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ruseducation.in/img/studentlife1.pn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87838F8-2432-4086-AF43-C91A039073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08" y="45991"/>
            <a:ext cx="12003464" cy="6745699"/>
          </a:xfrm>
          <a:prstGeom prst="cube">
            <a:avLst>
              <a:gd name="adj" fmla="val 842"/>
            </a:avLst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28420C4-A2BD-40CE-B282-5D93F97F79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39" y="-1"/>
            <a:ext cx="1750738" cy="1871758"/>
          </a:xfrm>
          <a:prstGeom prst="rect">
            <a:avLst/>
          </a:prstGeom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1158241" y="4986244"/>
            <a:ext cx="10718800" cy="169790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4620">
              <a:spcBef>
                <a:spcPts val="640"/>
              </a:spcBef>
            </a:pPr>
            <a:r>
              <a:rPr lang="en-US" sz="3600" b="1" spc="30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YAROSLAVL</a:t>
            </a:r>
            <a:r>
              <a:rPr lang="en-US" sz="3600" b="1" spc="-37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3600" b="1" spc="-18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spc="-16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3600" b="1" spc="229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600" b="1" spc="35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 MEDICAL</a:t>
            </a:r>
            <a:r>
              <a:rPr lang="en-US" sz="3600" b="1" spc="-3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spc="2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endParaRPr lang="en-US" sz="2000" b="1" spc="-25" dirty="0">
              <a:solidFill>
                <a:srgbClr val="FFFF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spc="-2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LOCATION:</a:t>
            </a:r>
            <a:r>
              <a:rPr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YAROSLAVL</a:t>
            </a:r>
            <a:r>
              <a:rPr b="1" spc="-4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</a:t>
            </a:r>
            <a:r>
              <a:rPr lang="en-US" b="1" spc="-1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August</a:t>
            </a:r>
            <a:r>
              <a:rPr b="1" spc="-8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</a:t>
            </a:r>
            <a:r>
              <a:rPr lang="en-US" b="1" spc="-2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44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134620">
              <a:lnSpc>
                <a:spcPct val="100000"/>
              </a:lnSpc>
              <a:spcBef>
                <a:spcPts val="640"/>
              </a:spcBef>
            </a:pPr>
            <a:r>
              <a:rPr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University</a:t>
            </a:r>
            <a:r>
              <a:rPr b="1" spc="-9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5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Type:</a:t>
            </a:r>
            <a:r>
              <a:rPr b="1" spc="15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b="1" spc="-1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Government</a:t>
            </a:r>
            <a:endParaRPr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8">
            <a:extLst>
              <a:ext uri="{FF2B5EF4-FFF2-40B4-BE49-F238E27FC236}">
                <a16:creationId xmlns:a16="http://schemas.microsoft.com/office/drawing/2014/main" id="{7D637910-E0F6-40DA-9DD9-B542A084127A}"/>
              </a:ext>
            </a:extLst>
          </p:cNvPr>
          <p:cNvSpPr txBox="1"/>
          <p:nvPr/>
        </p:nvSpPr>
        <p:spPr>
          <a:xfrm>
            <a:off x="4609708" y="163222"/>
            <a:ext cx="7368569" cy="6324167"/>
          </a:xfrm>
          <a:prstGeom prst="rect">
            <a:avLst/>
          </a:prstGeom>
          <a:solidFill>
            <a:srgbClr val="E9EBF5"/>
          </a:solidFill>
        </p:spPr>
        <p:txBody>
          <a:bodyPr vert="horz" wrap="square" lIns="0" tIns="50165" rIns="0" bIns="0" rtlCol="0">
            <a:spAutoFit/>
          </a:bodyPr>
          <a:lstStyle/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r>
              <a:rPr lang="en-US" b="1" spc="-45" dirty="0">
                <a:latin typeface="Arial"/>
                <a:cs typeface="Arial"/>
              </a:rPr>
              <a:t>ELIGIBILITY CRITERIA</a:t>
            </a:r>
          </a:p>
          <a:p>
            <a:pPr marL="12700" algn="just">
              <a:spcBef>
                <a:spcPts val="395"/>
              </a:spcBef>
              <a:tabLst>
                <a:tab pos="355600" algn="l"/>
              </a:tabLst>
            </a:pPr>
            <a:endParaRPr lang="en-US" b="1" spc="-45" dirty="0">
              <a:latin typeface="Arial"/>
              <a:cs typeface="Arial"/>
            </a:endParaRPr>
          </a:p>
          <a:p>
            <a:pPr marL="298450" indent="-285750" algn="just">
              <a:spcBef>
                <a:spcPts val="395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are</a:t>
            </a:r>
            <a:r>
              <a:rPr sz="1400" b="1" spc="-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at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least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17</a:t>
            </a:r>
            <a:r>
              <a:rPr sz="1400" b="1" spc="-10" dirty="0">
                <a:latin typeface="Arial"/>
                <a:cs typeface="Arial"/>
              </a:rPr>
              <a:t> years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old.</a:t>
            </a:r>
            <a:endParaRPr sz="1400" dirty="0">
              <a:latin typeface="Arial"/>
              <a:cs typeface="Arial"/>
            </a:endParaRPr>
          </a:p>
          <a:p>
            <a:pPr marL="298450" marR="5080" indent="-285750" algn="just"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 </a:t>
            </a:r>
            <a:r>
              <a:rPr sz="1400" b="1" spc="-5" dirty="0">
                <a:latin typeface="Arial"/>
                <a:cs typeface="Arial"/>
              </a:rPr>
              <a:t>have passed </a:t>
            </a:r>
            <a:r>
              <a:rPr sz="1400" b="1" spc="-10" dirty="0">
                <a:latin typeface="Arial"/>
                <a:cs typeface="Arial"/>
              </a:rPr>
              <a:t>Class </a:t>
            </a:r>
            <a:r>
              <a:rPr sz="1400" b="1" spc="-5" dirty="0">
                <a:latin typeface="Arial"/>
                <a:cs typeface="Arial"/>
              </a:rPr>
              <a:t>12th </a:t>
            </a:r>
            <a:r>
              <a:rPr sz="1400" b="1" dirty="0">
                <a:latin typeface="Arial"/>
                <a:cs typeface="Arial"/>
              </a:rPr>
              <a:t>with </a:t>
            </a:r>
            <a:r>
              <a:rPr sz="1400" b="1" spc="-5" dirty="0">
                <a:latin typeface="Arial"/>
                <a:cs typeface="Arial"/>
              </a:rPr>
              <a:t>PCB and English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subjects from a board recognized </a:t>
            </a:r>
            <a:r>
              <a:rPr sz="1400" b="1" spc="5" dirty="0">
                <a:latin typeface="Arial"/>
                <a:cs typeface="Arial"/>
              </a:rPr>
              <a:t>by </a:t>
            </a:r>
            <a:r>
              <a:rPr sz="1400" b="1" spc="-5" dirty="0">
                <a:latin typeface="Arial"/>
                <a:cs typeface="Arial"/>
              </a:rPr>
              <a:t>the Authorities </a:t>
            </a:r>
            <a:r>
              <a:rPr sz="1400" b="1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India.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secured</a:t>
            </a:r>
            <a:r>
              <a:rPr sz="1400" b="1" spc="1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a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10" dirty="0">
                <a:latin typeface="Arial"/>
                <a:cs typeface="Arial"/>
              </a:rPr>
              <a:t>minimum</a:t>
            </a:r>
            <a:r>
              <a:rPr sz="1400" b="1" spc="4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of</a:t>
            </a:r>
            <a:r>
              <a:rPr sz="1400" b="1" spc="1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50%</a:t>
            </a:r>
            <a:r>
              <a:rPr lang="en-US" sz="1400" b="1" spc="-5" dirty="0">
                <a:latin typeface="Arial"/>
                <a:cs typeface="Arial"/>
              </a:rPr>
              <a:t>(GEN) / 40%(OTHER)</a:t>
            </a:r>
            <a:r>
              <a:rPr sz="1400" b="1" spc="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PCB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in</a:t>
            </a:r>
            <a:r>
              <a:rPr sz="1400" b="1" spc="5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10+2.</a:t>
            </a:r>
            <a:endParaRPr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sz="1400" b="1" spc="-45" dirty="0">
                <a:latin typeface="Arial"/>
                <a:cs typeface="Arial"/>
              </a:rPr>
              <a:t>You</a:t>
            </a:r>
            <a:r>
              <a:rPr sz="1400" b="1" spc="-5" dirty="0">
                <a:latin typeface="Arial"/>
                <a:cs typeface="Arial"/>
              </a:rPr>
              <a:t> </a:t>
            </a:r>
            <a:r>
              <a:rPr sz="1400" b="1" spc="-15" dirty="0">
                <a:latin typeface="Arial"/>
                <a:cs typeface="Arial"/>
              </a:rPr>
              <a:t>have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qualified</a:t>
            </a:r>
            <a:r>
              <a:rPr sz="1400" b="1" spc="3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NEET</a:t>
            </a:r>
            <a:r>
              <a:rPr sz="1400" b="1" spc="-20" dirty="0">
                <a:latin typeface="Arial"/>
                <a:cs typeface="Arial"/>
              </a:rPr>
              <a:t> </a:t>
            </a:r>
            <a:r>
              <a:rPr sz="1400" b="1" spc="-5" dirty="0">
                <a:latin typeface="Arial"/>
                <a:cs typeface="Arial"/>
              </a:rPr>
              <a:t>Exam.</a:t>
            </a: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sz="1400" b="1" spc="-5" dirty="0">
              <a:latin typeface="Arial"/>
              <a:cs typeface="Arial"/>
            </a:endParaRP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r>
              <a:rPr lang="en-US" b="1" spc="-5" dirty="0">
                <a:latin typeface="Arial"/>
                <a:cs typeface="Arial"/>
              </a:rPr>
              <a:t>AT YAROSLAVL STATE MEDICAL UNIVERSITY</a:t>
            </a:r>
          </a:p>
          <a:p>
            <a:pPr marL="12700" algn="just">
              <a:spcBef>
                <a:spcPts val="290"/>
              </a:spcBef>
              <a:tabLst>
                <a:tab pos="355600" algn="l"/>
              </a:tabLst>
            </a:pPr>
            <a:endParaRPr lang="en-US" b="1" spc="-5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</a:t>
            </a:r>
            <a:r>
              <a:rPr lang="en-US" sz="1400" b="1" spc="4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total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duration</a:t>
            </a:r>
            <a:r>
              <a:rPr lang="en-US" sz="1400" b="1" spc="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</a:t>
            </a:r>
            <a:r>
              <a:rPr lang="en-US" sz="1400" b="1" spc="3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spc="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30" dirty="0">
                <a:latin typeface="Arial"/>
                <a:cs typeface="Arial"/>
              </a:rPr>
              <a:t> at</a:t>
            </a:r>
            <a:r>
              <a:rPr lang="en-US" sz="1400" b="1" spc="5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Yaroslavl State Medical University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6</a:t>
            </a:r>
            <a:r>
              <a:rPr lang="en-US" sz="1400" b="1" spc="-10" dirty="0">
                <a:latin typeface="Arial"/>
                <a:cs typeface="Arial"/>
              </a:rPr>
              <a:t>years including internship.</a:t>
            </a:r>
            <a:r>
              <a:rPr lang="en-US" sz="1400" b="1" spc="-5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The practical / Internship </a:t>
            </a:r>
            <a:r>
              <a:rPr lang="en-US" sz="1400" b="1" spc="-5" dirty="0">
                <a:latin typeface="Arial"/>
                <a:cs typeface="Arial"/>
              </a:rPr>
              <a:t>for </a:t>
            </a:r>
            <a:r>
              <a:rPr lang="en-US" sz="1400" b="1" dirty="0">
                <a:latin typeface="Arial"/>
                <a:cs typeface="Arial"/>
              </a:rPr>
              <a:t>1 </a:t>
            </a:r>
            <a:r>
              <a:rPr lang="en-US" sz="1400" b="1" spc="-15" dirty="0">
                <a:latin typeface="Arial"/>
                <a:cs typeface="Arial"/>
              </a:rPr>
              <a:t>year </a:t>
            </a:r>
            <a:r>
              <a:rPr lang="en-US" sz="1400" b="1" spc="-5" dirty="0">
                <a:latin typeface="Arial"/>
                <a:cs typeface="Arial"/>
              </a:rPr>
              <a:t>must </a:t>
            </a:r>
            <a:r>
              <a:rPr lang="en-US" sz="1400" b="1" spc="-10" dirty="0">
                <a:latin typeface="Arial"/>
                <a:cs typeface="Arial"/>
              </a:rPr>
              <a:t>be </a:t>
            </a:r>
            <a:r>
              <a:rPr lang="en-US" sz="1400" b="1" spc="-5" dirty="0">
                <a:latin typeface="Arial"/>
                <a:cs typeface="Arial"/>
              </a:rPr>
              <a:t>completed </a:t>
            </a:r>
            <a:r>
              <a:rPr lang="en-US" sz="1400" b="1" dirty="0">
                <a:latin typeface="Arial"/>
                <a:cs typeface="Arial"/>
              </a:rPr>
              <a:t>in </a:t>
            </a:r>
            <a:r>
              <a:rPr lang="en-US" sz="1400" b="1" spc="-10" dirty="0">
                <a:latin typeface="Arial"/>
                <a:cs typeface="Arial"/>
              </a:rPr>
              <a:t>India </a:t>
            </a:r>
            <a:r>
              <a:rPr lang="en-US" sz="1400" b="1" spc="-5" dirty="0">
                <a:latin typeface="Arial"/>
                <a:cs typeface="Arial"/>
              </a:rPr>
              <a:t> post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completion in abroad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after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clearing</a:t>
            </a:r>
            <a:r>
              <a:rPr lang="en-US" sz="1400" b="1" spc="-4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FMGE / NEXT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exam in India.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20" dirty="0">
                <a:latin typeface="Arial"/>
                <a:cs typeface="Arial"/>
              </a:rPr>
              <a:t>Tuition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fee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low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-3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with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</a:t>
            </a:r>
            <a:r>
              <a:rPr lang="en-US" sz="1400" b="1" spc="-5" dirty="0">
                <a:latin typeface="Arial"/>
                <a:cs typeface="Arial"/>
              </a:rPr>
              <a:t> great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value.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dirty="0">
                <a:latin typeface="Arial"/>
                <a:cs typeface="Arial"/>
              </a:rPr>
              <a:t>Ea</a:t>
            </a:r>
            <a:r>
              <a:rPr lang="en-US" sz="1400" b="1" spc="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y	a</a:t>
            </a:r>
            <a:r>
              <a:rPr lang="en-US" sz="1400" b="1" spc="-10" dirty="0">
                <a:latin typeface="Arial"/>
                <a:cs typeface="Arial"/>
              </a:rPr>
              <a:t>d</a:t>
            </a:r>
            <a:r>
              <a:rPr lang="en-US" sz="1400" b="1" dirty="0">
                <a:latin typeface="Arial"/>
                <a:cs typeface="Arial"/>
              </a:rPr>
              <a:t>mis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i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n	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20" dirty="0">
                <a:latin typeface="Arial"/>
                <a:cs typeface="Arial"/>
              </a:rPr>
              <a:t>o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s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, a</a:t>
            </a:r>
            <a:r>
              <a:rPr lang="en-US" sz="1400" b="1" spc="-20" dirty="0">
                <a:latin typeface="Arial"/>
                <a:cs typeface="Arial"/>
              </a:rPr>
              <a:t>n</a:t>
            </a:r>
            <a:r>
              <a:rPr lang="en-US" sz="1400" b="1" dirty="0">
                <a:latin typeface="Arial"/>
                <a:cs typeface="Arial"/>
              </a:rPr>
              <a:t>d t</a:t>
            </a:r>
            <a:r>
              <a:rPr lang="en-US" sz="1400" b="1" spc="-10" dirty="0">
                <a:latin typeface="Arial"/>
                <a:cs typeface="Arial"/>
              </a:rPr>
              <a:t>h</a:t>
            </a:r>
            <a:r>
              <a:rPr lang="en-US" sz="1400" b="1" dirty="0">
                <a:latin typeface="Arial"/>
                <a:cs typeface="Arial"/>
              </a:rPr>
              <a:t>e </a:t>
            </a:r>
            <a:r>
              <a:rPr lang="en-US" sz="1400" b="1" spc="-20" dirty="0">
                <a:latin typeface="Arial"/>
                <a:cs typeface="Arial"/>
              </a:rPr>
              <a:t>b</a:t>
            </a:r>
            <a:r>
              <a:rPr lang="en-US" sz="1400" b="1" dirty="0">
                <a:latin typeface="Arial"/>
                <a:cs typeface="Arial"/>
              </a:rPr>
              <a:t>est	s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l</a:t>
            </a:r>
            <a:r>
              <a:rPr lang="en-US" sz="1400" b="1" spc="-15" dirty="0">
                <a:latin typeface="Arial"/>
                <a:cs typeface="Arial"/>
              </a:rPr>
              <a:t>e</a:t>
            </a:r>
            <a:r>
              <a:rPr lang="en-US" sz="1400" b="1" dirty="0">
                <a:latin typeface="Arial"/>
                <a:cs typeface="Arial"/>
              </a:rPr>
              <a:t>c</a:t>
            </a:r>
            <a:r>
              <a:rPr lang="en-US" sz="1400" b="1" spc="-15" dirty="0">
                <a:latin typeface="Arial"/>
                <a:cs typeface="Arial"/>
              </a:rPr>
              <a:t>t</a:t>
            </a:r>
            <a:r>
              <a:rPr lang="en-US" sz="1400" b="1" spc="-10" dirty="0">
                <a:latin typeface="Arial"/>
                <a:cs typeface="Arial"/>
              </a:rPr>
              <a:t>io</a:t>
            </a:r>
            <a:r>
              <a:rPr lang="en-US" sz="1400" b="1" dirty="0">
                <a:latin typeface="Arial"/>
                <a:cs typeface="Arial"/>
              </a:rPr>
              <a:t>n </a:t>
            </a:r>
            <a:r>
              <a:rPr lang="en-US" sz="1400" b="1" spc="-10" dirty="0">
                <a:latin typeface="Arial"/>
                <a:cs typeface="Arial"/>
              </a:rPr>
              <a:t>p</a:t>
            </a:r>
            <a:r>
              <a:rPr lang="en-US" sz="1400" b="1" dirty="0">
                <a:latin typeface="Arial"/>
                <a:cs typeface="Arial"/>
              </a:rPr>
              <a:t>r</a:t>
            </a:r>
            <a:r>
              <a:rPr lang="en-US" sz="1400" b="1" spc="-10" dirty="0">
                <a:latin typeface="Arial"/>
                <a:cs typeface="Arial"/>
              </a:rPr>
              <a:t>o</a:t>
            </a:r>
            <a:r>
              <a:rPr lang="en-US" sz="1400" b="1" spc="-15" dirty="0">
                <a:latin typeface="Arial"/>
                <a:cs typeface="Arial"/>
              </a:rPr>
              <a:t>c</a:t>
            </a:r>
            <a:r>
              <a:rPr lang="en-US" sz="1400" b="1" dirty="0">
                <a:latin typeface="Arial"/>
                <a:cs typeface="Arial"/>
              </a:rPr>
              <a:t>e</a:t>
            </a:r>
            <a:r>
              <a:rPr lang="en-US" sz="1400" b="1" spc="-15" dirty="0">
                <a:latin typeface="Arial"/>
                <a:cs typeface="Arial"/>
              </a:rPr>
              <a:t>s</a:t>
            </a:r>
            <a:r>
              <a:rPr lang="en-US" sz="1400" b="1" dirty="0">
                <a:latin typeface="Arial"/>
                <a:cs typeface="Arial"/>
              </a:rPr>
              <a:t>s </a:t>
            </a:r>
            <a:r>
              <a:rPr lang="en-US" sz="1400" b="1" spc="5" dirty="0">
                <a:latin typeface="Arial"/>
                <a:cs typeface="Arial"/>
              </a:rPr>
              <a:t>in </a:t>
            </a:r>
            <a:r>
              <a:rPr lang="en-US" sz="1400" b="1" spc="-20" dirty="0">
                <a:latin typeface="Arial"/>
                <a:cs typeface="Arial"/>
              </a:rPr>
              <a:t>university.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Medical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degrees</a:t>
            </a:r>
            <a:r>
              <a:rPr lang="en-US" sz="1400" b="1" spc="45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from</a:t>
            </a:r>
            <a:r>
              <a:rPr lang="en-US" sz="1400" b="1" spc="490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Yaroslavl State Medical University</a:t>
            </a:r>
            <a:r>
              <a:rPr lang="en-US" sz="1400" b="1" spc="45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are</a:t>
            </a:r>
            <a:r>
              <a:rPr lang="en-US" sz="1400" b="1" spc="48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globally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recognized</a:t>
            </a:r>
            <a:r>
              <a:rPr lang="en-US" sz="1400" b="1" spc="-5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and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ranked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by</a:t>
            </a:r>
            <a:r>
              <a:rPr lang="en-US" sz="1400" b="1" spc="-1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WHO.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Indian </a:t>
            </a:r>
            <a:r>
              <a:rPr lang="en-US" sz="1400" b="1" spc="-10" dirty="0">
                <a:latin typeface="Arial"/>
                <a:cs typeface="Arial"/>
              </a:rPr>
              <a:t>students </a:t>
            </a:r>
            <a:r>
              <a:rPr lang="en-US" sz="1400" b="1" dirty="0">
                <a:latin typeface="Arial"/>
                <a:cs typeface="Arial"/>
              </a:rPr>
              <a:t>who </a:t>
            </a:r>
            <a:r>
              <a:rPr lang="en-US" sz="1400" b="1" spc="-5" dirty="0">
                <a:latin typeface="Arial"/>
                <a:cs typeface="Arial"/>
              </a:rPr>
              <a:t>are </a:t>
            </a:r>
            <a:r>
              <a:rPr lang="en-US" sz="1400" b="1" spc="-10" dirty="0">
                <a:latin typeface="Arial"/>
                <a:cs typeface="Arial"/>
              </a:rPr>
              <a:t>looking </a:t>
            </a:r>
            <a:r>
              <a:rPr lang="en-US" sz="1400" b="1" dirty="0">
                <a:latin typeface="Arial"/>
                <a:cs typeface="Arial"/>
              </a:rPr>
              <a:t>to study MBBS in </a:t>
            </a:r>
            <a:r>
              <a:rPr lang="en-US" sz="1400" b="1" spc="-10" dirty="0">
                <a:latin typeface="Arial"/>
                <a:cs typeface="Arial"/>
              </a:rPr>
              <a:t>Yaroslavl State Medical University</a:t>
            </a:r>
            <a:r>
              <a:rPr lang="en-US" sz="1400" b="1" spc="-5" dirty="0">
                <a:latin typeface="Arial"/>
                <a:cs typeface="Arial"/>
              </a:rPr>
              <a:t> have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English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medium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MBBS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course,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so,</a:t>
            </a:r>
            <a:r>
              <a:rPr lang="en-US" sz="1400" b="1" spc="-5" dirty="0">
                <a:latin typeface="Arial"/>
                <a:cs typeface="Arial"/>
              </a:rPr>
              <a:t> no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language </a:t>
            </a:r>
            <a:r>
              <a:rPr lang="en-US" sz="1400" b="1" spc="-5" dirty="0">
                <a:latin typeface="Arial"/>
                <a:cs typeface="Arial"/>
              </a:rPr>
              <a:t> </a:t>
            </a:r>
            <a:r>
              <a:rPr lang="en-US" sz="1400" b="1" spc="-10" dirty="0">
                <a:latin typeface="Arial"/>
                <a:cs typeface="Arial"/>
              </a:rPr>
              <a:t>barrier.</a:t>
            </a:r>
            <a:endParaRPr lang="en-US" sz="1400" dirty="0">
              <a:latin typeface="Arial"/>
              <a:cs typeface="Arial"/>
            </a:endParaRP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The strength </a:t>
            </a:r>
            <a:r>
              <a:rPr lang="en-US" sz="1400" b="1" spc="-10" dirty="0">
                <a:latin typeface="Arial"/>
                <a:cs typeface="Arial"/>
              </a:rPr>
              <a:t>of </a:t>
            </a:r>
            <a:r>
              <a:rPr lang="en-US" sz="1400" b="1" spc="-5" dirty="0">
                <a:latin typeface="Arial"/>
                <a:cs typeface="Arial"/>
              </a:rPr>
              <a:t>the batch </a:t>
            </a:r>
            <a:r>
              <a:rPr lang="en-US" sz="1400" b="1" dirty="0">
                <a:latin typeface="Arial"/>
                <a:cs typeface="Arial"/>
              </a:rPr>
              <a:t>is </a:t>
            </a:r>
            <a:r>
              <a:rPr lang="en-US" sz="1400" b="1" spc="-5" dirty="0">
                <a:latin typeface="Arial"/>
                <a:cs typeface="Arial"/>
              </a:rPr>
              <a:t>limited, </a:t>
            </a:r>
            <a:r>
              <a:rPr lang="en-US" sz="1400" b="1" dirty="0">
                <a:latin typeface="Arial"/>
                <a:cs typeface="Arial"/>
              </a:rPr>
              <a:t>every </a:t>
            </a:r>
            <a:r>
              <a:rPr lang="en-US" sz="1400" b="1" spc="-5" dirty="0">
                <a:latin typeface="Arial"/>
                <a:cs typeface="Arial"/>
              </a:rPr>
              <a:t>student </a:t>
            </a:r>
            <a:r>
              <a:rPr lang="en-US" sz="1400" b="1" spc="-10" dirty="0">
                <a:latin typeface="Arial"/>
                <a:cs typeface="Arial"/>
              </a:rPr>
              <a:t>gets </a:t>
            </a:r>
            <a:r>
              <a:rPr lang="en-US" sz="1400" b="1" spc="-5" dirty="0">
                <a:latin typeface="Arial"/>
                <a:cs typeface="Arial"/>
              </a:rPr>
              <a:t>the </a:t>
            </a:r>
            <a:r>
              <a:rPr lang="en-US" sz="1400" b="1" spc="-10" dirty="0">
                <a:latin typeface="Arial"/>
                <a:cs typeface="Arial"/>
              </a:rPr>
              <a:t>individual </a:t>
            </a:r>
            <a:r>
              <a:rPr lang="en-US" sz="1400" b="1" spc="-5" dirty="0">
                <a:latin typeface="Arial"/>
                <a:cs typeface="Arial"/>
              </a:rPr>
              <a:t> attention</a:t>
            </a:r>
            <a:r>
              <a:rPr lang="en-US" sz="1400" b="1" spc="-5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of the</a:t>
            </a:r>
            <a:r>
              <a:rPr lang="en-US" sz="1400" b="1" spc="-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teachers.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10" dirty="0">
                <a:latin typeface="Arial"/>
                <a:cs typeface="Arial"/>
              </a:rPr>
              <a:t>Yaroslavl State Medical University</a:t>
            </a:r>
            <a:r>
              <a:rPr lang="en-US" sz="1400" b="1" spc="18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is</a:t>
            </a:r>
            <a:r>
              <a:rPr lang="en-US" sz="1400" b="1" spc="22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much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more</a:t>
            </a:r>
            <a:r>
              <a:rPr lang="en-US" sz="1400" b="1" spc="2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affordable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than</a:t>
            </a:r>
            <a:r>
              <a:rPr lang="en-US" sz="1400" b="1" spc="204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that</a:t>
            </a:r>
            <a:r>
              <a:rPr lang="en-US" sz="1400" b="1" spc="225" dirty="0">
                <a:latin typeface="Arial"/>
                <a:cs typeface="Arial"/>
              </a:rPr>
              <a:t> </a:t>
            </a:r>
            <a:r>
              <a:rPr lang="en-US" sz="1400" b="1" spc="-20" dirty="0">
                <a:latin typeface="Arial"/>
                <a:cs typeface="Arial"/>
              </a:rPr>
              <a:t>of</a:t>
            </a:r>
            <a:r>
              <a:rPr lang="en-US" sz="140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private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colleges</a:t>
            </a:r>
            <a:r>
              <a:rPr lang="en-US" sz="1400" b="1" spc="-65" dirty="0">
                <a:latin typeface="Arial"/>
                <a:cs typeface="Arial"/>
              </a:rPr>
              <a:t> </a:t>
            </a:r>
            <a:r>
              <a:rPr lang="en-US" sz="1400" b="1" spc="5" dirty="0">
                <a:latin typeface="Arial"/>
                <a:cs typeface="Arial"/>
              </a:rPr>
              <a:t>in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India.</a:t>
            </a:r>
            <a:r>
              <a:rPr lang="en-US" sz="1400" dirty="0">
                <a:latin typeface="Arial"/>
                <a:cs typeface="Arial"/>
              </a:rPr>
              <a:t> </a:t>
            </a:r>
          </a:p>
          <a:p>
            <a:pPr marL="298450" indent="-285750" algn="just">
              <a:spcBef>
                <a:spcPts val="290"/>
              </a:spcBef>
              <a:buFont typeface="Wingdings" panose="05000000000000000000" pitchFamily="2" charset="2"/>
              <a:buChar char="Ø"/>
              <a:tabLst>
                <a:tab pos="355600" algn="l"/>
              </a:tabLst>
            </a:pPr>
            <a:r>
              <a:rPr lang="en-US" sz="1400" b="1" spc="-5" dirty="0">
                <a:latin typeface="Arial"/>
                <a:cs typeface="Arial"/>
              </a:rPr>
              <a:t>No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discrimination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based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on</a:t>
            </a:r>
            <a:r>
              <a:rPr lang="en-US" sz="1400" b="1" spc="-10" dirty="0">
                <a:latin typeface="Arial"/>
                <a:cs typeface="Arial"/>
              </a:rPr>
              <a:t> </a:t>
            </a:r>
            <a:r>
              <a:rPr lang="en-US" sz="1400" b="1" dirty="0">
                <a:latin typeface="Arial"/>
                <a:cs typeface="Arial"/>
              </a:rPr>
              <a:t>caste,</a:t>
            </a:r>
            <a:r>
              <a:rPr lang="en-US" sz="1400" b="1" spc="-25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gender,</a:t>
            </a:r>
            <a:r>
              <a:rPr lang="en-US" sz="1400" b="1" spc="-3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religion</a:t>
            </a:r>
            <a:r>
              <a:rPr lang="en-US" sz="1400" b="1" spc="-40" dirty="0">
                <a:latin typeface="Arial"/>
                <a:cs typeface="Arial"/>
              </a:rPr>
              <a:t> </a:t>
            </a:r>
            <a:r>
              <a:rPr lang="en-US" sz="1400" b="1" spc="-5" dirty="0">
                <a:latin typeface="Arial"/>
                <a:cs typeface="Arial"/>
              </a:rPr>
              <a:t>or</a:t>
            </a:r>
            <a:r>
              <a:rPr lang="en-US" sz="1400" b="1" dirty="0">
                <a:latin typeface="Arial"/>
                <a:cs typeface="Arial"/>
              </a:rPr>
              <a:t> </a:t>
            </a:r>
            <a:r>
              <a:rPr lang="en-US" sz="1400" b="1" spc="-15" dirty="0">
                <a:latin typeface="Arial"/>
                <a:cs typeface="Arial"/>
              </a:rPr>
              <a:t>nationality.</a:t>
            </a:r>
            <a:endParaRPr sz="1400" dirty="0">
              <a:latin typeface="Arial"/>
              <a:cs typeface="Arial"/>
            </a:endParaRPr>
          </a:p>
        </p:txBody>
      </p:sp>
      <p:pic>
        <p:nvPicPr>
          <p:cNvPr id="4" name="object 10">
            <a:hlinkClick r:id="rId2"/>
            <a:extLst>
              <a:ext uri="{FF2B5EF4-FFF2-40B4-BE49-F238E27FC236}">
                <a16:creationId xmlns:a16="http://schemas.microsoft.com/office/drawing/2014/main" id="{5247E697-7018-4486-96F3-3CD003D62989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86203" y="3113731"/>
            <a:ext cx="4169741" cy="3599020"/>
          </a:xfrm>
          <a:prstGeom prst="rect">
            <a:avLst/>
          </a:prstGeom>
        </p:spPr>
      </p:pic>
      <p:pic>
        <p:nvPicPr>
          <p:cNvPr id="8" name="object 2">
            <a:extLst>
              <a:ext uri="{FF2B5EF4-FFF2-40B4-BE49-F238E27FC236}">
                <a16:creationId xmlns:a16="http://schemas.microsoft.com/office/drawing/2014/main" id="{CE93815C-3F36-4081-A4FF-6875F5AD1C0F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85060" y="422703"/>
            <a:ext cx="3202944" cy="269102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246564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rgbClr val="E9EBF5"/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latin typeface="Arial"/>
                <a:cs typeface="Arial"/>
              </a:rPr>
              <a:t>YAROSLAVL STATE MEDICAL UNIVERSITY</a:t>
            </a:r>
            <a:r>
              <a:rPr lang="en-US" sz="1400" b="1" dirty="0">
                <a:latin typeface="Arial"/>
                <a:cs typeface="Arial"/>
              </a:rPr>
              <a:t> RUSSIA</a:t>
            </a:r>
            <a:r>
              <a:rPr lang="en-US" sz="1800" b="1" dirty="0">
                <a:latin typeface="Arial"/>
                <a:cs typeface="Arial"/>
              </a:rPr>
              <a:t>, ESTABLISHED IN: 1944</a:t>
            </a:r>
            <a:endParaRPr lang="en-US" dirty="0"/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814816"/>
              </p:ext>
            </p:extLst>
          </p:nvPr>
        </p:nvGraphicFramePr>
        <p:xfrm>
          <a:off x="65988" y="1070965"/>
          <a:ext cx="12056884" cy="536183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44812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52012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375000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375000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90000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90000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7500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libri"/>
                          <a:ea typeface="+mn-ea"/>
                          <a:cs typeface="+mn-cs"/>
                        </a:rPr>
                        <a:t>7500 RUB</a:t>
                      </a:r>
                      <a:endParaRPr kumimoji="0" lang="en-IN" sz="16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29125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36248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377735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u="none" strike="noStrike" dirty="0"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37488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600" u="none" strike="noStrike" dirty="0">
                          <a:effectLst/>
                        </a:rPr>
                        <a:t>MESS MANDATORY FOR 1</a:t>
                      </a:r>
                      <a:r>
                        <a:rPr lang="en-US" sz="1600" u="none" strike="noStrike" baseline="30000" dirty="0">
                          <a:effectLst/>
                        </a:rPr>
                        <a:t>ST</a:t>
                      </a:r>
                      <a:r>
                        <a:rPr lang="en-US" sz="1600" u="none" strike="noStrike" dirty="0">
                          <a:effectLst/>
                        </a:rPr>
                        <a:t> YEAR 1300$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392</Words>
  <Application>Microsoft Office PowerPoint</Application>
  <PresentationFormat>Widescreen</PresentationFormat>
  <Paragraphs>74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Wingdings</vt:lpstr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13</cp:revision>
  <dcterms:created xsi:type="dcterms:W3CDTF">2026-04-03T09:55:33Z</dcterms:created>
  <dcterms:modified xsi:type="dcterms:W3CDTF">2026-05-23T11:07:40Z</dcterms:modified>
</cp:coreProperties>
</file>