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62B9F-28FF-4458-B4EB-8209CE2113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1A7836-DE54-449C-AA06-176E247D16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67132-92B2-4C06-84F7-7E330360A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04C6-F767-49CF-9A86-80EDE91787FD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072DB-005C-4DE4-AAFF-C2C095015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618F8-A6A3-44D1-92CA-D19D787DB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4B5E-55D5-4D36-8590-73A6A0C4F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3096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F0B9A-B4DD-4C98-86A6-BCC9C18D5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546ECC-FCD3-42D4-B960-2E9342F3B0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A4AE5-7B0C-4BC7-8DB6-F8B67E222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04C6-F767-49CF-9A86-80EDE91787FD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6DA55-97E6-4EE9-9E44-66A0198DD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350C4-EB6B-4A32-A849-11ECB1E3F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4B5E-55D5-4D36-8590-73A6A0C4F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4454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C68A0F-50B3-4635-88AD-4925A6B80D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F66F00-4563-4092-BCBD-803A0EBFFC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6034F-914D-4864-A475-BA016245F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04C6-F767-49CF-9A86-80EDE91787FD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677FA-8EA4-401A-8A31-EC2489B28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9D0BF7-4E74-44D9-88C4-ED3001E54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4B5E-55D5-4D36-8590-73A6A0C4F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979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46F78-A420-42A7-BA4E-E50A78EF4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94EDEC-6304-44AD-AD7F-FDD9FA1CD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5E6C31-56C2-4817-961F-49C877F02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04C6-F767-49CF-9A86-80EDE91787FD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039C3-304B-43F6-B7DC-F197A9325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3624F-EB9D-4184-9F20-98F86278C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4B5E-55D5-4D36-8590-73A6A0C4F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9545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25EDC-B918-4BCE-8E50-7D035E5A3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F3799B-AE48-443D-933F-F866245723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24EEE-56AE-4195-B44D-8ED98E305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04C6-F767-49CF-9A86-80EDE91787FD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D03A5A-95AB-450D-8A07-AFF1C9D0A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ED0511-3AB7-4FE7-A802-6724D6473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4B5E-55D5-4D36-8590-73A6A0C4F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071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9C2EC-2AFE-45A2-9F52-65D3B6EE2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FCFF4-D8C3-43E4-8445-7AABB14754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5709E8-5165-4725-B946-B1ED5C375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1C8A25-A2BA-4846-8A82-79731A88B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04C6-F767-49CF-9A86-80EDE91787FD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7661E1-6164-422C-A2E7-3FCB88CF3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1DB071-B878-4E3A-9BB7-0837F9EDD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4B5E-55D5-4D36-8590-73A6A0C4F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2526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D51CA-59D7-4F30-AAC0-244095D76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7B6F5D-EBBB-4D67-9913-CC1FB91263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1C4EB9-219D-4E6A-B3D3-68CC47084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0A1808-0B97-4A1E-9EDB-8C28C28DC1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F8958A-FCA9-47E9-A6B6-8524F62406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056E66-15CF-4769-BBDE-01DCB7BFD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04C6-F767-49CF-9A86-80EDE91787FD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236A30-7E23-4E05-B393-5B16239CA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E683C9-15A7-4507-AD98-0B4D8CC44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4B5E-55D5-4D36-8590-73A6A0C4F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7613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4A95C-5768-42BD-8948-F0874DD22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56A316-3588-4250-99B7-038E9A69B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04C6-F767-49CF-9A86-80EDE91787FD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BF1C7C-6CF7-41A0-9E36-3760EFCBA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1A488D-4B94-40BB-A720-7F9BD884F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4B5E-55D5-4D36-8590-73A6A0C4F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0507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0D87F6-3FA0-4795-9E47-D7D0F66E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04C6-F767-49CF-9A86-80EDE91787FD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2F1AA8-F1E1-44AD-8554-F356B261B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BD6C81-9960-4C2C-9543-E3469B93A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4B5E-55D5-4D36-8590-73A6A0C4F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3961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51FC-D60B-44D6-B137-C27366E30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45304-E354-4A1E-AB58-EF8D2A462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B54BE4-BC6A-4287-A6EF-4B9E8863F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B31674-598E-4336-98C1-829D6A383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04C6-F767-49CF-9A86-80EDE91787FD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8C0614-44BE-4878-A492-F6667A6FD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EF9369-07B6-4E4A-BA25-DF64B742A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4B5E-55D5-4D36-8590-73A6A0C4F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8060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52290-72F0-4987-B4D4-0989B27D8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637E08-0B43-4323-AB7A-AE06DF8971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DA2CD7-C463-43D6-BC42-C00D353DC3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D29A15-61BB-4083-B4E2-AF92CFA45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04C6-F767-49CF-9A86-80EDE91787FD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1D1F81-31AF-4AC0-98C3-92A5B6209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9CCB8F-E8C6-46BD-AFB5-7633F6301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4B5E-55D5-4D36-8590-73A6A0C4F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64477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647085-B1A7-4183-835F-1E0DEE5BC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65F948-A1E9-4296-BEE9-B38F7B2487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3E0A25-F5D0-4B7E-ABC6-D2F85B6934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904C6-F767-49CF-9A86-80EDE91787FD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C98F3-A144-49BC-92F1-918E5D5864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124A1E-2278-40AE-B8DA-95E5821065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94B5E-55D5-4D36-8590-73A6A0C4F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3017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8D6637-E7DA-4A3F-9053-91EB37A333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3550024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7FC4044-C4D5-4432-8760-35834EFDA8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2893468"/>
              </p:ext>
            </p:extLst>
          </p:nvPr>
        </p:nvGraphicFramePr>
        <p:xfrm>
          <a:off x="0" y="3550024"/>
          <a:ext cx="12192000" cy="33304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82296">
                  <a:extLst>
                    <a:ext uri="{9D8B030D-6E8A-4147-A177-3AD203B41FA5}">
                      <a16:colId xmlns:a16="http://schemas.microsoft.com/office/drawing/2014/main" val="1572623630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3133799161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312391165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033471924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3434249234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386144956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3192918901"/>
                    </a:ext>
                  </a:extLst>
                </a:gridCol>
              </a:tblGrid>
              <a:tr h="22813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PARTICULARS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1ST YEAR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2ND YEAR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3rd YEAR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4th YEAR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5th YEAR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6th YEAR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extLst>
                  <a:ext uri="{0D108BD9-81ED-4DB2-BD59-A6C34878D82A}">
                    <a16:rowId xmlns:a16="http://schemas.microsoft.com/office/drawing/2014/main" val="2654234514"/>
                  </a:ext>
                </a:extLst>
              </a:tr>
              <a:tr h="22813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</a:rPr>
                        <a:t>TUITION FEE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430000 RUB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430000 RUB</a:t>
                      </a:r>
                      <a:endParaRPr kumimoji="0" lang="en-IN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430000 RUB</a:t>
                      </a:r>
                      <a:endParaRPr kumimoji="0" lang="en-IN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430000 RUB</a:t>
                      </a:r>
                      <a:endParaRPr kumimoji="0" lang="en-IN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430000 RUB</a:t>
                      </a:r>
                      <a:endParaRPr kumimoji="0" lang="en-IN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430000 RUB</a:t>
                      </a:r>
                      <a:endParaRPr kumimoji="0" lang="en-IN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784" marR="6784" marT="6784" marB="0" anchor="b"/>
                </a:tc>
                <a:extLst>
                  <a:ext uri="{0D108BD9-81ED-4DB2-BD59-A6C34878D82A}">
                    <a16:rowId xmlns:a16="http://schemas.microsoft.com/office/drawing/2014/main" val="446304917"/>
                  </a:ext>
                </a:extLst>
              </a:tr>
              <a:tr h="22813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</a:rPr>
                        <a:t>HOSTEL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45000 RUB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45000 RUB</a:t>
                      </a:r>
                      <a:endParaRPr kumimoji="0" lang="en-IN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45000 RUB</a:t>
                      </a:r>
                      <a:endParaRPr kumimoji="0" lang="en-IN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45000 RUB</a:t>
                      </a:r>
                      <a:endParaRPr kumimoji="0" lang="en-IN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45000 RUB</a:t>
                      </a:r>
                      <a:endParaRPr kumimoji="0" lang="en-IN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45000 RUB</a:t>
                      </a:r>
                      <a:endParaRPr kumimoji="0" lang="en-IN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784" marR="6784" marT="6784" marB="0" anchor="b"/>
                </a:tc>
                <a:extLst>
                  <a:ext uri="{0D108BD9-81ED-4DB2-BD59-A6C34878D82A}">
                    <a16:rowId xmlns:a16="http://schemas.microsoft.com/office/drawing/2014/main" val="3327261316"/>
                  </a:ext>
                </a:extLst>
              </a:tr>
              <a:tr h="22813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</a:rPr>
                        <a:t>MEDICAL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8000 rub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NA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NA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NA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NA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NA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extLst>
                  <a:ext uri="{0D108BD9-81ED-4DB2-BD59-A6C34878D82A}">
                    <a16:rowId xmlns:a16="http://schemas.microsoft.com/office/drawing/2014/main" val="783107384"/>
                  </a:ext>
                </a:extLst>
              </a:tr>
              <a:tr h="22813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</a:rPr>
                        <a:t>INSURANCE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>
                          <a:effectLst/>
                        </a:rPr>
                        <a:t>7500 rub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>
                          <a:effectLst/>
                        </a:rPr>
                        <a:t>7500 rub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7500 rub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>
                          <a:effectLst/>
                        </a:rPr>
                        <a:t>7500 rub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>
                          <a:effectLst/>
                        </a:rPr>
                        <a:t>7500 rub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>
                          <a:effectLst/>
                        </a:rPr>
                        <a:t>7500 rub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extLst>
                  <a:ext uri="{0D108BD9-81ED-4DB2-BD59-A6C34878D82A}">
                    <a16:rowId xmlns:a16="http://schemas.microsoft.com/office/drawing/2014/main" val="1485205699"/>
                  </a:ext>
                </a:extLst>
              </a:tr>
              <a:tr h="13688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REGISTRATION, DOCUMENT TRANSLATION, NOTARIZATION, LEGALIZATION, INVITATION, VISA EXTENSION, STUDENT CARD, LIBRARY CARD, EQUIVALENCE CERTIFICATE, ACCESS TO ENGLISH BOOKS FOR ALL SUBJECTS, BIOMETRIC &amp; FINGERPRINTING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>
                          <a:effectLst/>
                        </a:rPr>
                        <a:t>21000 rub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>
                          <a:effectLst/>
                        </a:rPr>
                        <a:t>VISA EXTENSION ON ACTUALS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</a:rPr>
                        <a:t>VISA EXTENSION ON ACTUALS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</a:rPr>
                        <a:t>VISA EXTENSION ON ACTUALS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</a:rPr>
                        <a:t>VISA EXTENSION ON ACTUALS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</a:rPr>
                        <a:t>VISA EXTENSION ON ACTUALS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ctr"/>
                </a:tc>
                <a:extLst>
                  <a:ext uri="{0D108BD9-81ED-4DB2-BD59-A6C34878D82A}">
                    <a16:rowId xmlns:a16="http://schemas.microsoft.com/office/drawing/2014/main" val="2150810313"/>
                  </a:ext>
                </a:extLst>
              </a:tr>
              <a:tr h="22813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</a:rPr>
                        <a:t>ADMINISTRATIVE CHARGE (OTC)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1300$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>
                          <a:effectLst/>
                        </a:rPr>
                        <a:t>NA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>
                          <a:effectLst/>
                        </a:rPr>
                        <a:t>NA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>
                          <a:effectLst/>
                        </a:rPr>
                        <a:t>NA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>
                          <a:effectLst/>
                        </a:rPr>
                        <a:t>NA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NA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b"/>
                </a:tc>
                <a:extLst>
                  <a:ext uri="{0D108BD9-81ED-4DB2-BD59-A6C34878D82A}">
                    <a16:rowId xmlns:a16="http://schemas.microsoft.com/office/drawing/2014/main" val="2616211174"/>
                  </a:ext>
                </a:extLst>
              </a:tr>
              <a:tr h="285171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BIOMETRIC, FINGERPRINTING CHARGES WILL BE ON ACTUALS TO BE PAID BY STUDENT ON ARRIVAL.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6728095"/>
                  </a:ext>
                </a:extLst>
              </a:tr>
              <a:tr h="285171">
                <a:tc gridSpan="7">
                  <a:txBody>
                    <a:bodyPr/>
                    <a:lstStyle/>
                    <a:p>
                      <a:pPr algn="ctr" rtl="0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4" marR="6784" marT="6784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6574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2690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145</Words>
  <Application>Microsoft Office PowerPoint</Application>
  <PresentationFormat>Widescreen</PresentationFormat>
  <Paragraphs>50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Alisha Negi</cp:lastModifiedBy>
  <cp:revision>17</cp:revision>
  <dcterms:created xsi:type="dcterms:W3CDTF">2024-07-09T12:56:05Z</dcterms:created>
  <dcterms:modified xsi:type="dcterms:W3CDTF">2026-05-23T09:31:54Z</dcterms:modified>
</cp:coreProperties>
</file>