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9A6B"/>
    <a:srgbClr val="E9EB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53546-B102-4929-A27B-EC55452DDA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1C789D-19B1-42E9-BFCD-F56C79E63A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64BC11-F4BC-4A34-BE46-DC0754ABA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A80FC4-6FDD-4942-A3D2-76729C75E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A775FA-9B28-4E4F-8664-1A7E019FA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8421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3ECAB-50A3-42D7-B069-510BC9113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F677F8-BCF3-4325-80B9-CDDEA1B76E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5BCE43-8B22-492F-8E43-A277E5ABB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0BEFC4-EC6A-4ACC-88BC-9F58EABFE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00DBEC-9B4C-47FA-B8EF-D1A75DFBB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88455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CAEAC5-12CC-4517-9608-A47342A284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7CDA4A-C1C0-482E-82A7-78CA7E6044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CAF2EE-27A5-4946-B694-96702B26E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287C83-1F3E-4DB9-80F7-844C041FD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78F027-DB48-442B-84C0-99BF87C5F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26440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D707C-BCB6-4872-8134-5702654E6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66ADC4-CE8B-44E0-AD89-2B74B52719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FB7E24-AD01-4CC3-971B-D3789CBC3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3C53A6-2AE0-4BC7-8702-0FDF0F11E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BD05D5-A3B3-47C1-81BB-E45E0ACF8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00056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F9D22-A741-4DEA-9156-68BA57C12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DBD50F-B3AB-4D33-B556-78F92ED67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848395-E600-4D0B-9716-A6A968A01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96CF21-7630-4C0C-B270-B0BDCBBF5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618362-D860-4213-9FC8-F850D1A8F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1404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2BC75-FB99-4AE2-B70B-8680A3E3A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25E32B-FD4F-4C1E-AD6A-E7EC5B62A8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BB5AF7-61D9-4162-A749-43AC721149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1DA5EE-883F-4216-A5CB-37597F764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56F068-B5F1-429C-A059-B220EBC62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49BE05-7072-4749-9B3F-F09553861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0463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28B0F-9612-42DA-9B7D-2E188C33D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8790A-2CC5-466B-8D44-DDDF8A2A9E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7432BC-C710-4E94-A86E-3F4331C3E4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2412B9-C6DC-4018-833D-2F1EC4246A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B8CAB3-83DD-4A82-95C8-840A6A09E2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EFBB2C-805C-4EC5-9AE4-F135F1299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130455-25C5-44BB-8AAD-0C16DF4E1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18930B-2A1E-42B1-9D83-72A553748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36929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E17A7-73B5-4DBA-B4FA-D22356B88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55106E-C93A-486A-9A28-314600B46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817DA3-25C4-4111-86F9-1ABF2CFB5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2FF6CC-A600-45E7-81C6-8E7143F96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82596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9B89FB-8121-42E4-B422-606730821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7C16B4-4008-4782-9ED0-BD14DA2FA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6194EE-F1BF-4D8D-997F-93CC30064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11953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E6FB3-430E-42F5-BE33-F8A3F07EF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006EAE-2E70-4CF2-84E1-229FE9F2B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829624-6C75-4B5C-B179-71298D0FF9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C1D02E-3171-4EC4-A291-D295422AB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611D3B-145A-4E31-B4C6-0F4C1C17C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9DC036-784F-44C1-A9FC-F22D31BFC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310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40867-C07F-480B-90E0-A26021469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4DE052-441B-409F-8E60-AEF4B67E98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B039C1-A1BA-4FDB-9EC5-04F23761B2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8DE989-AE6F-4C4D-ABED-9830C7E16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90FF1D-C8F5-448D-8788-8BDCB03CD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48CC32-46A9-4AB1-A89A-67B810E78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17425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33B7CA-7AB6-43E5-8E79-579E9F67D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AE16D8-FF48-444F-804B-FC147BA958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13BE42-A24C-47D1-B5CB-D59834351D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F33098-6397-4712-B5C1-0D05E12719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BB7560-AA49-4BF6-AE09-4E08070CA5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90097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ct 32">
            <a:extLst>
              <a:ext uri="{FF2B5EF4-FFF2-40B4-BE49-F238E27FC236}">
                <a16:creationId xmlns:a16="http://schemas.microsoft.com/office/drawing/2014/main" id="{BD3410C6-F6EC-436D-9845-0E8938EFDFE2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708" y="28281"/>
            <a:ext cx="12154292" cy="6858000"/>
          </a:xfrm>
          <a:prstGeom prst="rect">
            <a:avLst/>
          </a:prstGeom>
        </p:spPr>
      </p:pic>
      <p:sp>
        <p:nvSpPr>
          <p:cNvPr id="11" name="Textbox 26">
            <a:extLst>
              <a:ext uri="{FF2B5EF4-FFF2-40B4-BE49-F238E27FC236}">
                <a16:creationId xmlns:a16="http://schemas.microsoft.com/office/drawing/2014/main" id="{BB2A4974-AE87-4F45-995D-718975387C26}"/>
              </a:ext>
            </a:extLst>
          </p:cNvPr>
          <p:cNvSpPr txBox="1"/>
          <p:nvPr/>
        </p:nvSpPr>
        <p:spPr>
          <a:xfrm>
            <a:off x="3761097" y="375759"/>
            <a:ext cx="8292558" cy="16058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187450" marR="286385">
              <a:lnSpc>
                <a:spcPct val="95000"/>
              </a:lnSpc>
              <a:spcBef>
                <a:spcPts val="735"/>
              </a:spcBef>
              <a:spcAft>
                <a:spcPts val="0"/>
              </a:spcAft>
            </a:pPr>
            <a:endParaRPr lang="en-IN" sz="2400" dirty="0">
              <a:effectLst/>
              <a:latin typeface="Arial MT"/>
              <a:ea typeface="Arial MT"/>
              <a:cs typeface="Arial MT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F255C94-9234-4103-8BA3-BEB2071AF98E}"/>
              </a:ext>
            </a:extLst>
          </p:cNvPr>
          <p:cNvSpPr/>
          <p:nvPr/>
        </p:nvSpPr>
        <p:spPr>
          <a:xfrm>
            <a:off x="4397505" y="290918"/>
            <a:ext cx="7019742" cy="1410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87450" marR="286385">
              <a:lnSpc>
                <a:spcPct val="95000"/>
              </a:lnSpc>
              <a:spcBef>
                <a:spcPts val="735"/>
              </a:spcBef>
              <a:spcAft>
                <a:spcPts val="0"/>
              </a:spcAft>
            </a:pPr>
            <a:r>
              <a:rPr lang="en-US" sz="3200" b="1" spc="-20" dirty="0">
                <a:solidFill>
                  <a:srgbClr val="B89A6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Arial MT"/>
                <a:cs typeface="Arial MT"/>
              </a:rPr>
              <a:t>VOLGOGRAD STATE MEDICAL UNIVERSITY</a:t>
            </a:r>
            <a:endParaRPr lang="en-US" sz="3200" b="1" spc="-10" dirty="0">
              <a:solidFill>
                <a:srgbClr val="B89A6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Arial MT"/>
              <a:cs typeface="Arial MT"/>
            </a:endParaRPr>
          </a:p>
          <a:p>
            <a:pPr marL="1187450" marR="286385">
              <a:lnSpc>
                <a:spcPct val="95000"/>
              </a:lnSpc>
              <a:spcBef>
                <a:spcPts val="735"/>
              </a:spcBef>
              <a:spcAft>
                <a:spcPts val="0"/>
              </a:spcAft>
            </a:pPr>
            <a:r>
              <a:rPr lang="en-US" b="1" spc="-10" dirty="0">
                <a:solidFill>
                  <a:srgbClr val="B89A6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Arial MT"/>
                <a:cs typeface="Arial MT"/>
              </a:rPr>
              <a:t>Founded in 1935</a:t>
            </a:r>
          </a:p>
        </p:txBody>
      </p:sp>
      <p:pic>
        <p:nvPicPr>
          <p:cNvPr id="10" name="object 15">
            <a:extLst>
              <a:ext uri="{FF2B5EF4-FFF2-40B4-BE49-F238E27FC236}">
                <a16:creationId xmlns:a16="http://schemas.microsoft.com/office/drawing/2014/main" id="{EBF3347F-6ABC-4030-90EC-BC1FB49DCB1A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1206" y="113122"/>
            <a:ext cx="1430565" cy="1410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390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81">
            <a:extLst>
              <a:ext uri="{FF2B5EF4-FFF2-40B4-BE49-F238E27FC236}">
                <a16:creationId xmlns:a16="http://schemas.microsoft.com/office/drawing/2014/main" id="{FB77E985-9B1E-4981-8406-1F65640A5C8C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28101" y="464221"/>
            <a:ext cx="4774034" cy="31274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" name="Image 71">
            <a:extLst>
              <a:ext uri="{FF2B5EF4-FFF2-40B4-BE49-F238E27FC236}">
                <a16:creationId xmlns:a16="http://schemas.microsoft.com/office/drawing/2014/main" id="{29B9C297-A9B0-4D53-9A92-458CAFEF8D2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67179" y="4857710"/>
            <a:ext cx="2897505" cy="178244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5" name="object 13">
            <a:extLst>
              <a:ext uri="{FF2B5EF4-FFF2-40B4-BE49-F238E27FC236}">
                <a16:creationId xmlns:a16="http://schemas.microsoft.com/office/drawing/2014/main" id="{A67A88D8-5268-4F7C-9312-60FFC72FE76F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903700" y="2818614"/>
            <a:ext cx="3894582" cy="3164586"/>
          </a:xfrm>
          <a:prstGeom prst="rect">
            <a:avLst/>
          </a:prstGeom>
        </p:spPr>
      </p:pic>
      <p:sp>
        <p:nvSpPr>
          <p:cNvPr id="16" name="object 11">
            <a:extLst>
              <a:ext uri="{FF2B5EF4-FFF2-40B4-BE49-F238E27FC236}">
                <a16:creationId xmlns:a16="http://schemas.microsoft.com/office/drawing/2014/main" id="{19A0ED42-A840-486A-B30C-31CD4204BD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5067" y="246704"/>
            <a:ext cx="4649140" cy="136768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spc="-1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</a:t>
            </a:r>
            <a:r>
              <a:rPr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b="1" spc="2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Volgog</a:t>
            </a:r>
            <a:r>
              <a:rPr lang="en-US" b="1" spc="2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b="1" spc="2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</a:t>
            </a:r>
            <a:r>
              <a:rPr b="1" spc="-2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b="1" spc="-5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state</a:t>
            </a:r>
            <a:r>
              <a:rPr b="1" spc="-25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Medical</a:t>
            </a:r>
            <a:r>
              <a:rPr b="1" spc="-3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b="1" spc="5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Univeísity</a:t>
            </a:r>
          </a:p>
        </p:txBody>
      </p:sp>
      <p:sp>
        <p:nvSpPr>
          <p:cNvPr id="17" name="object 12">
            <a:extLst>
              <a:ext uri="{FF2B5EF4-FFF2-40B4-BE49-F238E27FC236}">
                <a16:creationId xmlns:a16="http://schemas.microsoft.com/office/drawing/2014/main" id="{1A46043A-7594-4ABC-87DE-6E42301AC4AE}"/>
              </a:ext>
            </a:extLst>
          </p:cNvPr>
          <p:cNvSpPr txBox="1">
            <a:spLocks/>
          </p:cNvSpPr>
          <p:nvPr/>
        </p:nvSpPr>
        <p:spPr>
          <a:xfrm>
            <a:off x="131975" y="1744863"/>
            <a:ext cx="7771725" cy="4959691"/>
          </a:xfrm>
          <a:prstGeom prst="rect">
            <a:avLst/>
          </a:prstGeom>
        </p:spPr>
        <p:txBody>
          <a:bodyPr vert="horz" wrap="square" lIns="0" tIns="149225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99085" indent="-287020">
              <a:lnSpc>
                <a:spcPct val="100000"/>
              </a:lnSpc>
              <a:spcBef>
                <a:spcPts val="1175"/>
              </a:spcBef>
              <a:buFont typeface="Wingdings"/>
              <a:buChar char=""/>
              <a:tabLst>
                <a:tab pos="299720" algn="l"/>
              </a:tabLst>
            </a:pPr>
            <a:r>
              <a:rPr lang="en-IN" sz="2000" b="1" spc="-20" dirty="0">
                <a:solidFill>
                  <a:schemeClr val="accent6">
                    <a:lumMod val="50000"/>
                  </a:schemeClr>
                </a:solidFill>
              </a:rPr>
              <a:t>It</a:t>
            </a:r>
            <a:r>
              <a:rPr lang="en-IN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IN" sz="2000" b="1" spc="35" dirty="0">
                <a:solidFill>
                  <a:schemeClr val="accent6">
                    <a:lumMod val="50000"/>
                  </a:schemeClr>
                </a:solidFill>
              </a:rPr>
              <a:t>offers</a:t>
            </a:r>
            <a:r>
              <a:rPr lang="en-IN" sz="2000" b="1" spc="-15" dirty="0">
                <a:solidFill>
                  <a:schemeClr val="accent6">
                    <a:lumMod val="50000"/>
                  </a:schemeClr>
                </a:solidFill>
              </a:rPr>
              <a:t> a</a:t>
            </a:r>
            <a:r>
              <a:rPr lang="en-IN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IN" sz="2000" b="1" spc="-10" dirty="0">
                <a:solidFill>
                  <a:schemeClr val="accent6">
                    <a:lumMod val="50000"/>
                  </a:schemeClr>
                </a:solidFill>
              </a:rPr>
              <a:t>wide</a:t>
            </a:r>
            <a:r>
              <a:rPr lang="en-IN" sz="2000" b="1" spc="-5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IN" sz="2000" b="1" spc="20" dirty="0">
                <a:solidFill>
                  <a:schemeClr val="accent6">
                    <a:lumMod val="50000"/>
                  </a:schemeClr>
                </a:solidFill>
              </a:rPr>
              <a:t>range</a:t>
            </a:r>
            <a:r>
              <a:rPr lang="en-IN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IN" sz="2000" b="1" spc="20" dirty="0">
                <a:solidFill>
                  <a:schemeClr val="accent6">
                    <a:lumMod val="50000"/>
                  </a:schemeClr>
                </a:solidFill>
              </a:rPr>
              <a:t>of</a:t>
            </a:r>
            <a:r>
              <a:rPr lang="en-IN" sz="2000" b="1" spc="5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IN" sz="2000" b="1" spc="-20" dirty="0">
                <a:solidFill>
                  <a:schemeClr val="accent6">
                    <a:lumMod val="50000"/>
                  </a:schemeClr>
                </a:solidFill>
              </a:rPr>
              <a:t>possibilities</a:t>
            </a:r>
            <a:r>
              <a:rPr lang="en-IN" sz="2000" b="1" spc="15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IN" sz="2000" b="1" spc="-30" dirty="0">
                <a:solidFill>
                  <a:schemeClr val="accent6">
                    <a:lumMod val="50000"/>
                  </a:schemeClr>
                </a:solidFill>
              </a:rPr>
              <a:t>in</a:t>
            </a:r>
            <a:r>
              <a:rPr lang="en-IN" sz="2000" b="1" spc="2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IN" sz="2000" b="1" spc="25" dirty="0">
                <a:solidFill>
                  <a:schemeClr val="accent6">
                    <a:lumMod val="50000"/>
                  </a:schemeClr>
                </a:solidFill>
              </a:rPr>
              <a:t>terms</a:t>
            </a:r>
            <a:r>
              <a:rPr lang="en-IN" sz="2000" b="1" spc="-2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IN" sz="2000" b="1" spc="15" dirty="0">
                <a:solidFill>
                  <a:schemeClr val="accent6">
                    <a:lumMod val="50000"/>
                  </a:schemeClr>
                </a:solidFill>
              </a:rPr>
              <a:t>of</a:t>
            </a:r>
            <a:r>
              <a:rPr lang="en-IN" sz="2000" b="1" spc="5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IN" sz="2000" b="1" dirty="0">
                <a:solidFill>
                  <a:schemeClr val="accent6">
                    <a:lumMod val="50000"/>
                  </a:schemeClr>
                </a:solidFill>
              </a:rPr>
              <a:t>learning </a:t>
            </a:r>
          </a:p>
          <a:p>
            <a:pPr marL="12065" indent="0">
              <a:lnSpc>
                <a:spcPct val="100000"/>
              </a:lnSpc>
              <a:spcBef>
                <a:spcPts val="1175"/>
              </a:spcBef>
              <a:buNone/>
              <a:tabLst>
                <a:tab pos="299720" algn="l"/>
              </a:tabLst>
            </a:pPr>
            <a:r>
              <a:rPr lang="en-IN" sz="2000" b="1" spc="-15" dirty="0">
                <a:solidFill>
                  <a:schemeClr val="accent6">
                    <a:lumMod val="50000"/>
                  </a:schemeClr>
                </a:solidFill>
              </a:rPr>
              <a:t>	and</a:t>
            </a:r>
            <a:r>
              <a:rPr lang="en-IN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IN" sz="2000" b="1" spc="10" dirty="0">
                <a:solidFill>
                  <a:schemeClr val="accent6">
                    <a:lumMod val="50000"/>
                  </a:schemeClr>
                </a:solidFill>
              </a:rPr>
              <a:t>growth</a:t>
            </a:r>
          </a:p>
          <a:p>
            <a:pPr marL="299085" indent="-287020">
              <a:lnSpc>
                <a:spcPct val="100000"/>
              </a:lnSpc>
              <a:spcBef>
                <a:spcPts val="1080"/>
              </a:spcBef>
              <a:buFont typeface="Wingdings"/>
              <a:buChar char=""/>
              <a:tabLst>
                <a:tab pos="299720" algn="l"/>
              </a:tabLst>
            </a:pPr>
            <a:r>
              <a:rPr lang="en-IN" sz="2000" b="1" spc="-20" dirty="0">
                <a:solidFill>
                  <a:schemeClr val="accent6">
                    <a:lumMod val="50000"/>
                  </a:schemeClr>
                </a:solidFill>
              </a:rPr>
              <a:t>It</a:t>
            </a:r>
            <a:r>
              <a:rPr lang="en-IN" sz="2000" b="1" spc="-5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IN" sz="2000" b="1" spc="-20" dirty="0">
                <a:solidFill>
                  <a:schemeClr val="accent6">
                    <a:lumMod val="50000"/>
                  </a:schemeClr>
                </a:solidFill>
              </a:rPr>
              <a:t>has </a:t>
            </a:r>
            <a:r>
              <a:rPr lang="en-IN" sz="2000" b="1" spc="-10" dirty="0">
                <a:solidFill>
                  <a:schemeClr val="accent6">
                    <a:lumMod val="50000"/>
                  </a:schemeClr>
                </a:solidFill>
              </a:rPr>
              <a:t>a</a:t>
            </a:r>
            <a:r>
              <a:rPr lang="en-IN" sz="2000" b="1" spc="-5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IN" sz="2000" b="1" spc="-30" dirty="0">
                <a:solidFill>
                  <a:schemeClr val="accent6">
                    <a:lumMod val="50000"/>
                  </a:schemeClr>
                </a:solidFill>
              </a:rPr>
              <a:t>highly</a:t>
            </a:r>
            <a:r>
              <a:rPr lang="en-IN" sz="2000" b="1" spc="-1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IN" sz="2000" b="1" spc="5" dirty="0">
                <a:solidFill>
                  <a:schemeClr val="accent6">
                    <a:lumMod val="50000"/>
                  </a:schemeClr>
                </a:solidFill>
              </a:rPr>
              <a:t>experienced</a:t>
            </a:r>
            <a:r>
              <a:rPr lang="en-IN" sz="2000" b="1" spc="-4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IN" sz="2000" b="1" spc="-15" dirty="0">
                <a:solidFill>
                  <a:schemeClr val="accent6">
                    <a:lumMod val="50000"/>
                  </a:schemeClr>
                </a:solidFill>
              </a:rPr>
              <a:t>and</a:t>
            </a:r>
            <a:r>
              <a:rPr lang="en-IN" sz="2000" b="1" spc="-5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IN" sz="2000" b="1" spc="-15" dirty="0">
                <a:solidFill>
                  <a:schemeClr val="accent6">
                    <a:lumMod val="50000"/>
                  </a:schemeClr>
                </a:solidFill>
              </a:rPr>
              <a:t>attentive</a:t>
            </a:r>
            <a:r>
              <a:rPr lang="en-IN" sz="2000" b="1" spc="-1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IN" sz="2000" b="1" spc="-20" dirty="0">
                <a:solidFill>
                  <a:schemeClr val="accent6">
                    <a:lumMod val="50000"/>
                  </a:schemeClr>
                </a:solidFill>
              </a:rPr>
              <a:t>faculties;</a:t>
            </a:r>
          </a:p>
          <a:p>
            <a:pPr marL="299085" indent="-287020">
              <a:lnSpc>
                <a:spcPct val="100000"/>
              </a:lnSpc>
              <a:spcBef>
                <a:spcPts val="1085"/>
              </a:spcBef>
              <a:buFont typeface="Wingdings"/>
              <a:buChar char=""/>
              <a:tabLst>
                <a:tab pos="299720" algn="l"/>
              </a:tabLst>
            </a:pPr>
            <a:r>
              <a:rPr lang="en-IN" sz="2000" b="1" spc="200" dirty="0">
                <a:solidFill>
                  <a:schemeClr val="accent6">
                    <a:lumMod val="50000"/>
                  </a:schemeClr>
                </a:solidFill>
              </a:rPr>
              <a:t>The</a:t>
            </a:r>
            <a:r>
              <a:rPr lang="en-IN" sz="2000" b="1" spc="-1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IN" sz="2000" b="1" spc="10" dirty="0">
                <a:solidFill>
                  <a:schemeClr val="accent6">
                    <a:lumMod val="50000"/>
                  </a:schemeClr>
                </a:solidFill>
              </a:rPr>
              <a:t>curriculums</a:t>
            </a:r>
            <a:r>
              <a:rPr lang="en-IN" sz="2000" b="1" spc="-35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IN" sz="2000" b="1" spc="-10" dirty="0">
                <a:solidFill>
                  <a:schemeClr val="accent6">
                    <a:lumMod val="50000"/>
                  </a:schemeClr>
                </a:solidFill>
              </a:rPr>
              <a:t>aims</a:t>
            </a:r>
            <a:r>
              <a:rPr lang="en-IN" sz="2000" b="1" spc="-15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IN" sz="2000" b="1" spc="60" dirty="0">
                <a:solidFill>
                  <a:schemeClr val="accent6">
                    <a:lumMod val="50000"/>
                  </a:schemeClr>
                </a:solidFill>
              </a:rPr>
              <a:t>for</a:t>
            </a:r>
            <a:r>
              <a:rPr lang="en-IN" sz="2000" b="1" spc="5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IN" sz="2000" b="1" spc="-15" dirty="0">
                <a:solidFill>
                  <a:schemeClr val="accent6">
                    <a:lumMod val="50000"/>
                  </a:schemeClr>
                </a:solidFill>
              </a:rPr>
              <a:t>facilitating</a:t>
            </a:r>
            <a:r>
              <a:rPr lang="en-IN" sz="2000" b="1" spc="5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IN" sz="2000" b="1" spc="-15" dirty="0">
                <a:solidFill>
                  <a:schemeClr val="accent6">
                    <a:lumMod val="50000"/>
                  </a:schemeClr>
                </a:solidFill>
              </a:rPr>
              <a:t>a</a:t>
            </a:r>
            <a:r>
              <a:rPr lang="en-IN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IN" sz="2000" b="1" spc="25" dirty="0">
                <a:solidFill>
                  <a:schemeClr val="accent6">
                    <a:lumMod val="50000"/>
                  </a:schemeClr>
                </a:solidFill>
              </a:rPr>
              <a:t>broad</a:t>
            </a:r>
            <a:r>
              <a:rPr lang="en-IN" sz="2000" b="1" spc="-2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IN" sz="2000" b="1" spc="10" dirty="0">
                <a:solidFill>
                  <a:schemeClr val="accent6">
                    <a:lumMod val="50000"/>
                  </a:schemeClr>
                </a:solidFill>
              </a:rPr>
              <a:t>exposure</a:t>
            </a:r>
            <a:r>
              <a:rPr lang="en-IN" sz="2000" b="1" spc="-2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IN" sz="2000" b="1" spc="-10" dirty="0">
                <a:solidFill>
                  <a:schemeClr val="accent6">
                    <a:lumMod val="50000"/>
                  </a:schemeClr>
                </a:solidFill>
              </a:rPr>
              <a:t>to</a:t>
            </a:r>
            <a:r>
              <a:rPr lang="en-IN" sz="2000" b="1" spc="5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 marL="12065" indent="0">
              <a:lnSpc>
                <a:spcPct val="100000"/>
              </a:lnSpc>
              <a:spcBef>
                <a:spcPts val="1085"/>
              </a:spcBef>
              <a:buNone/>
              <a:tabLst>
                <a:tab pos="299720" algn="l"/>
              </a:tabLst>
            </a:pPr>
            <a:r>
              <a:rPr lang="en-IN" sz="2000" b="1" spc="5" dirty="0">
                <a:solidFill>
                  <a:schemeClr val="accent6">
                    <a:lumMod val="50000"/>
                  </a:schemeClr>
                </a:solidFill>
              </a:rPr>
              <a:t>	</a:t>
            </a:r>
            <a:r>
              <a:rPr lang="en-IN" sz="2000" b="1" spc="-20" dirty="0">
                <a:solidFill>
                  <a:schemeClr val="accent6">
                    <a:lumMod val="50000"/>
                  </a:schemeClr>
                </a:solidFill>
              </a:rPr>
              <a:t>clinical</a:t>
            </a:r>
            <a:r>
              <a:rPr lang="en-IN" sz="2000" b="1" spc="5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IN" sz="2000" b="1" dirty="0">
                <a:solidFill>
                  <a:schemeClr val="accent6">
                    <a:lumMod val="50000"/>
                  </a:schemeClr>
                </a:solidFill>
              </a:rPr>
              <a:t>practice.</a:t>
            </a:r>
          </a:p>
          <a:p>
            <a:pPr marL="299085" indent="-287020">
              <a:lnSpc>
                <a:spcPct val="100000"/>
              </a:lnSpc>
              <a:spcBef>
                <a:spcPts val="1080"/>
              </a:spcBef>
              <a:buFont typeface="Wingdings"/>
              <a:buChar char=""/>
              <a:tabLst>
                <a:tab pos="299720" algn="l"/>
              </a:tabLst>
            </a:pPr>
            <a:r>
              <a:rPr lang="en-IN" sz="2000" b="1" spc="200" dirty="0">
                <a:solidFill>
                  <a:schemeClr val="accent6">
                    <a:lumMod val="50000"/>
                  </a:schemeClr>
                </a:solidFill>
              </a:rPr>
              <a:t>The</a:t>
            </a:r>
            <a:r>
              <a:rPr lang="en-IN" sz="2000" b="1" spc="-15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IN" sz="2000" b="1" spc="-25" dirty="0">
                <a:solidFill>
                  <a:schemeClr val="accent6">
                    <a:lumMod val="50000"/>
                  </a:schemeClr>
                </a:solidFill>
              </a:rPr>
              <a:t>tuition</a:t>
            </a:r>
            <a:r>
              <a:rPr lang="en-IN" sz="2000" b="1" spc="-1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IN" sz="2000" b="1" spc="10" dirty="0">
                <a:solidFill>
                  <a:schemeClr val="accent6">
                    <a:lumMod val="50000"/>
                  </a:schemeClr>
                </a:solidFill>
              </a:rPr>
              <a:t>fees</a:t>
            </a:r>
            <a:r>
              <a:rPr lang="en-IN" sz="2000" b="1" spc="-3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IN" sz="2000" b="1" spc="-20" dirty="0">
                <a:solidFill>
                  <a:schemeClr val="accent6">
                    <a:lumMod val="50000"/>
                  </a:schemeClr>
                </a:solidFill>
              </a:rPr>
              <a:t>is</a:t>
            </a:r>
            <a:r>
              <a:rPr lang="en-IN" sz="2000" b="1" spc="-1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IN" sz="2000" b="1" spc="5" dirty="0">
                <a:solidFill>
                  <a:schemeClr val="accent6">
                    <a:lumMod val="50000"/>
                  </a:schemeClr>
                </a:solidFill>
              </a:rPr>
              <a:t>reasonable</a:t>
            </a:r>
          </a:p>
          <a:p>
            <a:pPr marL="299085" indent="-287020">
              <a:lnSpc>
                <a:spcPct val="100000"/>
              </a:lnSpc>
              <a:spcBef>
                <a:spcPts val="1080"/>
              </a:spcBef>
              <a:buFont typeface="Wingdings"/>
              <a:buChar char=""/>
              <a:tabLst>
                <a:tab pos="299720" algn="l"/>
              </a:tabLst>
            </a:pPr>
            <a:r>
              <a:rPr lang="en-IN" sz="2000" b="1" spc="200" dirty="0">
                <a:solidFill>
                  <a:schemeClr val="accent6">
                    <a:lumMod val="50000"/>
                  </a:schemeClr>
                </a:solidFill>
              </a:rPr>
              <a:t>The</a:t>
            </a:r>
            <a:r>
              <a:rPr lang="en-IN" sz="2000" b="1" spc="-2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IN" sz="2000" b="1" spc="-10" dirty="0">
                <a:solidFill>
                  <a:schemeClr val="accent6">
                    <a:lumMod val="50000"/>
                  </a:schemeClr>
                </a:solidFill>
              </a:rPr>
              <a:t>cost</a:t>
            </a:r>
            <a:r>
              <a:rPr lang="en-IN" sz="2000" b="1" spc="-2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IN" sz="2000" b="1" spc="15" dirty="0">
                <a:solidFill>
                  <a:schemeClr val="accent6">
                    <a:lumMod val="50000"/>
                  </a:schemeClr>
                </a:solidFill>
              </a:rPr>
              <a:t>of</a:t>
            </a:r>
            <a:r>
              <a:rPr lang="en-IN" sz="2000" b="1" spc="-1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IN" sz="2000" b="1" spc="-30" dirty="0">
                <a:solidFill>
                  <a:schemeClr val="accent6">
                    <a:lumMod val="50000"/>
                  </a:schemeClr>
                </a:solidFill>
              </a:rPr>
              <a:t>living</a:t>
            </a:r>
            <a:r>
              <a:rPr lang="en-IN" sz="2000" b="1" spc="1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IN" sz="2000" b="1" spc="-20" dirty="0">
                <a:solidFill>
                  <a:schemeClr val="accent6">
                    <a:lumMod val="50000"/>
                  </a:schemeClr>
                </a:solidFill>
              </a:rPr>
              <a:t>is</a:t>
            </a:r>
            <a:r>
              <a:rPr lang="en-IN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IN" sz="2000" b="1" spc="5" dirty="0">
                <a:solidFill>
                  <a:schemeClr val="accent6">
                    <a:lumMod val="50000"/>
                  </a:schemeClr>
                </a:solidFill>
              </a:rPr>
              <a:t>extremely</a:t>
            </a:r>
            <a:r>
              <a:rPr lang="en-IN" sz="2000" b="1" spc="-4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IN" sz="2000" b="1" spc="-10" dirty="0">
                <a:solidFill>
                  <a:schemeClr val="accent6">
                    <a:lumMod val="50000"/>
                  </a:schemeClr>
                </a:solidFill>
              </a:rPr>
              <a:t>low.</a:t>
            </a:r>
          </a:p>
          <a:p>
            <a:pPr marL="299085" indent="-287020">
              <a:lnSpc>
                <a:spcPct val="100000"/>
              </a:lnSpc>
              <a:spcBef>
                <a:spcPts val="1080"/>
              </a:spcBef>
              <a:buFont typeface="Wingdings"/>
              <a:buChar char=""/>
              <a:tabLst>
                <a:tab pos="299720" algn="l"/>
              </a:tabLst>
            </a:pPr>
            <a:r>
              <a:rPr lang="en-IN" sz="2000" b="1" spc="200" dirty="0">
                <a:solidFill>
                  <a:schemeClr val="accent6">
                    <a:lumMod val="50000"/>
                  </a:schemeClr>
                </a:solidFill>
              </a:rPr>
              <a:t>The</a:t>
            </a:r>
            <a:r>
              <a:rPr lang="en-IN" sz="2000" b="1" spc="-5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IN" sz="2000" b="1" spc="-10" dirty="0">
                <a:solidFill>
                  <a:schemeClr val="accent6">
                    <a:lumMod val="50000"/>
                  </a:schemeClr>
                </a:solidFill>
              </a:rPr>
              <a:t>university</a:t>
            </a:r>
            <a:r>
              <a:rPr lang="en-IN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IN" sz="2000" b="1" spc="-20" dirty="0">
                <a:solidFill>
                  <a:schemeClr val="accent6">
                    <a:lumMod val="50000"/>
                  </a:schemeClr>
                </a:solidFill>
              </a:rPr>
              <a:t>has </a:t>
            </a:r>
            <a:r>
              <a:rPr lang="en-IN" sz="2000" b="1" spc="-15" dirty="0">
                <a:solidFill>
                  <a:schemeClr val="accent6">
                    <a:lumMod val="50000"/>
                  </a:schemeClr>
                </a:solidFill>
              </a:rPr>
              <a:t>a</a:t>
            </a:r>
            <a:r>
              <a:rPr lang="en-IN" sz="2000" b="1" spc="-5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IN" sz="2000" b="1" spc="-10" dirty="0">
                <a:solidFill>
                  <a:schemeClr val="accent6">
                    <a:lumMod val="50000"/>
                  </a:schemeClr>
                </a:solidFill>
              </a:rPr>
              <a:t>well</a:t>
            </a:r>
            <a:r>
              <a:rPr lang="en-IN" sz="2000" b="1" spc="5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IN" sz="2000" b="1" spc="-10" dirty="0">
                <a:solidFill>
                  <a:schemeClr val="accent6">
                    <a:lumMod val="50000"/>
                  </a:schemeClr>
                </a:solidFill>
              </a:rPr>
              <a:t>equipped</a:t>
            </a:r>
            <a:r>
              <a:rPr lang="en-IN" sz="2000" b="1" spc="-5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IN" sz="2000" b="1" spc="-15" dirty="0">
                <a:solidFill>
                  <a:schemeClr val="accent6">
                    <a:lumMod val="50000"/>
                  </a:schemeClr>
                </a:solidFill>
              </a:rPr>
              <a:t>and</a:t>
            </a:r>
            <a:r>
              <a:rPr lang="en-IN" sz="2000" b="1" spc="-5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IN" sz="2000" b="1" spc="20" dirty="0">
                <a:solidFill>
                  <a:schemeClr val="accent6">
                    <a:lumMod val="50000"/>
                  </a:schemeClr>
                </a:solidFill>
              </a:rPr>
              <a:t>resourceful</a:t>
            </a:r>
            <a:r>
              <a:rPr lang="en-IN" sz="2000" b="1" spc="-35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IN" sz="2000" b="1" spc="-30" dirty="0">
                <a:solidFill>
                  <a:schemeClr val="accent6">
                    <a:lumMod val="50000"/>
                  </a:schemeClr>
                </a:solidFill>
              </a:rPr>
              <a:t>in</a:t>
            </a:r>
            <a:r>
              <a:rPr lang="en-IN" sz="2000" b="1" spc="15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IN" sz="2000" b="1" spc="25" dirty="0">
                <a:solidFill>
                  <a:schemeClr val="accent6">
                    <a:lumMod val="50000"/>
                  </a:schemeClr>
                </a:solidFill>
              </a:rPr>
              <a:t>terms</a:t>
            </a:r>
            <a:r>
              <a:rPr lang="en-IN" sz="2000" b="1" spc="-20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 marL="12065" indent="0">
              <a:lnSpc>
                <a:spcPct val="100000"/>
              </a:lnSpc>
              <a:spcBef>
                <a:spcPts val="1080"/>
              </a:spcBef>
              <a:buNone/>
              <a:tabLst>
                <a:tab pos="299720" algn="l"/>
              </a:tabLst>
            </a:pPr>
            <a:r>
              <a:rPr lang="en-IN" sz="2000" b="1" spc="-20" dirty="0">
                <a:solidFill>
                  <a:schemeClr val="accent6">
                    <a:lumMod val="50000"/>
                  </a:schemeClr>
                </a:solidFill>
              </a:rPr>
              <a:t>	</a:t>
            </a:r>
            <a:r>
              <a:rPr lang="en-IN" sz="2000" b="1" spc="15" dirty="0">
                <a:solidFill>
                  <a:schemeClr val="accent6">
                    <a:lumMod val="50000"/>
                  </a:schemeClr>
                </a:solidFill>
              </a:rPr>
              <a:t>of</a:t>
            </a:r>
            <a:r>
              <a:rPr lang="en-IN" sz="2000" b="1" spc="5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IN" sz="2000" b="1" spc="20" dirty="0">
                <a:solidFill>
                  <a:schemeClr val="accent6">
                    <a:lumMod val="50000"/>
                  </a:schemeClr>
                </a:solidFill>
              </a:rPr>
              <a:t>infrastructure</a:t>
            </a:r>
          </a:p>
          <a:p>
            <a:pPr marL="299085" indent="-287020">
              <a:lnSpc>
                <a:spcPct val="100000"/>
              </a:lnSpc>
              <a:spcBef>
                <a:spcPts val="1080"/>
              </a:spcBef>
              <a:buFont typeface="Wingdings"/>
              <a:buChar char=""/>
              <a:tabLst>
                <a:tab pos="299720" algn="l"/>
              </a:tabLst>
            </a:pPr>
            <a:r>
              <a:rPr lang="en-IN" sz="2000" b="1" spc="-20" dirty="0">
                <a:solidFill>
                  <a:schemeClr val="accent6">
                    <a:lumMod val="50000"/>
                  </a:schemeClr>
                </a:solidFill>
              </a:rPr>
              <a:t>Easy </a:t>
            </a:r>
            <a:r>
              <a:rPr lang="en-IN" sz="2000" b="1" spc="-15" dirty="0">
                <a:solidFill>
                  <a:schemeClr val="accent6">
                    <a:lumMod val="50000"/>
                  </a:schemeClr>
                </a:solidFill>
              </a:rPr>
              <a:t>admission</a:t>
            </a:r>
            <a:r>
              <a:rPr lang="en-IN" sz="2000" b="1" spc="-25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IN" sz="2000" b="1" spc="30" dirty="0">
                <a:solidFill>
                  <a:schemeClr val="accent6">
                    <a:lumMod val="50000"/>
                  </a:schemeClr>
                </a:solidFill>
              </a:rPr>
              <a:t>procedure</a:t>
            </a:r>
          </a:p>
          <a:p>
            <a:pPr marL="299085" indent="-287020">
              <a:lnSpc>
                <a:spcPct val="100000"/>
              </a:lnSpc>
              <a:spcBef>
                <a:spcPts val="1080"/>
              </a:spcBef>
              <a:buFont typeface="Wingdings"/>
              <a:buChar char=""/>
              <a:tabLst>
                <a:tab pos="299720" algn="l"/>
              </a:tabLst>
            </a:pPr>
            <a:r>
              <a:rPr lang="en-IN" sz="2000" b="1" spc="15" dirty="0">
                <a:solidFill>
                  <a:schemeClr val="accent6">
                    <a:lumMod val="50000"/>
                  </a:schemeClr>
                </a:solidFill>
              </a:rPr>
              <a:t>Comfortable</a:t>
            </a:r>
            <a:r>
              <a:rPr lang="en-IN" sz="2000" b="1" spc="-4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IN" sz="2000" b="1" spc="-15" dirty="0">
                <a:solidFill>
                  <a:schemeClr val="accent6">
                    <a:lumMod val="50000"/>
                  </a:schemeClr>
                </a:solidFill>
              </a:rPr>
              <a:t>hostel</a:t>
            </a:r>
            <a:r>
              <a:rPr lang="en-IN" sz="2000" b="1" spc="-35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IN" sz="2000" b="1" spc="-10" dirty="0">
                <a:solidFill>
                  <a:schemeClr val="accent6">
                    <a:lumMod val="50000"/>
                  </a:schemeClr>
                </a:solidFill>
              </a:rPr>
              <a:t>accommodation</a:t>
            </a:r>
          </a:p>
        </p:txBody>
      </p:sp>
    </p:spTree>
    <p:extLst>
      <p:ext uri="{BB962C8B-B14F-4D97-AF65-F5344CB8AC3E}">
        <p14:creationId xmlns:p14="http://schemas.microsoft.com/office/powerpoint/2010/main" val="2032004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8">
            <a:extLst>
              <a:ext uri="{FF2B5EF4-FFF2-40B4-BE49-F238E27FC236}">
                <a16:creationId xmlns:a16="http://schemas.microsoft.com/office/drawing/2014/main" id="{7D637910-E0F6-40DA-9DD9-B542A084127A}"/>
              </a:ext>
            </a:extLst>
          </p:cNvPr>
          <p:cNvSpPr txBox="1"/>
          <p:nvPr/>
        </p:nvSpPr>
        <p:spPr>
          <a:xfrm>
            <a:off x="4628562" y="153795"/>
            <a:ext cx="7428320" cy="7085914"/>
          </a:xfrm>
          <a:prstGeom prst="rect">
            <a:avLst/>
          </a:prstGeom>
          <a:noFill/>
        </p:spPr>
        <p:txBody>
          <a:bodyPr vert="horz" wrap="square" lIns="0" tIns="50165" rIns="0" bIns="0" rtlCol="0">
            <a:spAutoFit/>
          </a:bodyPr>
          <a:lstStyle/>
          <a:p>
            <a:pPr marL="12700" algn="just">
              <a:spcBef>
                <a:spcPts val="395"/>
              </a:spcBef>
              <a:tabLst>
                <a:tab pos="355600" algn="l"/>
              </a:tabLst>
            </a:pPr>
            <a:r>
              <a:rPr lang="en-US" b="1" spc="-4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ELIGIBILITY CRITERIA</a:t>
            </a:r>
          </a:p>
          <a:p>
            <a:pPr marL="12700" algn="just">
              <a:spcBef>
                <a:spcPts val="395"/>
              </a:spcBef>
              <a:tabLst>
                <a:tab pos="355600" algn="l"/>
              </a:tabLst>
            </a:pPr>
            <a:endParaRPr lang="en-US" b="1" spc="-45" dirty="0">
              <a:solidFill>
                <a:schemeClr val="accent6">
                  <a:lumMod val="50000"/>
                </a:schemeClr>
              </a:solidFill>
              <a:latin typeface="Arial"/>
              <a:cs typeface="Arial"/>
            </a:endParaRPr>
          </a:p>
          <a:p>
            <a:pPr marL="298450" indent="-285750" algn="just">
              <a:spcBef>
                <a:spcPts val="395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sz="1400" b="1" spc="-4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You</a:t>
            </a:r>
            <a:r>
              <a:rPr sz="1400" b="1" spc="-1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are</a:t>
            </a:r>
            <a:r>
              <a:rPr sz="1400" b="1" spc="-1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at</a:t>
            </a:r>
            <a:r>
              <a:rPr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least</a:t>
            </a:r>
            <a:r>
              <a:rPr sz="1400" b="1" spc="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17</a:t>
            </a:r>
            <a:r>
              <a:rPr sz="1400" b="1" spc="-1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years</a:t>
            </a:r>
            <a:r>
              <a:rPr sz="1400" b="1" spc="3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old.</a:t>
            </a:r>
            <a:endParaRPr sz="1400" b="1" dirty="0">
              <a:solidFill>
                <a:schemeClr val="accent6">
                  <a:lumMod val="50000"/>
                </a:schemeClr>
              </a:solidFill>
              <a:latin typeface="Arial"/>
              <a:cs typeface="Arial"/>
            </a:endParaRPr>
          </a:p>
          <a:p>
            <a:pPr marL="298450" marR="5080" indent="-285750" algn="just"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sz="1400" b="1" spc="-4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You </a:t>
            </a:r>
            <a:r>
              <a:rPr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have passed </a:t>
            </a:r>
            <a:r>
              <a:rPr sz="1400" b="1" spc="-1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Class </a:t>
            </a:r>
            <a:r>
              <a:rPr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12th </a:t>
            </a:r>
            <a:r>
              <a:rPr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with </a:t>
            </a:r>
            <a:r>
              <a:rPr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PCB and English </a:t>
            </a:r>
            <a:r>
              <a:rPr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subjects from a board recognized </a:t>
            </a:r>
            <a:r>
              <a:rPr sz="1400" b="1" spc="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by </a:t>
            </a:r>
            <a:r>
              <a:rPr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the Authorities </a:t>
            </a:r>
            <a:r>
              <a:rPr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in</a:t>
            </a:r>
            <a:r>
              <a:rPr sz="1400" b="1" spc="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India.</a:t>
            </a:r>
            <a:endParaRPr sz="1400" b="1" dirty="0">
              <a:solidFill>
                <a:schemeClr val="accent6">
                  <a:lumMod val="50000"/>
                </a:schemeClr>
              </a:solidFill>
              <a:latin typeface="Arial"/>
              <a:cs typeface="Arial"/>
            </a:endParaRP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sz="1400" b="1" spc="-4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You</a:t>
            </a:r>
            <a:r>
              <a:rPr sz="1400" b="1" spc="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have</a:t>
            </a:r>
            <a:r>
              <a:rPr sz="1400" b="1" spc="3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secured</a:t>
            </a:r>
            <a:r>
              <a:rPr sz="1400" b="1" spc="1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a</a:t>
            </a:r>
            <a:r>
              <a:rPr sz="1400" b="1" spc="1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minimum</a:t>
            </a:r>
            <a:r>
              <a:rPr sz="1400" b="1" spc="4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of</a:t>
            </a:r>
            <a:r>
              <a:rPr sz="1400" b="1" spc="1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50%</a:t>
            </a: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(GEN) / 40%(OTHER)</a:t>
            </a:r>
            <a:r>
              <a:rPr sz="1400" b="1" spc="2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in</a:t>
            </a:r>
            <a:r>
              <a:rPr sz="1400" b="1" spc="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PCB</a:t>
            </a:r>
            <a:r>
              <a:rPr sz="1400" b="1" spc="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in</a:t>
            </a:r>
            <a:r>
              <a:rPr sz="1400" b="1" spc="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10+2.</a:t>
            </a:r>
            <a:endParaRPr sz="1400" b="1" dirty="0">
              <a:solidFill>
                <a:schemeClr val="accent6">
                  <a:lumMod val="50000"/>
                </a:schemeClr>
              </a:solidFill>
              <a:latin typeface="Arial"/>
              <a:cs typeface="Arial"/>
            </a:endParaRP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sz="1400" b="1" spc="-4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You</a:t>
            </a:r>
            <a:r>
              <a:rPr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have</a:t>
            </a:r>
            <a:r>
              <a:rPr sz="1400" b="1" spc="3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qualified</a:t>
            </a:r>
            <a:r>
              <a:rPr sz="1400" b="1" spc="3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NEET</a:t>
            </a:r>
            <a:r>
              <a:rPr sz="1400" b="1" spc="-2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Exam.</a:t>
            </a:r>
            <a:endParaRPr lang="en-US" sz="1400" b="1" spc="-5" dirty="0">
              <a:solidFill>
                <a:schemeClr val="accent6">
                  <a:lumMod val="50000"/>
                </a:schemeClr>
              </a:solidFill>
              <a:latin typeface="Arial"/>
              <a:cs typeface="Arial"/>
            </a:endParaRPr>
          </a:p>
          <a:p>
            <a:pPr marL="12700" algn="just">
              <a:spcBef>
                <a:spcPts val="290"/>
              </a:spcBef>
              <a:tabLst>
                <a:tab pos="355600" algn="l"/>
              </a:tabLst>
            </a:pPr>
            <a:endParaRPr lang="en-US" sz="1400" b="1" spc="-5" dirty="0">
              <a:solidFill>
                <a:schemeClr val="accent6">
                  <a:lumMod val="50000"/>
                </a:schemeClr>
              </a:solidFill>
              <a:latin typeface="Arial"/>
              <a:cs typeface="Arial"/>
            </a:endParaRPr>
          </a:p>
          <a:p>
            <a:pPr marL="12700" algn="just">
              <a:spcBef>
                <a:spcPts val="290"/>
              </a:spcBef>
              <a:tabLst>
                <a:tab pos="355600" algn="l"/>
              </a:tabLst>
            </a:pPr>
            <a:r>
              <a:rPr lang="en-US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AT VOLGOGRAD STATE MEDICAL UNIVERSITY</a:t>
            </a:r>
          </a:p>
          <a:p>
            <a:pPr marL="12700" algn="just">
              <a:spcBef>
                <a:spcPts val="290"/>
              </a:spcBef>
              <a:tabLst>
                <a:tab pos="355600" algn="l"/>
              </a:tabLst>
            </a:pPr>
            <a:endParaRPr lang="en-US" b="1" spc="-5" dirty="0">
              <a:solidFill>
                <a:schemeClr val="accent6">
                  <a:lumMod val="50000"/>
                </a:schemeClr>
              </a:solidFill>
              <a:latin typeface="Arial"/>
              <a:cs typeface="Arial"/>
            </a:endParaRP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The</a:t>
            </a:r>
            <a:r>
              <a:rPr lang="en-US" sz="1400" b="1" spc="4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spc="-1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total</a:t>
            </a:r>
            <a:r>
              <a:rPr lang="en-US" sz="1400" b="1" spc="5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duration</a:t>
            </a:r>
            <a:r>
              <a:rPr lang="en-US" sz="1400" b="1" spc="2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of</a:t>
            </a:r>
            <a:r>
              <a:rPr lang="en-US" sz="1400" b="1" spc="3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MBBS</a:t>
            </a:r>
            <a:r>
              <a:rPr lang="en-US" sz="1400" b="1" spc="5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Course</a:t>
            </a:r>
            <a:r>
              <a:rPr lang="en-US" sz="1400" b="1" spc="3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at</a:t>
            </a:r>
            <a:r>
              <a:rPr lang="en-US" sz="1400" b="1" spc="5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spc="-1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Volgograd State Medical University 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is</a:t>
            </a:r>
            <a:r>
              <a:rPr lang="en-US" sz="1400" b="1" spc="4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6</a:t>
            </a:r>
            <a:r>
              <a:rPr lang="en-US" sz="1400" b="1" spc="-1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years including internship.</a:t>
            </a: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1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The practical / Internship </a:t>
            </a: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for 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1 </a:t>
            </a:r>
            <a:r>
              <a:rPr lang="en-US" sz="1400" b="1" spc="-1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year </a:t>
            </a: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must </a:t>
            </a:r>
            <a:r>
              <a:rPr lang="en-US" sz="1400" b="1" spc="-1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be </a:t>
            </a: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completed 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in </a:t>
            </a:r>
            <a:r>
              <a:rPr lang="en-US" sz="1400" b="1" spc="-1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India </a:t>
            </a: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post</a:t>
            </a:r>
            <a:r>
              <a:rPr lang="en-US" sz="1400" b="1" spc="-2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course</a:t>
            </a:r>
            <a:r>
              <a:rPr lang="en-US" sz="1400" b="1" spc="-1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completion in abroad</a:t>
            </a:r>
            <a:r>
              <a:rPr lang="en-US" sz="1400" b="1" spc="-4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and</a:t>
            </a:r>
            <a:r>
              <a:rPr lang="en-US" sz="1400" b="1" spc="-2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after</a:t>
            </a:r>
            <a:r>
              <a:rPr lang="en-US" sz="1400" b="1" spc="-1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clearing</a:t>
            </a:r>
            <a:r>
              <a:rPr lang="en-US" sz="1400" b="1" spc="-4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FMGE / NEXT</a:t>
            </a:r>
            <a:r>
              <a:rPr lang="en-US" sz="1400" b="1" spc="-5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exam in India.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The </a:t>
            </a:r>
            <a:r>
              <a:rPr lang="en-US" sz="1400" b="1" spc="-2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Tuition</a:t>
            </a:r>
            <a:r>
              <a:rPr lang="en-US" sz="1400" b="1" spc="-3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fee</a:t>
            </a:r>
            <a:r>
              <a:rPr lang="en-US" sz="1400" b="1" spc="-1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is</a:t>
            </a:r>
            <a:r>
              <a:rPr lang="en-US" sz="1400" b="1" spc="-1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low</a:t>
            </a:r>
            <a:r>
              <a:rPr lang="en-US" sz="1400" b="1" spc="-1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and</a:t>
            </a:r>
            <a:r>
              <a:rPr lang="en-US" sz="1400" b="1" spc="-2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affordable</a:t>
            </a:r>
            <a:r>
              <a:rPr lang="en-US" sz="1400" b="1" spc="-3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spc="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with</a:t>
            </a:r>
            <a:r>
              <a:rPr lang="en-US" sz="1400" b="1" spc="-4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a</a:t>
            </a: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great</a:t>
            </a:r>
            <a:r>
              <a:rPr lang="en-US" sz="1400" b="1" spc="-2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value.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Ea</a:t>
            </a:r>
            <a:r>
              <a:rPr lang="en-US" sz="1400" b="1" spc="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s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y	a</a:t>
            </a:r>
            <a:r>
              <a:rPr lang="en-US" sz="1400" b="1" spc="-1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d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mis</a:t>
            </a:r>
            <a:r>
              <a:rPr lang="en-US" sz="1400" b="1" spc="-1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s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i</a:t>
            </a:r>
            <a:r>
              <a:rPr lang="en-US" sz="1400" b="1" spc="-1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o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n	</a:t>
            </a:r>
            <a:r>
              <a:rPr lang="en-US" sz="1400" b="1" spc="-1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p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r</a:t>
            </a:r>
            <a:r>
              <a:rPr lang="en-US" sz="1400" b="1" spc="-2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o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c</a:t>
            </a:r>
            <a:r>
              <a:rPr lang="en-US" sz="1400" b="1" spc="-1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e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s</a:t>
            </a:r>
            <a:r>
              <a:rPr lang="en-US" sz="1400" b="1" spc="-1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s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, a</a:t>
            </a:r>
            <a:r>
              <a:rPr lang="en-US" sz="1400" b="1" spc="-2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n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d t</a:t>
            </a:r>
            <a:r>
              <a:rPr lang="en-US" sz="1400" b="1" spc="-1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h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e </a:t>
            </a:r>
            <a:r>
              <a:rPr lang="en-US" sz="1400" b="1" spc="-2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b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est	s</a:t>
            </a:r>
            <a:r>
              <a:rPr lang="en-US" sz="1400" b="1" spc="-1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e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l</a:t>
            </a:r>
            <a:r>
              <a:rPr lang="en-US" sz="1400" b="1" spc="-1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e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c</a:t>
            </a:r>
            <a:r>
              <a:rPr lang="en-US" sz="1400" b="1" spc="-1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t</a:t>
            </a:r>
            <a:r>
              <a:rPr lang="en-US" sz="1400" b="1" spc="-1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io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n </a:t>
            </a:r>
            <a:r>
              <a:rPr lang="en-US" sz="1400" b="1" spc="-1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p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r</a:t>
            </a:r>
            <a:r>
              <a:rPr lang="en-US" sz="1400" b="1" spc="-1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o</a:t>
            </a:r>
            <a:r>
              <a:rPr lang="en-US" sz="1400" b="1" spc="-1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c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e</a:t>
            </a:r>
            <a:r>
              <a:rPr lang="en-US" sz="1400" b="1" spc="-1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s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s </a:t>
            </a:r>
            <a:r>
              <a:rPr lang="en-US" sz="1400" b="1" spc="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in </a:t>
            </a:r>
            <a:r>
              <a:rPr lang="en-US" sz="1400" b="1" spc="-2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university.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Medical</a:t>
            </a:r>
            <a:r>
              <a:rPr lang="en-US" sz="1400" b="1" spc="49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degrees</a:t>
            </a:r>
            <a:r>
              <a:rPr lang="en-US" sz="1400" b="1" spc="45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from</a:t>
            </a:r>
            <a:r>
              <a:rPr lang="en-US" sz="1400" b="1" spc="49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spc="-1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Volgograd State Medical University 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are</a:t>
            </a:r>
            <a:r>
              <a:rPr lang="en-US" sz="1400" b="1" spc="48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globally </a:t>
            </a: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recognized</a:t>
            </a:r>
            <a:r>
              <a:rPr lang="en-US" sz="1400" b="1" spc="-5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and</a:t>
            </a:r>
            <a:r>
              <a:rPr lang="en-US" sz="1400" b="1" spc="-3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ranked</a:t>
            </a:r>
            <a:r>
              <a:rPr lang="en-US" sz="1400" b="1" spc="-3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by</a:t>
            </a:r>
            <a:r>
              <a:rPr lang="en-US" sz="1400" b="1" spc="-1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WHO.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Indian </a:t>
            </a:r>
            <a:r>
              <a:rPr lang="en-US" sz="1400" b="1" spc="-1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students 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who </a:t>
            </a: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are </a:t>
            </a:r>
            <a:r>
              <a:rPr lang="en-US" sz="1400" b="1" spc="-1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looking 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to study MBBS in </a:t>
            </a:r>
            <a:r>
              <a:rPr lang="en-US" sz="1400" b="1" spc="-1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Volgograd State Medical University </a:t>
            </a: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have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English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medium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MBBS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course,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spc="-1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so,</a:t>
            </a: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no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spc="-1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language </a:t>
            </a: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spc="-1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barrier.</a:t>
            </a:r>
            <a:endParaRPr lang="en-US" sz="1400" b="1" dirty="0">
              <a:solidFill>
                <a:schemeClr val="accent6">
                  <a:lumMod val="50000"/>
                </a:schemeClr>
              </a:solidFill>
              <a:latin typeface="Arial"/>
              <a:cs typeface="Arial"/>
            </a:endParaRP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The strength </a:t>
            </a:r>
            <a:r>
              <a:rPr lang="en-US" sz="1400" b="1" spc="-1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of </a:t>
            </a: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the batch 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is </a:t>
            </a: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limited, 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every </a:t>
            </a: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student </a:t>
            </a:r>
            <a:r>
              <a:rPr lang="en-US" sz="1400" b="1" spc="-1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gets </a:t>
            </a: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the </a:t>
            </a:r>
            <a:r>
              <a:rPr lang="en-US" sz="1400" b="1" spc="-1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individual </a:t>
            </a: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attention</a:t>
            </a:r>
            <a:r>
              <a:rPr lang="en-US" sz="1400" b="1" spc="-5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of the</a:t>
            </a:r>
            <a:r>
              <a:rPr lang="en-US" sz="1400" b="1" spc="-2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teachers.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1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Volgograd State Medical University 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is</a:t>
            </a:r>
            <a:r>
              <a:rPr lang="en-US" sz="1400" b="1" spc="22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much</a:t>
            </a:r>
            <a:r>
              <a:rPr lang="en-US" sz="1400" b="1" spc="204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more</a:t>
            </a:r>
            <a:r>
              <a:rPr lang="en-US" sz="1400" b="1" spc="21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affordable</a:t>
            </a:r>
            <a:r>
              <a:rPr lang="en-US" sz="1400" b="1" spc="204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than</a:t>
            </a:r>
            <a:r>
              <a:rPr lang="en-US" sz="1400" b="1" spc="204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that</a:t>
            </a:r>
            <a:r>
              <a:rPr lang="en-US" sz="1400" b="1" spc="22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spc="-2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of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private</a:t>
            </a:r>
            <a:r>
              <a:rPr lang="en-US" sz="1400" b="1" spc="-3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colleges</a:t>
            </a:r>
            <a:r>
              <a:rPr lang="en-US" sz="1400" b="1" spc="-6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spc="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in</a:t>
            </a:r>
            <a:r>
              <a:rPr lang="en-US" sz="1400" b="1" spc="-2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India.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No</a:t>
            </a:r>
            <a:r>
              <a:rPr lang="en-US" sz="1400" b="1" spc="-1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discrimination</a:t>
            </a:r>
            <a:r>
              <a:rPr lang="en-US" sz="1400" b="1" spc="-2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based</a:t>
            </a:r>
            <a:r>
              <a:rPr lang="en-US" sz="1400" b="1" spc="-4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on</a:t>
            </a:r>
            <a:r>
              <a:rPr lang="en-US" sz="1400" b="1" spc="-1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caste,</a:t>
            </a:r>
            <a:r>
              <a:rPr lang="en-US" sz="1400" b="1" spc="-2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spc="-1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gender,</a:t>
            </a:r>
            <a:r>
              <a:rPr lang="en-US" sz="1400" b="1" spc="-3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religion</a:t>
            </a:r>
            <a:r>
              <a:rPr lang="en-US" sz="1400" b="1" spc="-4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or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400" b="1" spc="-1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nationality.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endParaRPr lang="en-US" sz="1400" b="1" spc="-15" dirty="0">
              <a:latin typeface="Arial"/>
              <a:cs typeface="Arial"/>
            </a:endParaRPr>
          </a:p>
          <a:p>
            <a:pPr marL="12700" algn="just">
              <a:spcBef>
                <a:spcPts val="290"/>
              </a:spcBef>
              <a:tabLst>
                <a:tab pos="355600" algn="l"/>
              </a:tabLst>
            </a:pPr>
            <a:endParaRPr lang="en-US" sz="1400" b="1" spc="-15" dirty="0">
              <a:latin typeface="Arial"/>
              <a:cs typeface="Arial"/>
            </a:endParaRPr>
          </a:p>
        </p:txBody>
      </p:sp>
      <p:pic>
        <p:nvPicPr>
          <p:cNvPr id="9" name="object 7">
            <a:extLst>
              <a:ext uri="{FF2B5EF4-FFF2-40B4-BE49-F238E27FC236}">
                <a16:creationId xmlns:a16="http://schemas.microsoft.com/office/drawing/2014/main" id="{34FD45F9-F161-4844-89A8-DBAE016C68C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136" y="113064"/>
            <a:ext cx="4449451" cy="44337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Image 71">
            <a:extLst>
              <a:ext uri="{FF2B5EF4-FFF2-40B4-BE49-F238E27FC236}">
                <a16:creationId xmlns:a16="http://schemas.microsoft.com/office/drawing/2014/main" id="{3B75F9F1-06CD-4D1B-9555-6EBDCE73E97B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 rot="20628406">
            <a:off x="391240" y="4119891"/>
            <a:ext cx="2416355" cy="14407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Image 81">
            <a:extLst>
              <a:ext uri="{FF2B5EF4-FFF2-40B4-BE49-F238E27FC236}">
                <a16:creationId xmlns:a16="http://schemas.microsoft.com/office/drawing/2014/main" id="{FB717D15-405E-4419-8715-D93B58A3725F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 rot="20730811">
            <a:off x="1816115" y="4809250"/>
            <a:ext cx="2297953" cy="15723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246564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AD8529D6-1287-4808-BBF9-46A0B3648323}"/>
              </a:ext>
            </a:extLst>
          </p:cNvPr>
          <p:cNvSpPr txBox="1"/>
          <p:nvPr/>
        </p:nvSpPr>
        <p:spPr>
          <a:xfrm>
            <a:off x="0" y="425197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VOLGOGRAD STATE MEDICAL UNIEVRSITY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RUSSIA</a:t>
            </a: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, ESTABLISHED IN: 1935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0F0F31F8-2E68-475A-990F-1A4704E785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0230193"/>
              </p:ext>
            </p:extLst>
          </p:nvPr>
        </p:nvGraphicFramePr>
        <p:xfrm>
          <a:off x="65988" y="1070965"/>
          <a:ext cx="12056884" cy="53618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44812">
                  <a:extLst>
                    <a:ext uri="{9D8B030D-6E8A-4147-A177-3AD203B41FA5}">
                      <a16:colId xmlns:a16="http://schemas.microsoft.com/office/drawing/2014/main" val="671763329"/>
                    </a:ext>
                  </a:extLst>
                </a:gridCol>
                <a:gridCol w="1452012">
                  <a:extLst>
                    <a:ext uri="{9D8B030D-6E8A-4147-A177-3AD203B41FA5}">
                      <a16:colId xmlns:a16="http://schemas.microsoft.com/office/drawing/2014/main" val="2204654892"/>
                    </a:ext>
                  </a:extLst>
                </a:gridCol>
                <a:gridCol w="1452012">
                  <a:extLst>
                    <a:ext uri="{9D8B030D-6E8A-4147-A177-3AD203B41FA5}">
                      <a16:colId xmlns:a16="http://schemas.microsoft.com/office/drawing/2014/main" val="1459913502"/>
                    </a:ext>
                  </a:extLst>
                </a:gridCol>
                <a:gridCol w="1452012">
                  <a:extLst>
                    <a:ext uri="{9D8B030D-6E8A-4147-A177-3AD203B41FA5}">
                      <a16:colId xmlns:a16="http://schemas.microsoft.com/office/drawing/2014/main" val="1352533159"/>
                    </a:ext>
                  </a:extLst>
                </a:gridCol>
                <a:gridCol w="1452012">
                  <a:extLst>
                    <a:ext uri="{9D8B030D-6E8A-4147-A177-3AD203B41FA5}">
                      <a16:colId xmlns:a16="http://schemas.microsoft.com/office/drawing/2014/main" val="1355333012"/>
                    </a:ext>
                  </a:extLst>
                </a:gridCol>
                <a:gridCol w="1452012">
                  <a:extLst>
                    <a:ext uri="{9D8B030D-6E8A-4147-A177-3AD203B41FA5}">
                      <a16:colId xmlns:a16="http://schemas.microsoft.com/office/drawing/2014/main" val="1188172411"/>
                    </a:ext>
                  </a:extLst>
                </a:gridCol>
                <a:gridCol w="1452012">
                  <a:extLst>
                    <a:ext uri="{9D8B030D-6E8A-4147-A177-3AD203B41FA5}">
                      <a16:colId xmlns:a16="http://schemas.microsoft.com/office/drawing/2014/main" val="2626064781"/>
                    </a:ext>
                  </a:extLst>
                </a:gridCol>
              </a:tblGrid>
              <a:tr h="33624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PARTICULARS</a:t>
                      </a:r>
                      <a:endParaRPr lang="en-IN" sz="16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1ST YEAR</a:t>
                      </a:r>
                      <a:endParaRPr lang="en-IN" sz="16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2ND YEAR</a:t>
                      </a:r>
                      <a:endParaRPr lang="en-IN" sz="1600" b="1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3rd YEAR</a:t>
                      </a:r>
                      <a:endParaRPr lang="en-IN" sz="1600" b="1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4th YEAR</a:t>
                      </a:r>
                      <a:endParaRPr lang="en-IN" sz="1600" b="1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5th YEAR</a:t>
                      </a:r>
                      <a:endParaRPr lang="en-IN" sz="1600" b="1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6th YEAR</a:t>
                      </a:r>
                      <a:endParaRPr lang="en-IN" sz="16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4903738"/>
                  </a:ext>
                </a:extLst>
              </a:tr>
              <a:tr h="33624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TUITION FEE</a:t>
                      </a:r>
                      <a:endParaRPr lang="en-IN" sz="16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485000 RUB</a:t>
                      </a:r>
                      <a:endParaRPr lang="en-IN" sz="16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70AD47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485000 RUB</a:t>
                      </a:r>
                      <a:endParaRPr kumimoji="0" lang="en-I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70AD47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70AD47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485000 RUB</a:t>
                      </a:r>
                      <a:endParaRPr kumimoji="0" lang="en-I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70AD47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70AD47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485000 RUB</a:t>
                      </a:r>
                      <a:endParaRPr kumimoji="0" lang="en-I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70AD47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70AD47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485000 RUB</a:t>
                      </a:r>
                      <a:endParaRPr kumimoji="0" lang="en-I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70AD47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0AD47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485000 RUB</a:t>
                      </a:r>
                      <a:endParaRPr kumimoji="0" lang="en-I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70AD47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0466757"/>
                  </a:ext>
                </a:extLst>
              </a:tr>
              <a:tr h="33624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HOSTEL</a:t>
                      </a:r>
                      <a:endParaRPr lang="en-IN" sz="16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105000 RUB</a:t>
                      </a:r>
                      <a:endParaRPr lang="en-IN" sz="16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70AD47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105000 RUB</a:t>
                      </a:r>
                      <a:endParaRPr kumimoji="0" lang="en-I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70AD47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70AD47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105000 RUB</a:t>
                      </a:r>
                      <a:endParaRPr kumimoji="0" lang="en-I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70AD47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70AD47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105000 RUB</a:t>
                      </a:r>
                      <a:endParaRPr kumimoji="0" lang="en-I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70AD47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70AD47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105000 RUB</a:t>
                      </a:r>
                      <a:endParaRPr kumimoji="0" lang="en-I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70AD47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0AD47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105000 RUB</a:t>
                      </a:r>
                      <a:endParaRPr kumimoji="0" lang="en-I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70AD47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4367331"/>
                  </a:ext>
                </a:extLst>
              </a:tr>
              <a:tr h="33624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INSURANCE</a:t>
                      </a:r>
                      <a:endParaRPr lang="en-IN" sz="16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7500 RUB</a:t>
                      </a:r>
                      <a:endParaRPr lang="en-IN" sz="16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7500 RUB</a:t>
                      </a:r>
                      <a:endParaRPr kumimoji="0" lang="en-IN" sz="16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7500 RUB</a:t>
                      </a:r>
                      <a:endParaRPr kumimoji="0" lang="en-IN" sz="16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7500 RUB</a:t>
                      </a:r>
                      <a:endParaRPr kumimoji="0" lang="en-IN" sz="16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7500 RUB</a:t>
                      </a:r>
                      <a:endParaRPr kumimoji="0" lang="en-IN" sz="16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7500 RUB</a:t>
                      </a:r>
                      <a:endParaRPr kumimoji="0" lang="en-IN" sz="16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2580997"/>
                  </a:ext>
                </a:extLst>
              </a:tr>
              <a:tr h="33624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MEDICAL</a:t>
                      </a:r>
                      <a:endParaRPr lang="en-IN" sz="16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8000 RUB</a:t>
                      </a:r>
                      <a:endParaRPr lang="en-IN" sz="16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NA</a:t>
                      </a:r>
                      <a:endParaRPr lang="en-IN" sz="16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NA</a:t>
                      </a:r>
                      <a:endParaRPr lang="en-IN" sz="16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NA</a:t>
                      </a:r>
                      <a:endParaRPr lang="en-IN" sz="16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NA</a:t>
                      </a:r>
                      <a:endParaRPr lang="en-IN" sz="16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NA</a:t>
                      </a:r>
                      <a:endParaRPr lang="en-IN" sz="16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7745308"/>
                  </a:ext>
                </a:extLst>
              </a:tr>
              <a:tr h="26291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REGISTRATION, DOCUMENT TRANSLATION, NOTARIZATION, LEGALIZATION, INVITATION, VISA EXTENSION, STUDENT CARD, LIBRARY CARD, EQUIVALENCE CERTIFICATE, ACCESS TO ENGLISH BOOKS FOR ALL SUBJECTS.</a:t>
                      </a:r>
                      <a:endParaRPr lang="en-US" sz="16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u="none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21000 RUB</a:t>
                      </a:r>
                      <a:endParaRPr lang="en-IN" sz="1600" b="1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VISA EXTENSION ON ACTUALS</a:t>
                      </a:r>
                      <a:endParaRPr lang="en-IN" sz="16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VISA EXTENSION ON ACTUALS</a:t>
                      </a:r>
                      <a:endParaRPr lang="en-IN" sz="16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VISA EXTENSION ON ACTUALS</a:t>
                      </a:r>
                      <a:endParaRPr lang="en-IN" sz="16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VISA EXTENSION ON ACTUALS</a:t>
                      </a:r>
                      <a:endParaRPr lang="en-IN" sz="16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VISA EXTENSION ON ACTUALS</a:t>
                      </a:r>
                      <a:endParaRPr lang="en-IN" sz="16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4639980"/>
                  </a:ext>
                </a:extLst>
              </a:tr>
              <a:tr h="33624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ADMINISTRATIVE CHARGE (OTC)</a:t>
                      </a:r>
                      <a:endParaRPr lang="en-IN" sz="16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1300$</a:t>
                      </a:r>
                      <a:endParaRPr lang="en-IN" sz="16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NA</a:t>
                      </a:r>
                      <a:endParaRPr lang="en-IN" sz="1600" b="1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NA</a:t>
                      </a:r>
                      <a:endParaRPr lang="en-IN" sz="16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NA</a:t>
                      </a:r>
                      <a:endParaRPr lang="en-IN" sz="1600" b="1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NA</a:t>
                      </a:r>
                      <a:endParaRPr lang="en-IN" sz="1600" b="1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NA</a:t>
                      </a:r>
                      <a:endParaRPr lang="en-IN" sz="16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9978040"/>
                  </a:ext>
                </a:extLst>
              </a:tr>
              <a:tr h="377735">
                <a:tc gridSpan="7"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BIOMETRIC, FINGERPRINTING CHARGES WILL BE ON ACTUALS TO BE PAID BY STUDENT SEPERATELY. </a:t>
                      </a:r>
                      <a:endParaRPr lang="en-US" sz="18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8103516"/>
                  </a:ext>
                </a:extLst>
              </a:tr>
              <a:tr h="337488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25000 RUB FEE MANDATORY FEE FOR RUSSIAN LANGUAGE SUBJECT TO BE PAID WITH TUITION FEE. </a:t>
                      </a:r>
                    </a:p>
                  </a:txBody>
                  <a:tcPr marL="3205" marR="3205" marT="320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57514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61226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</TotalTime>
  <Words>466</Words>
  <Application>Microsoft Office PowerPoint</Application>
  <PresentationFormat>Widescreen</PresentationFormat>
  <Paragraphs>84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Arial Black</vt:lpstr>
      <vt:lpstr>Arial MT</vt:lpstr>
      <vt:lpstr>Calibri</vt:lpstr>
      <vt:lpstr>Calibri Light</vt:lpstr>
      <vt:lpstr>Wingdings</vt:lpstr>
      <vt:lpstr>Office Theme</vt:lpstr>
      <vt:lpstr>PowerPoint Presentation</vt:lpstr>
      <vt:lpstr>Why Volgograd state Medical Univeísity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Alisha Negi</cp:lastModifiedBy>
  <cp:revision>18</cp:revision>
  <dcterms:created xsi:type="dcterms:W3CDTF">2026-04-03T09:55:33Z</dcterms:created>
  <dcterms:modified xsi:type="dcterms:W3CDTF">2026-05-23T09:37:14Z</dcterms:modified>
</cp:coreProperties>
</file>