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53546-B102-4929-A27B-EC55452DDA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1C789D-19B1-42E9-BFCD-F56C79E63A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64BC11-F4BC-4A34-BE46-DC0754ABA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A80FC4-6FDD-4942-A3D2-76729C75E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A775FA-9B28-4E4F-8664-1A7E019FA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8421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3ECAB-50A3-42D7-B069-510BC9113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F677F8-BCF3-4325-80B9-CDDEA1B76E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5BCE43-8B22-492F-8E43-A277E5ABB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0BEFC4-EC6A-4ACC-88BC-9F58EABFE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00DBEC-9B4C-47FA-B8EF-D1A75DFBB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8455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CAEAC5-12CC-4517-9608-A47342A284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7CDA4A-C1C0-482E-82A7-78CA7E6044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AF2EE-27A5-4946-B694-96702B26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287C83-1F3E-4DB9-80F7-844C041FD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8F027-DB48-442B-84C0-99BF87C5F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26440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D707C-BCB6-4872-8134-5702654E6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66ADC4-CE8B-44E0-AD89-2B74B5271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FB7E24-AD01-4CC3-971B-D3789CBC3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3C53A6-2AE0-4BC7-8702-0FDF0F11E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D05D5-A3B3-47C1-81BB-E45E0ACF8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0056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F9D22-A741-4DEA-9156-68BA57C12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DBD50F-B3AB-4D33-B556-78F92ED67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848395-E600-4D0B-9716-A6A968A01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96CF21-7630-4C0C-B270-B0BDCBBF5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618362-D860-4213-9FC8-F850D1A8F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1404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2BC75-FB99-4AE2-B70B-8680A3E3A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5E32B-FD4F-4C1E-AD6A-E7EC5B62A8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BB5AF7-61D9-4162-A749-43AC721149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1DA5EE-883F-4216-A5CB-37597F764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56F068-B5F1-429C-A059-B220EBC62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49BE05-7072-4749-9B3F-F09553861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0463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28B0F-9612-42DA-9B7D-2E188C33D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790A-2CC5-466B-8D44-DDDF8A2A9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7432BC-C710-4E94-A86E-3F4331C3E4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2412B9-C6DC-4018-833D-2F1EC4246A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B8CAB3-83DD-4A82-95C8-840A6A09E2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EFBB2C-805C-4EC5-9AE4-F135F1299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130455-25C5-44BB-8AAD-0C16DF4E1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18930B-2A1E-42B1-9D83-72A553748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36929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E17A7-73B5-4DBA-B4FA-D22356B88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55106E-C93A-486A-9A28-314600B46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817DA3-25C4-4111-86F9-1ABF2CFB5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2FF6CC-A600-45E7-81C6-8E7143F96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82596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9B89FB-8121-42E4-B422-606730821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7C16B4-4008-4782-9ED0-BD14DA2FA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6194EE-F1BF-4D8D-997F-93CC30064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11953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E6FB3-430E-42F5-BE33-F8A3F07EF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06EAE-2E70-4CF2-84E1-229FE9F2B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829624-6C75-4B5C-B179-71298D0FF9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C1D02E-3171-4EC4-A291-D295422AB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611D3B-145A-4E31-B4C6-0F4C1C17C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9DC036-784F-44C1-A9FC-F22D31BFC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310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40867-C07F-480B-90E0-A26021469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4DE052-441B-409F-8E60-AEF4B67E98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B039C1-A1BA-4FDB-9EC5-04F23761B2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8DE989-AE6F-4C4D-ABED-9830C7E16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90FF1D-C8F5-448D-8788-8BDCB03CD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48CC32-46A9-4AB1-A89A-67B810E78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17425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33B7CA-7AB6-43E5-8E79-579E9F67D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AE16D8-FF48-444F-804B-FC147BA958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13BE42-A24C-47D1-B5CB-D59834351D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F33098-6397-4712-B5C1-0D05E12719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BB7560-AA49-4BF6-AE09-4E08070CA5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90097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ruseducation.in/img/studentlife1.pn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3">
            <a:extLst>
              <a:ext uri="{FF2B5EF4-FFF2-40B4-BE49-F238E27FC236}">
                <a16:creationId xmlns:a16="http://schemas.microsoft.com/office/drawing/2014/main" id="{E9C8CCD5-E86F-47DA-B944-E382E14CEB3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89412"/>
            <a:ext cx="12150105" cy="67685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object 15">
            <a:extLst>
              <a:ext uri="{FF2B5EF4-FFF2-40B4-BE49-F238E27FC236}">
                <a16:creationId xmlns:a16="http://schemas.microsoft.com/office/drawing/2014/main" id="{67EA7C1F-5EDC-467A-86F7-69EF9F34449B}"/>
              </a:ext>
            </a:extLst>
          </p:cNvPr>
          <p:cNvSpPr txBox="1"/>
          <p:nvPr/>
        </p:nvSpPr>
        <p:spPr>
          <a:xfrm>
            <a:off x="1371600" y="5053746"/>
            <a:ext cx="9877425" cy="1551707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34620">
              <a:lnSpc>
                <a:spcPct val="100000"/>
              </a:lnSpc>
              <a:spcBef>
                <a:spcPts val="640"/>
              </a:spcBef>
            </a:pPr>
            <a:r>
              <a:rPr sz="1600" b="1" spc="-25" dirty="0">
                <a:solidFill>
                  <a:srgbClr val="FFFFFF"/>
                </a:solidFill>
                <a:latin typeface="Arial"/>
                <a:cs typeface="Arial"/>
              </a:rPr>
              <a:t>LOCATION: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40" dirty="0">
                <a:solidFill>
                  <a:srgbClr val="FFFFFF"/>
                </a:solidFill>
                <a:latin typeface="Arial"/>
                <a:cs typeface="Arial"/>
              </a:rPr>
              <a:t>ULYANOVSK,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 RUSSIA</a:t>
            </a:r>
            <a:r>
              <a:rPr lang="en-US" sz="1600" b="1" spc="-10" dirty="0">
                <a:latin typeface="Arial"/>
                <a:cs typeface="Arial"/>
              </a:rPr>
              <a:t> </a:t>
            </a:r>
          </a:p>
          <a:p>
            <a:pPr marL="134620">
              <a:lnSpc>
                <a:spcPct val="100000"/>
              </a:lnSpc>
              <a:spcBef>
                <a:spcPts val="640"/>
              </a:spcBef>
            </a:pP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August</a:t>
            </a:r>
            <a:r>
              <a:rPr sz="1600" b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Arial"/>
                <a:cs typeface="Arial"/>
              </a:rPr>
              <a:t>1988</a:t>
            </a:r>
            <a:r>
              <a:rPr lang="en-US" sz="1600" b="1" dirty="0">
                <a:latin typeface="Arial"/>
                <a:cs typeface="Arial"/>
              </a:rPr>
              <a:t> </a:t>
            </a:r>
          </a:p>
          <a:p>
            <a:pPr marL="134620">
              <a:lnSpc>
                <a:spcPct val="100000"/>
              </a:lnSpc>
              <a:spcBef>
                <a:spcPts val="640"/>
              </a:spcBef>
            </a:pP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University</a:t>
            </a:r>
            <a:r>
              <a:rPr sz="1600" b="1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5" dirty="0">
                <a:solidFill>
                  <a:srgbClr val="FFFFFF"/>
                </a:solidFill>
                <a:latin typeface="Arial"/>
                <a:cs typeface="Arial"/>
              </a:rPr>
              <a:t>Type:</a:t>
            </a:r>
            <a:r>
              <a:rPr sz="16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Government</a:t>
            </a:r>
            <a:endParaRPr sz="1600" b="1" dirty="0">
              <a:latin typeface="Arial"/>
              <a:cs typeface="Arial"/>
            </a:endParaRPr>
          </a:p>
          <a:p>
            <a:pPr marL="12700">
              <a:lnSpc>
                <a:spcPts val="4510"/>
              </a:lnSpc>
            </a:pPr>
            <a:r>
              <a:rPr sz="4000" b="1" spc="30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U</a:t>
            </a:r>
            <a:r>
              <a:rPr sz="4000" b="1" spc="-16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L</a:t>
            </a:r>
            <a:r>
              <a:rPr sz="4000" b="1" spc="-8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Y</a:t>
            </a:r>
            <a:r>
              <a:rPr sz="4000" b="1" spc="30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AN</a:t>
            </a:r>
            <a:r>
              <a:rPr sz="4000" b="1" spc="9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O</a:t>
            </a:r>
            <a:r>
              <a:rPr sz="4000" b="1" spc="3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VS</a:t>
            </a:r>
            <a:r>
              <a:rPr sz="4000" b="1" spc="42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K</a:t>
            </a:r>
            <a:r>
              <a:rPr sz="4000" b="1" spc="-37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 </a:t>
            </a:r>
            <a:r>
              <a:rPr sz="4000" b="1" spc="22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S</a:t>
            </a:r>
            <a:r>
              <a:rPr sz="4000" b="1" spc="-18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T</a:t>
            </a:r>
            <a:r>
              <a:rPr sz="4000" b="1" spc="-16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A</a:t>
            </a:r>
            <a:r>
              <a:rPr sz="4000" b="1" spc="229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T</a:t>
            </a:r>
            <a:r>
              <a:rPr sz="4000" b="1" spc="35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E</a:t>
            </a:r>
            <a:r>
              <a:rPr sz="4000" b="1" spc="-38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 </a:t>
            </a:r>
            <a:r>
              <a:rPr sz="4000" b="1" spc="22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UNIVERSITY</a:t>
            </a:r>
            <a:endParaRPr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014390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8">
            <a:extLst>
              <a:ext uri="{FF2B5EF4-FFF2-40B4-BE49-F238E27FC236}">
                <a16:creationId xmlns:a16="http://schemas.microsoft.com/office/drawing/2014/main" id="{7D637910-E0F6-40DA-9DD9-B542A084127A}"/>
              </a:ext>
            </a:extLst>
          </p:cNvPr>
          <p:cNvSpPr txBox="1"/>
          <p:nvPr/>
        </p:nvSpPr>
        <p:spPr>
          <a:xfrm>
            <a:off x="4609708" y="163222"/>
            <a:ext cx="7368569" cy="6324167"/>
          </a:xfrm>
          <a:prstGeom prst="rect">
            <a:avLst/>
          </a:prstGeom>
          <a:solidFill>
            <a:srgbClr val="E9EBF5"/>
          </a:solidFill>
        </p:spPr>
        <p:txBody>
          <a:bodyPr vert="horz" wrap="square" lIns="0" tIns="50165" rIns="0" bIns="0" rtlCol="0">
            <a:spAutoFit/>
          </a:bodyPr>
          <a:lstStyle/>
          <a:p>
            <a:pPr marL="12700" algn="just">
              <a:spcBef>
                <a:spcPts val="395"/>
              </a:spcBef>
              <a:tabLst>
                <a:tab pos="355600" algn="l"/>
              </a:tabLst>
            </a:pPr>
            <a:r>
              <a:rPr lang="en-US" b="1" spc="-45" dirty="0">
                <a:latin typeface="Arial"/>
                <a:cs typeface="Arial"/>
              </a:rPr>
              <a:t>ELIGIBILITY CRITERIA</a:t>
            </a:r>
          </a:p>
          <a:p>
            <a:pPr marL="12700" algn="just">
              <a:spcBef>
                <a:spcPts val="395"/>
              </a:spcBef>
              <a:tabLst>
                <a:tab pos="355600" algn="l"/>
              </a:tabLst>
            </a:pPr>
            <a:endParaRPr lang="en-US" b="1" spc="-45" dirty="0">
              <a:latin typeface="Arial"/>
              <a:cs typeface="Arial"/>
            </a:endParaRPr>
          </a:p>
          <a:p>
            <a:pPr marL="298450" indent="-285750" algn="just">
              <a:spcBef>
                <a:spcPts val="395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sz="1400" b="1" spc="-45" dirty="0">
                <a:latin typeface="Arial"/>
                <a:cs typeface="Arial"/>
              </a:rPr>
              <a:t>You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are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at</a:t>
            </a:r>
            <a:r>
              <a:rPr sz="1400" b="1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least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17</a:t>
            </a:r>
            <a:r>
              <a:rPr sz="1400" b="1" spc="-10" dirty="0">
                <a:latin typeface="Arial"/>
                <a:cs typeface="Arial"/>
              </a:rPr>
              <a:t> years</a:t>
            </a:r>
            <a:r>
              <a:rPr sz="1400" b="1" spc="3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old.</a:t>
            </a:r>
            <a:endParaRPr sz="1400" dirty="0">
              <a:latin typeface="Arial"/>
              <a:cs typeface="Arial"/>
            </a:endParaRPr>
          </a:p>
          <a:p>
            <a:pPr marL="298450" marR="5080" indent="-285750" algn="just"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sz="1400" b="1" spc="-45" dirty="0">
                <a:latin typeface="Arial"/>
                <a:cs typeface="Arial"/>
              </a:rPr>
              <a:t>You </a:t>
            </a:r>
            <a:r>
              <a:rPr sz="1400" b="1" spc="-5" dirty="0">
                <a:latin typeface="Arial"/>
                <a:cs typeface="Arial"/>
              </a:rPr>
              <a:t>have passed </a:t>
            </a:r>
            <a:r>
              <a:rPr sz="1400" b="1" spc="-10" dirty="0">
                <a:latin typeface="Arial"/>
                <a:cs typeface="Arial"/>
              </a:rPr>
              <a:t>Class </a:t>
            </a:r>
            <a:r>
              <a:rPr sz="1400" b="1" spc="-5" dirty="0">
                <a:latin typeface="Arial"/>
                <a:cs typeface="Arial"/>
              </a:rPr>
              <a:t>12th </a:t>
            </a:r>
            <a:r>
              <a:rPr sz="1400" b="1" dirty="0">
                <a:latin typeface="Arial"/>
                <a:cs typeface="Arial"/>
              </a:rPr>
              <a:t>with </a:t>
            </a:r>
            <a:r>
              <a:rPr sz="1400" b="1" spc="-5" dirty="0">
                <a:latin typeface="Arial"/>
                <a:cs typeface="Arial"/>
              </a:rPr>
              <a:t>PCB and English </a:t>
            </a:r>
            <a:r>
              <a:rPr sz="1400" b="1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subjects from a board recognized </a:t>
            </a:r>
            <a:r>
              <a:rPr sz="1400" b="1" spc="5" dirty="0">
                <a:latin typeface="Arial"/>
                <a:cs typeface="Arial"/>
              </a:rPr>
              <a:t>by </a:t>
            </a:r>
            <a:r>
              <a:rPr sz="1400" b="1" spc="-5" dirty="0">
                <a:latin typeface="Arial"/>
                <a:cs typeface="Arial"/>
              </a:rPr>
              <a:t>the Authorities </a:t>
            </a:r>
            <a:r>
              <a:rPr sz="1400" b="1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in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India.</a:t>
            </a:r>
            <a:endParaRPr sz="1400" dirty="0">
              <a:latin typeface="Arial"/>
              <a:cs typeface="Arial"/>
            </a:endParaRP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sz="1400" b="1" spc="-45" dirty="0">
                <a:latin typeface="Arial"/>
                <a:cs typeface="Arial"/>
              </a:rPr>
              <a:t>You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have</a:t>
            </a:r>
            <a:r>
              <a:rPr sz="1400" b="1" spc="3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secured</a:t>
            </a:r>
            <a:r>
              <a:rPr sz="1400" b="1" spc="1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a</a:t>
            </a:r>
            <a:r>
              <a:rPr sz="1400" b="1" spc="1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minimum</a:t>
            </a:r>
            <a:r>
              <a:rPr sz="1400" b="1" spc="4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of</a:t>
            </a:r>
            <a:r>
              <a:rPr sz="1400" b="1" spc="1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50%</a:t>
            </a:r>
            <a:r>
              <a:rPr lang="en-US" sz="1400" b="1" spc="-5" dirty="0">
                <a:latin typeface="Arial"/>
                <a:cs typeface="Arial"/>
              </a:rPr>
              <a:t>(GEN) / 40%(OTHER)</a:t>
            </a:r>
            <a:r>
              <a:rPr sz="1400" b="1" spc="2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in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PCB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in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10+2.</a:t>
            </a:r>
            <a:endParaRPr sz="1400" dirty="0">
              <a:latin typeface="Arial"/>
              <a:cs typeface="Arial"/>
            </a:endParaRP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sz="1400" b="1" spc="-45" dirty="0">
                <a:latin typeface="Arial"/>
                <a:cs typeface="Arial"/>
              </a:rPr>
              <a:t>You</a:t>
            </a:r>
            <a:r>
              <a:rPr sz="1400" b="1" spc="-5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have</a:t>
            </a:r>
            <a:r>
              <a:rPr sz="1400" b="1" spc="3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qualified</a:t>
            </a:r>
            <a:r>
              <a:rPr sz="1400" b="1" spc="3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NEET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Exam.</a:t>
            </a:r>
            <a:endParaRPr lang="en-US" sz="1400" b="1" spc="-5" dirty="0">
              <a:latin typeface="Arial"/>
              <a:cs typeface="Arial"/>
            </a:endParaRPr>
          </a:p>
          <a:p>
            <a:pPr marL="12700" algn="just">
              <a:spcBef>
                <a:spcPts val="290"/>
              </a:spcBef>
              <a:tabLst>
                <a:tab pos="355600" algn="l"/>
              </a:tabLst>
            </a:pPr>
            <a:endParaRPr lang="en-US" sz="1400" b="1" spc="-5" dirty="0">
              <a:latin typeface="Arial"/>
              <a:cs typeface="Arial"/>
            </a:endParaRPr>
          </a:p>
          <a:p>
            <a:pPr marL="12700" algn="just">
              <a:spcBef>
                <a:spcPts val="290"/>
              </a:spcBef>
              <a:tabLst>
                <a:tab pos="355600" algn="l"/>
              </a:tabLst>
            </a:pPr>
            <a:r>
              <a:rPr lang="en-US" b="1" spc="-5" dirty="0">
                <a:latin typeface="Arial"/>
                <a:cs typeface="Arial"/>
              </a:rPr>
              <a:t>AT ULYANOVSK STATE UNIVERSITY</a:t>
            </a:r>
          </a:p>
          <a:p>
            <a:pPr marL="12700" algn="just">
              <a:spcBef>
                <a:spcPts val="290"/>
              </a:spcBef>
              <a:tabLst>
                <a:tab pos="355600" algn="l"/>
              </a:tabLst>
            </a:pPr>
            <a:endParaRPr lang="en-US" b="1" spc="-5" dirty="0">
              <a:latin typeface="Arial"/>
              <a:cs typeface="Arial"/>
            </a:endParaRP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latin typeface="Arial"/>
                <a:cs typeface="Arial"/>
              </a:rPr>
              <a:t>The</a:t>
            </a:r>
            <a:r>
              <a:rPr lang="en-US" sz="1400" b="1" spc="40" dirty="0">
                <a:latin typeface="Arial"/>
                <a:cs typeface="Arial"/>
              </a:rPr>
              <a:t> </a:t>
            </a:r>
            <a:r>
              <a:rPr lang="en-US" sz="1400" b="1" spc="-10" dirty="0">
                <a:latin typeface="Arial"/>
                <a:cs typeface="Arial"/>
              </a:rPr>
              <a:t>total</a:t>
            </a:r>
            <a:r>
              <a:rPr lang="en-US" sz="1400" b="1" spc="5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duration</a:t>
            </a:r>
            <a:r>
              <a:rPr lang="en-US" sz="1400" b="1" spc="2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of</a:t>
            </a:r>
            <a:r>
              <a:rPr lang="en-US" sz="1400" b="1" spc="3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MBBS</a:t>
            </a:r>
            <a:r>
              <a:rPr lang="en-US" sz="1400" b="1" spc="5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Course</a:t>
            </a:r>
            <a:r>
              <a:rPr lang="en-US" sz="1400" b="1" spc="30" dirty="0">
                <a:latin typeface="Arial"/>
                <a:cs typeface="Arial"/>
              </a:rPr>
              <a:t> at</a:t>
            </a:r>
            <a:r>
              <a:rPr lang="en-US" sz="1400" b="1" spc="50" dirty="0">
                <a:latin typeface="Arial"/>
                <a:cs typeface="Arial"/>
              </a:rPr>
              <a:t> </a:t>
            </a:r>
            <a:r>
              <a:rPr lang="en-US" sz="1400" b="1" spc="-10" dirty="0">
                <a:latin typeface="Arial"/>
                <a:cs typeface="Arial"/>
              </a:rPr>
              <a:t>Ulyanovsk</a:t>
            </a:r>
            <a:r>
              <a:rPr lang="en-US" sz="1400" b="1" spc="6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State</a:t>
            </a:r>
            <a:r>
              <a:rPr lang="en-US" sz="1400" b="1" spc="3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University</a:t>
            </a:r>
            <a:r>
              <a:rPr lang="en-US" sz="1400" b="1" spc="15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is</a:t>
            </a:r>
            <a:r>
              <a:rPr lang="en-US" sz="1400" b="1" spc="45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6</a:t>
            </a:r>
            <a:r>
              <a:rPr lang="en-US" sz="1400" b="1" spc="-10" dirty="0">
                <a:latin typeface="Arial"/>
                <a:cs typeface="Arial"/>
              </a:rPr>
              <a:t>years including internship.</a:t>
            </a:r>
            <a:r>
              <a:rPr lang="en-US" sz="1400" b="1" spc="-5" dirty="0">
                <a:latin typeface="Arial"/>
                <a:cs typeface="Arial"/>
              </a:rPr>
              <a:t>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10" dirty="0">
                <a:latin typeface="Arial"/>
                <a:cs typeface="Arial"/>
              </a:rPr>
              <a:t>The practical / Internship </a:t>
            </a:r>
            <a:r>
              <a:rPr lang="en-US" sz="1400" b="1" spc="-5" dirty="0">
                <a:latin typeface="Arial"/>
                <a:cs typeface="Arial"/>
              </a:rPr>
              <a:t>for </a:t>
            </a:r>
            <a:r>
              <a:rPr lang="en-US" sz="1400" b="1" dirty="0">
                <a:latin typeface="Arial"/>
                <a:cs typeface="Arial"/>
              </a:rPr>
              <a:t>1 </a:t>
            </a:r>
            <a:r>
              <a:rPr lang="en-US" sz="1400" b="1" spc="-15" dirty="0">
                <a:latin typeface="Arial"/>
                <a:cs typeface="Arial"/>
              </a:rPr>
              <a:t>year </a:t>
            </a:r>
            <a:r>
              <a:rPr lang="en-US" sz="1400" b="1" spc="-5" dirty="0">
                <a:latin typeface="Arial"/>
                <a:cs typeface="Arial"/>
              </a:rPr>
              <a:t>must </a:t>
            </a:r>
            <a:r>
              <a:rPr lang="en-US" sz="1400" b="1" spc="-10" dirty="0">
                <a:latin typeface="Arial"/>
                <a:cs typeface="Arial"/>
              </a:rPr>
              <a:t>be </a:t>
            </a:r>
            <a:r>
              <a:rPr lang="en-US" sz="1400" b="1" spc="-5" dirty="0">
                <a:latin typeface="Arial"/>
                <a:cs typeface="Arial"/>
              </a:rPr>
              <a:t>completed </a:t>
            </a:r>
            <a:r>
              <a:rPr lang="en-US" sz="1400" b="1" dirty="0">
                <a:latin typeface="Arial"/>
                <a:cs typeface="Arial"/>
              </a:rPr>
              <a:t>in </a:t>
            </a:r>
            <a:r>
              <a:rPr lang="en-US" sz="1400" b="1" spc="-10" dirty="0">
                <a:latin typeface="Arial"/>
                <a:cs typeface="Arial"/>
              </a:rPr>
              <a:t>India </a:t>
            </a:r>
            <a:r>
              <a:rPr lang="en-US" sz="1400" b="1" spc="-5" dirty="0">
                <a:latin typeface="Arial"/>
                <a:cs typeface="Arial"/>
              </a:rPr>
              <a:t> post</a:t>
            </a:r>
            <a:r>
              <a:rPr lang="en-US" sz="1400" b="1" spc="-2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course</a:t>
            </a:r>
            <a:r>
              <a:rPr lang="en-US" sz="1400" b="1" spc="-1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completion in abroad</a:t>
            </a:r>
            <a:r>
              <a:rPr lang="en-US" sz="1400" b="1" spc="-4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and</a:t>
            </a:r>
            <a:r>
              <a:rPr lang="en-US" sz="1400" b="1" spc="-2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after</a:t>
            </a:r>
            <a:r>
              <a:rPr lang="en-US" sz="1400" b="1" spc="-1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clearing</a:t>
            </a:r>
            <a:r>
              <a:rPr lang="en-US" sz="1400" b="1" spc="-45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FMGE / NEXT</a:t>
            </a:r>
            <a:r>
              <a:rPr lang="en-US" sz="1400" b="1" spc="-5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exam in India.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latin typeface="Arial"/>
                <a:cs typeface="Arial"/>
              </a:rPr>
              <a:t>The </a:t>
            </a:r>
            <a:r>
              <a:rPr lang="en-US" sz="1400" b="1" spc="-20" dirty="0">
                <a:latin typeface="Arial"/>
                <a:cs typeface="Arial"/>
              </a:rPr>
              <a:t>Tuition</a:t>
            </a:r>
            <a:r>
              <a:rPr lang="en-US" sz="1400" b="1" spc="-3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fee</a:t>
            </a:r>
            <a:r>
              <a:rPr lang="en-US" sz="1400" b="1" spc="-15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is</a:t>
            </a:r>
            <a:r>
              <a:rPr lang="en-US" sz="1400" b="1" spc="-1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low</a:t>
            </a:r>
            <a:r>
              <a:rPr lang="en-US" sz="1400" b="1" spc="-1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and</a:t>
            </a:r>
            <a:r>
              <a:rPr lang="en-US" sz="1400" b="1" spc="-2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affordable</a:t>
            </a:r>
            <a:r>
              <a:rPr lang="en-US" sz="1400" b="1" spc="-35" dirty="0">
                <a:latin typeface="Arial"/>
                <a:cs typeface="Arial"/>
              </a:rPr>
              <a:t> </a:t>
            </a:r>
            <a:r>
              <a:rPr lang="en-US" sz="1400" b="1" spc="5" dirty="0">
                <a:latin typeface="Arial"/>
                <a:cs typeface="Arial"/>
              </a:rPr>
              <a:t>with</a:t>
            </a:r>
            <a:r>
              <a:rPr lang="en-US" sz="1400" b="1" spc="-4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a</a:t>
            </a:r>
            <a:r>
              <a:rPr lang="en-US" sz="1400" b="1" spc="-5" dirty="0">
                <a:latin typeface="Arial"/>
                <a:cs typeface="Arial"/>
              </a:rPr>
              <a:t> great</a:t>
            </a:r>
            <a:r>
              <a:rPr lang="en-US" sz="1400" b="1" spc="-2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value.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dirty="0">
                <a:latin typeface="Arial"/>
                <a:cs typeface="Arial"/>
              </a:rPr>
              <a:t>Ea</a:t>
            </a:r>
            <a:r>
              <a:rPr lang="en-US" sz="1400" b="1" spc="5" dirty="0">
                <a:latin typeface="Arial"/>
                <a:cs typeface="Arial"/>
              </a:rPr>
              <a:t>s</a:t>
            </a:r>
            <a:r>
              <a:rPr lang="en-US" sz="1400" b="1" dirty="0">
                <a:latin typeface="Arial"/>
                <a:cs typeface="Arial"/>
              </a:rPr>
              <a:t>y	a</a:t>
            </a:r>
            <a:r>
              <a:rPr lang="en-US" sz="1400" b="1" spc="-10" dirty="0">
                <a:latin typeface="Arial"/>
                <a:cs typeface="Arial"/>
              </a:rPr>
              <a:t>d</a:t>
            </a:r>
            <a:r>
              <a:rPr lang="en-US" sz="1400" b="1" dirty="0">
                <a:latin typeface="Arial"/>
                <a:cs typeface="Arial"/>
              </a:rPr>
              <a:t>mis</a:t>
            </a:r>
            <a:r>
              <a:rPr lang="en-US" sz="1400" b="1" spc="-15" dirty="0">
                <a:latin typeface="Arial"/>
                <a:cs typeface="Arial"/>
              </a:rPr>
              <a:t>s</a:t>
            </a:r>
            <a:r>
              <a:rPr lang="en-US" sz="1400" b="1" dirty="0">
                <a:latin typeface="Arial"/>
                <a:cs typeface="Arial"/>
              </a:rPr>
              <a:t>i</a:t>
            </a:r>
            <a:r>
              <a:rPr lang="en-US" sz="1400" b="1" spc="-10" dirty="0">
                <a:latin typeface="Arial"/>
                <a:cs typeface="Arial"/>
              </a:rPr>
              <a:t>o</a:t>
            </a:r>
            <a:r>
              <a:rPr lang="en-US" sz="1400" b="1" dirty="0">
                <a:latin typeface="Arial"/>
                <a:cs typeface="Arial"/>
              </a:rPr>
              <a:t>n	</a:t>
            </a:r>
            <a:r>
              <a:rPr lang="en-US" sz="1400" b="1" spc="-10" dirty="0">
                <a:latin typeface="Arial"/>
                <a:cs typeface="Arial"/>
              </a:rPr>
              <a:t>p</a:t>
            </a:r>
            <a:r>
              <a:rPr lang="en-US" sz="1400" b="1" dirty="0">
                <a:latin typeface="Arial"/>
                <a:cs typeface="Arial"/>
              </a:rPr>
              <a:t>r</a:t>
            </a:r>
            <a:r>
              <a:rPr lang="en-US" sz="1400" b="1" spc="-20" dirty="0">
                <a:latin typeface="Arial"/>
                <a:cs typeface="Arial"/>
              </a:rPr>
              <a:t>o</a:t>
            </a:r>
            <a:r>
              <a:rPr lang="en-US" sz="1400" b="1" dirty="0">
                <a:latin typeface="Arial"/>
                <a:cs typeface="Arial"/>
              </a:rPr>
              <a:t>c</a:t>
            </a:r>
            <a:r>
              <a:rPr lang="en-US" sz="1400" b="1" spc="-15" dirty="0">
                <a:latin typeface="Arial"/>
                <a:cs typeface="Arial"/>
              </a:rPr>
              <a:t>e</a:t>
            </a:r>
            <a:r>
              <a:rPr lang="en-US" sz="1400" b="1" dirty="0">
                <a:latin typeface="Arial"/>
                <a:cs typeface="Arial"/>
              </a:rPr>
              <a:t>s</a:t>
            </a:r>
            <a:r>
              <a:rPr lang="en-US" sz="1400" b="1" spc="-15" dirty="0">
                <a:latin typeface="Arial"/>
                <a:cs typeface="Arial"/>
              </a:rPr>
              <a:t>s</a:t>
            </a:r>
            <a:r>
              <a:rPr lang="en-US" sz="1400" b="1" dirty="0">
                <a:latin typeface="Arial"/>
                <a:cs typeface="Arial"/>
              </a:rPr>
              <a:t>, a</a:t>
            </a:r>
            <a:r>
              <a:rPr lang="en-US" sz="1400" b="1" spc="-20" dirty="0">
                <a:latin typeface="Arial"/>
                <a:cs typeface="Arial"/>
              </a:rPr>
              <a:t>n</a:t>
            </a:r>
            <a:r>
              <a:rPr lang="en-US" sz="1400" b="1" dirty="0">
                <a:latin typeface="Arial"/>
                <a:cs typeface="Arial"/>
              </a:rPr>
              <a:t>d t</a:t>
            </a:r>
            <a:r>
              <a:rPr lang="en-US" sz="1400" b="1" spc="-10" dirty="0">
                <a:latin typeface="Arial"/>
                <a:cs typeface="Arial"/>
              </a:rPr>
              <a:t>h</a:t>
            </a:r>
            <a:r>
              <a:rPr lang="en-US" sz="1400" b="1" dirty="0">
                <a:latin typeface="Arial"/>
                <a:cs typeface="Arial"/>
              </a:rPr>
              <a:t>e </a:t>
            </a:r>
            <a:r>
              <a:rPr lang="en-US" sz="1400" b="1" spc="-20" dirty="0">
                <a:latin typeface="Arial"/>
                <a:cs typeface="Arial"/>
              </a:rPr>
              <a:t>b</a:t>
            </a:r>
            <a:r>
              <a:rPr lang="en-US" sz="1400" b="1" dirty="0">
                <a:latin typeface="Arial"/>
                <a:cs typeface="Arial"/>
              </a:rPr>
              <a:t>est	s</a:t>
            </a:r>
            <a:r>
              <a:rPr lang="en-US" sz="1400" b="1" spc="-15" dirty="0">
                <a:latin typeface="Arial"/>
                <a:cs typeface="Arial"/>
              </a:rPr>
              <a:t>e</a:t>
            </a:r>
            <a:r>
              <a:rPr lang="en-US" sz="1400" b="1" dirty="0">
                <a:latin typeface="Arial"/>
                <a:cs typeface="Arial"/>
              </a:rPr>
              <a:t>l</a:t>
            </a:r>
            <a:r>
              <a:rPr lang="en-US" sz="1400" b="1" spc="-15" dirty="0">
                <a:latin typeface="Arial"/>
                <a:cs typeface="Arial"/>
              </a:rPr>
              <a:t>e</a:t>
            </a:r>
            <a:r>
              <a:rPr lang="en-US" sz="1400" b="1" dirty="0">
                <a:latin typeface="Arial"/>
                <a:cs typeface="Arial"/>
              </a:rPr>
              <a:t>c</a:t>
            </a:r>
            <a:r>
              <a:rPr lang="en-US" sz="1400" b="1" spc="-15" dirty="0">
                <a:latin typeface="Arial"/>
                <a:cs typeface="Arial"/>
              </a:rPr>
              <a:t>t</a:t>
            </a:r>
            <a:r>
              <a:rPr lang="en-US" sz="1400" b="1" spc="-10" dirty="0">
                <a:latin typeface="Arial"/>
                <a:cs typeface="Arial"/>
              </a:rPr>
              <a:t>io</a:t>
            </a:r>
            <a:r>
              <a:rPr lang="en-US" sz="1400" b="1" dirty="0">
                <a:latin typeface="Arial"/>
                <a:cs typeface="Arial"/>
              </a:rPr>
              <a:t>n </a:t>
            </a:r>
            <a:r>
              <a:rPr lang="en-US" sz="1400" b="1" spc="-10" dirty="0">
                <a:latin typeface="Arial"/>
                <a:cs typeface="Arial"/>
              </a:rPr>
              <a:t>p</a:t>
            </a:r>
            <a:r>
              <a:rPr lang="en-US" sz="1400" b="1" dirty="0">
                <a:latin typeface="Arial"/>
                <a:cs typeface="Arial"/>
              </a:rPr>
              <a:t>r</a:t>
            </a:r>
            <a:r>
              <a:rPr lang="en-US" sz="1400" b="1" spc="-10" dirty="0">
                <a:latin typeface="Arial"/>
                <a:cs typeface="Arial"/>
              </a:rPr>
              <a:t>o</a:t>
            </a:r>
            <a:r>
              <a:rPr lang="en-US" sz="1400" b="1" spc="-15" dirty="0">
                <a:latin typeface="Arial"/>
                <a:cs typeface="Arial"/>
              </a:rPr>
              <a:t>c</a:t>
            </a:r>
            <a:r>
              <a:rPr lang="en-US" sz="1400" b="1" dirty="0">
                <a:latin typeface="Arial"/>
                <a:cs typeface="Arial"/>
              </a:rPr>
              <a:t>e</a:t>
            </a:r>
            <a:r>
              <a:rPr lang="en-US" sz="1400" b="1" spc="-15" dirty="0">
                <a:latin typeface="Arial"/>
                <a:cs typeface="Arial"/>
              </a:rPr>
              <a:t>s</a:t>
            </a:r>
            <a:r>
              <a:rPr lang="en-US" sz="1400" b="1" dirty="0">
                <a:latin typeface="Arial"/>
                <a:cs typeface="Arial"/>
              </a:rPr>
              <a:t>s </a:t>
            </a:r>
            <a:r>
              <a:rPr lang="en-US" sz="1400" b="1" spc="5" dirty="0">
                <a:latin typeface="Arial"/>
                <a:cs typeface="Arial"/>
              </a:rPr>
              <a:t>in </a:t>
            </a:r>
            <a:r>
              <a:rPr lang="en-US" sz="1400" b="1" spc="-20" dirty="0">
                <a:latin typeface="Arial"/>
                <a:cs typeface="Arial"/>
              </a:rPr>
              <a:t>university.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latin typeface="Arial"/>
                <a:cs typeface="Arial"/>
              </a:rPr>
              <a:t>Medical</a:t>
            </a:r>
            <a:r>
              <a:rPr lang="en-US" sz="1400" b="1" spc="49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degrees</a:t>
            </a:r>
            <a:r>
              <a:rPr lang="en-US" sz="1400" b="1" spc="45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from</a:t>
            </a:r>
            <a:r>
              <a:rPr lang="en-US" sz="1400" b="1" spc="490" dirty="0">
                <a:latin typeface="Arial"/>
                <a:cs typeface="Arial"/>
              </a:rPr>
              <a:t> </a:t>
            </a:r>
            <a:r>
              <a:rPr lang="en-US" sz="1400" b="1" spc="-10" dirty="0">
                <a:latin typeface="Arial"/>
                <a:cs typeface="Arial"/>
              </a:rPr>
              <a:t>Ulyanovsk</a:t>
            </a:r>
            <a:r>
              <a:rPr lang="en-US" sz="1400" b="1" spc="484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State</a:t>
            </a:r>
            <a:r>
              <a:rPr lang="en-US" sz="1400" b="1" spc="47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University</a:t>
            </a:r>
            <a:r>
              <a:rPr lang="en-US" sz="1400" b="1" spc="455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are</a:t>
            </a:r>
            <a:r>
              <a:rPr lang="en-US" sz="1400" b="1" spc="48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globally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recognized</a:t>
            </a:r>
            <a:r>
              <a:rPr lang="en-US" sz="1400" b="1" spc="-5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and</a:t>
            </a:r>
            <a:r>
              <a:rPr lang="en-US" sz="1400" b="1" spc="-3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ranked</a:t>
            </a:r>
            <a:r>
              <a:rPr lang="en-US" sz="1400" b="1" spc="-3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by</a:t>
            </a:r>
            <a:r>
              <a:rPr lang="en-US" sz="1400" b="1" spc="-1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WHO.</a:t>
            </a:r>
            <a:r>
              <a:rPr lang="en-US" sz="1400" dirty="0">
                <a:latin typeface="Arial"/>
                <a:cs typeface="Arial"/>
              </a:rPr>
              <a:t>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latin typeface="Arial"/>
                <a:cs typeface="Arial"/>
              </a:rPr>
              <a:t>Indian </a:t>
            </a:r>
            <a:r>
              <a:rPr lang="en-US" sz="1400" b="1" spc="-10" dirty="0">
                <a:latin typeface="Arial"/>
                <a:cs typeface="Arial"/>
              </a:rPr>
              <a:t>students </a:t>
            </a:r>
            <a:r>
              <a:rPr lang="en-US" sz="1400" b="1" dirty="0">
                <a:latin typeface="Arial"/>
                <a:cs typeface="Arial"/>
              </a:rPr>
              <a:t>who </a:t>
            </a:r>
            <a:r>
              <a:rPr lang="en-US" sz="1400" b="1" spc="-5" dirty="0">
                <a:latin typeface="Arial"/>
                <a:cs typeface="Arial"/>
              </a:rPr>
              <a:t>are </a:t>
            </a:r>
            <a:r>
              <a:rPr lang="en-US" sz="1400" b="1" spc="-10" dirty="0">
                <a:latin typeface="Arial"/>
                <a:cs typeface="Arial"/>
              </a:rPr>
              <a:t>looking </a:t>
            </a:r>
            <a:r>
              <a:rPr lang="en-US" sz="1400" b="1" dirty="0">
                <a:latin typeface="Arial"/>
                <a:cs typeface="Arial"/>
              </a:rPr>
              <a:t>to study MBBS in </a:t>
            </a:r>
            <a:r>
              <a:rPr lang="en-US" sz="1400" b="1" spc="-10" dirty="0">
                <a:latin typeface="Arial"/>
                <a:cs typeface="Arial"/>
              </a:rPr>
              <a:t>Ulyanovsk </a:t>
            </a:r>
            <a:r>
              <a:rPr lang="en-US" sz="1400" b="1" spc="-5" dirty="0">
                <a:latin typeface="Arial"/>
                <a:cs typeface="Arial"/>
              </a:rPr>
              <a:t>State University have</a:t>
            </a:r>
            <a:r>
              <a:rPr lang="en-US" sz="1400" b="1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English</a:t>
            </a:r>
            <a:r>
              <a:rPr lang="en-US" sz="1400" b="1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medium</a:t>
            </a:r>
            <a:r>
              <a:rPr lang="en-US" sz="1400" b="1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MBBS</a:t>
            </a:r>
            <a:r>
              <a:rPr lang="en-US" sz="1400" b="1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course,</a:t>
            </a:r>
            <a:r>
              <a:rPr lang="en-US" sz="1400" b="1" dirty="0">
                <a:latin typeface="Arial"/>
                <a:cs typeface="Arial"/>
              </a:rPr>
              <a:t> </a:t>
            </a:r>
            <a:r>
              <a:rPr lang="en-US" sz="1400" b="1" spc="-10" dirty="0">
                <a:latin typeface="Arial"/>
                <a:cs typeface="Arial"/>
              </a:rPr>
              <a:t>so,</a:t>
            </a:r>
            <a:r>
              <a:rPr lang="en-US" sz="1400" b="1" spc="-5" dirty="0">
                <a:latin typeface="Arial"/>
                <a:cs typeface="Arial"/>
              </a:rPr>
              <a:t> no</a:t>
            </a:r>
            <a:r>
              <a:rPr lang="en-US" sz="1400" b="1" dirty="0">
                <a:latin typeface="Arial"/>
                <a:cs typeface="Arial"/>
              </a:rPr>
              <a:t> </a:t>
            </a:r>
            <a:r>
              <a:rPr lang="en-US" sz="1400" b="1" spc="-10" dirty="0">
                <a:latin typeface="Arial"/>
                <a:cs typeface="Arial"/>
              </a:rPr>
              <a:t>language </a:t>
            </a:r>
            <a:r>
              <a:rPr lang="en-US" sz="1400" b="1" spc="-5" dirty="0">
                <a:latin typeface="Arial"/>
                <a:cs typeface="Arial"/>
              </a:rPr>
              <a:t> </a:t>
            </a:r>
            <a:r>
              <a:rPr lang="en-US" sz="1400" b="1" spc="-10" dirty="0">
                <a:latin typeface="Arial"/>
                <a:cs typeface="Arial"/>
              </a:rPr>
              <a:t>barrier.</a:t>
            </a:r>
            <a:endParaRPr lang="en-US" sz="1400" dirty="0">
              <a:latin typeface="Arial"/>
              <a:cs typeface="Arial"/>
            </a:endParaRP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latin typeface="Arial"/>
                <a:cs typeface="Arial"/>
              </a:rPr>
              <a:t>The strength </a:t>
            </a:r>
            <a:r>
              <a:rPr lang="en-US" sz="1400" b="1" spc="-10" dirty="0">
                <a:latin typeface="Arial"/>
                <a:cs typeface="Arial"/>
              </a:rPr>
              <a:t>of </a:t>
            </a:r>
            <a:r>
              <a:rPr lang="en-US" sz="1400" b="1" spc="-5" dirty="0">
                <a:latin typeface="Arial"/>
                <a:cs typeface="Arial"/>
              </a:rPr>
              <a:t>the batch </a:t>
            </a:r>
            <a:r>
              <a:rPr lang="en-US" sz="1400" b="1" dirty="0">
                <a:latin typeface="Arial"/>
                <a:cs typeface="Arial"/>
              </a:rPr>
              <a:t>is </a:t>
            </a:r>
            <a:r>
              <a:rPr lang="en-US" sz="1400" b="1" spc="-5" dirty="0">
                <a:latin typeface="Arial"/>
                <a:cs typeface="Arial"/>
              </a:rPr>
              <a:t>limited, </a:t>
            </a:r>
            <a:r>
              <a:rPr lang="en-US" sz="1400" b="1" dirty="0">
                <a:latin typeface="Arial"/>
                <a:cs typeface="Arial"/>
              </a:rPr>
              <a:t>every </a:t>
            </a:r>
            <a:r>
              <a:rPr lang="en-US" sz="1400" b="1" spc="-5" dirty="0">
                <a:latin typeface="Arial"/>
                <a:cs typeface="Arial"/>
              </a:rPr>
              <a:t>student </a:t>
            </a:r>
            <a:r>
              <a:rPr lang="en-US" sz="1400" b="1" spc="-10" dirty="0">
                <a:latin typeface="Arial"/>
                <a:cs typeface="Arial"/>
              </a:rPr>
              <a:t>gets </a:t>
            </a:r>
            <a:r>
              <a:rPr lang="en-US" sz="1400" b="1" spc="-5" dirty="0">
                <a:latin typeface="Arial"/>
                <a:cs typeface="Arial"/>
              </a:rPr>
              <a:t>the </a:t>
            </a:r>
            <a:r>
              <a:rPr lang="en-US" sz="1400" b="1" spc="-10" dirty="0">
                <a:latin typeface="Arial"/>
                <a:cs typeface="Arial"/>
              </a:rPr>
              <a:t>individual </a:t>
            </a:r>
            <a:r>
              <a:rPr lang="en-US" sz="1400" b="1" spc="-5" dirty="0">
                <a:latin typeface="Arial"/>
                <a:cs typeface="Arial"/>
              </a:rPr>
              <a:t> attention</a:t>
            </a:r>
            <a:r>
              <a:rPr lang="en-US" sz="1400" b="1" spc="-5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of the</a:t>
            </a:r>
            <a:r>
              <a:rPr lang="en-US" sz="1400" b="1" spc="-2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teachers.</a:t>
            </a:r>
            <a:r>
              <a:rPr lang="en-US" sz="1400" dirty="0">
                <a:latin typeface="Arial"/>
                <a:cs typeface="Arial"/>
              </a:rPr>
              <a:t>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latin typeface="Arial"/>
                <a:cs typeface="Arial"/>
              </a:rPr>
              <a:t>Ulyanovsk</a:t>
            </a:r>
            <a:r>
              <a:rPr lang="en-US" sz="1400" b="1" spc="22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State University</a:t>
            </a:r>
            <a:r>
              <a:rPr lang="en-US" sz="1400" b="1" spc="185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is</a:t>
            </a:r>
            <a:r>
              <a:rPr lang="en-US" sz="1400" b="1" spc="22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much</a:t>
            </a:r>
            <a:r>
              <a:rPr lang="en-US" sz="1400" b="1" spc="204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more</a:t>
            </a:r>
            <a:r>
              <a:rPr lang="en-US" sz="1400" b="1" spc="21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affordable</a:t>
            </a:r>
            <a:r>
              <a:rPr lang="en-US" sz="1400" b="1" spc="204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than</a:t>
            </a:r>
            <a:r>
              <a:rPr lang="en-US" sz="1400" b="1" spc="204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that</a:t>
            </a:r>
            <a:r>
              <a:rPr lang="en-US" sz="1400" b="1" spc="225" dirty="0">
                <a:latin typeface="Arial"/>
                <a:cs typeface="Arial"/>
              </a:rPr>
              <a:t> </a:t>
            </a:r>
            <a:r>
              <a:rPr lang="en-US" sz="1400" b="1" spc="-20" dirty="0">
                <a:latin typeface="Arial"/>
                <a:cs typeface="Arial"/>
              </a:rPr>
              <a:t>of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private</a:t>
            </a:r>
            <a:r>
              <a:rPr lang="en-US" sz="1400" b="1" spc="-3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colleges</a:t>
            </a:r>
            <a:r>
              <a:rPr lang="en-US" sz="1400" b="1" spc="-65" dirty="0">
                <a:latin typeface="Arial"/>
                <a:cs typeface="Arial"/>
              </a:rPr>
              <a:t> </a:t>
            </a:r>
            <a:r>
              <a:rPr lang="en-US" sz="1400" b="1" spc="5" dirty="0">
                <a:latin typeface="Arial"/>
                <a:cs typeface="Arial"/>
              </a:rPr>
              <a:t>in</a:t>
            </a:r>
            <a:r>
              <a:rPr lang="en-US" sz="1400" b="1" spc="-2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India.</a:t>
            </a:r>
            <a:r>
              <a:rPr lang="en-US" sz="1400" dirty="0">
                <a:latin typeface="Arial"/>
                <a:cs typeface="Arial"/>
              </a:rPr>
              <a:t>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latin typeface="Arial"/>
                <a:cs typeface="Arial"/>
              </a:rPr>
              <a:t>No</a:t>
            </a:r>
            <a:r>
              <a:rPr lang="en-US" sz="1400" b="1" spc="-1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discrimination</a:t>
            </a:r>
            <a:r>
              <a:rPr lang="en-US" sz="1400" b="1" spc="-25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based</a:t>
            </a:r>
            <a:r>
              <a:rPr lang="en-US" sz="1400" b="1" spc="-4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on</a:t>
            </a:r>
            <a:r>
              <a:rPr lang="en-US" sz="1400" b="1" spc="-1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caste,</a:t>
            </a:r>
            <a:r>
              <a:rPr lang="en-US" sz="1400" b="1" spc="-25" dirty="0">
                <a:latin typeface="Arial"/>
                <a:cs typeface="Arial"/>
              </a:rPr>
              <a:t> </a:t>
            </a:r>
            <a:r>
              <a:rPr lang="en-US" sz="1400" b="1" spc="-15" dirty="0">
                <a:latin typeface="Arial"/>
                <a:cs typeface="Arial"/>
              </a:rPr>
              <a:t>gender,</a:t>
            </a:r>
            <a:r>
              <a:rPr lang="en-US" sz="1400" b="1" spc="-3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religion</a:t>
            </a:r>
            <a:r>
              <a:rPr lang="en-US" sz="1400" b="1" spc="-4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or</a:t>
            </a:r>
            <a:r>
              <a:rPr lang="en-US" sz="1400" b="1" dirty="0">
                <a:latin typeface="Arial"/>
                <a:cs typeface="Arial"/>
              </a:rPr>
              <a:t> </a:t>
            </a:r>
            <a:r>
              <a:rPr lang="en-US" sz="1400" b="1" spc="-15" dirty="0">
                <a:latin typeface="Arial"/>
                <a:cs typeface="Arial"/>
              </a:rPr>
              <a:t>nationality.</a:t>
            </a:r>
            <a:endParaRPr sz="1400" dirty="0">
              <a:latin typeface="Arial"/>
              <a:cs typeface="Arial"/>
            </a:endParaRPr>
          </a:p>
        </p:txBody>
      </p:sp>
      <p:pic>
        <p:nvPicPr>
          <p:cNvPr id="4" name="object 10">
            <a:hlinkClick r:id="rId2"/>
            <a:extLst>
              <a:ext uri="{FF2B5EF4-FFF2-40B4-BE49-F238E27FC236}">
                <a16:creationId xmlns:a16="http://schemas.microsoft.com/office/drawing/2014/main" id="{5247E697-7018-4486-96F3-3CD003D62989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6843" y="3325303"/>
            <a:ext cx="4169741" cy="3599020"/>
          </a:xfrm>
          <a:prstGeom prst="rect">
            <a:avLst/>
          </a:prstGeom>
        </p:spPr>
      </p:pic>
      <p:pic>
        <p:nvPicPr>
          <p:cNvPr id="8" name="object 2">
            <a:extLst>
              <a:ext uri="{FF2B5EF4-FFF2-40B4-BE49-F238E27FC236}">
                <a16:creationId xmlns:a16="http://schemas.microsoft.com/office/drawing/2014/main" id="{CE93815C-3F36-4081-A4FF-6875F5AD1C0F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7460" y="646223"/>
            <a:ext cx="3202944" cy="26910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46564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2">
            <a:extLst>
              <a:ext uri="{FF2B5EF4-FFF2-40B4-BE49-F238E27FC236}">
                <a16:creationId xmlns:a16="http://schemas.microsoft.com/office/drawing/2014/main" id="{4B8ADB0F-D51F-460C-98D7-D8A40D1F65BA}"/>
              </a:ext>
            </a:extLst>
          </p:cNvPr>
          <p:cNvGrpSpPr/>
          <p:nvPr/>
        </p:nvGrpSpPr>
        <p:grpSpPr>
          <a:xfrm>
            <a:off x="280710" y="447773"/>
            <a:ext cx="3687969" cy="5962454"/>
            <a:chOff x="7331964" y="225552"/>
            <a:chExt cx="4719320" cy="6630670"/>
          </a:xfrm>
        </p:grpSpPr>
        <p:pic>
          <p:nvPicPr>
            <p:cNvPr id="5" name="object 3">
              <a:extLst>
                <a:ext uri="{FF2B5EF4-FFF2-40B4-BE49-F238E27FC236}">
                  <a16:creationId xmlns:a16="http://schemas.microsoft.com/office/drawing/2014/main" id="{C523349F-D195-4036-8E68-5D55CBE13481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44119" y="3372571"/>
              <a:ext cx="4571306" cy="348314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pic>
          <p:nvPicPr>
            <p:cNvPr id="6" name="object 4">
              <a:extLst>
                <a:ext uri="{FF2B5EF4-FFF2-40B4-BE49-F238E27FC236}">
                  <a16:creationId xmlns:a16="http://schemas.microsoft.com/office/drawing/2014/main" id="{23CFD640-2E37-4D26-8C60-68AEBE6A589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31964" y="225552"/>
              <a:ext cx="4719066" cy="333984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6355B9F1-7B35-46FE-A330-0943052CC6A4}"/>
              </a:ext>
            </a:extLst>
          </p:cNvPr>
          <p:cNvSpPr/>
          <p:nvPr/>
        </p:nvSpPr>
        <p:spPr>
          <a:xfrm>
            <a:off x="4411745" y="772144"/>
            <a:ext cx="7466028" cy="2216825"/>
          </a:xfrm>
          <a:prstGeom prst="rect">
            <a:avLst/>
          </a:prstGeom>
          <a:solidFill>
            <a:srgbClr val="E9EBF5"/>
          </a:solidFill>
        </p:spPr>
        <p:txBody>
          <a:bodyPr wrap="square">
            <a:spAutoFit/>
          </a:bodyPr>
          <a:lstStyle/>
          <a:p>
            <a:pPr marL="127000" marR="5715" indent="-114300" algn="just">
              <a:lnSpc>
                <a:spcPct val="150000"/>
              </a:lnSpc>
              <a:spcBef>
                <a:spcPts val="180"/>
              </a:spcBef>
              <a:buChar char="•"/>
              <a:tabLst>
                <a:tab pos="127000" algn="l"/>
              </a:tabLst>
            </a:pPr>
            <a:r>
              <a:rPr lang="en-US" sz="1500" spc="-4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Ulyanovsk</a:t>
            </a:r>
            <a:r>
              <a:rPr lang="en-US" sz="1500" spc="3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en-US" sz="1500" spc="4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500" spc="3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2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western</a:t>
            </a:r>
            <a:r>
              <a:rPr lang="en-US" sz="1500" spc="2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5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Russian</a:t>
            </a:r>
            <a:r>
              <a:rPr lang="en-US" sz="1500" spc="4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4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city </a:t>
            </a:r>
            <a:r>
              <a:rPr lang="en-US" sz="1500" spc="-6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beside</a:t>
            </a:r>
            <a:r>
              <a:rPr lang="en-US" sz="1500" spc="-3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2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US" sz="1500" spc="-3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7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Volga</a:t>
            </a:r>
            <a:r>
              <a:rPr lang="en-US" sz="1500" spc="-1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8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River,</a:t>
            </a:r>
            <a:r>
              <a:rPr lang="en-US" sz="1500" spc="-1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4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known</a:t>
            </a:r>
            <a:r>
              <a:rPr lang="en-US" sz="1500" spc="-1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5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en-US" sz="1500" spc="-2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5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500" spc="-2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birthplace</a:t>
            </a:r>
            <a:r>
              <a:rPr lang="en-US" sz="1500" spc="1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n-US" sz="1500" spc="1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1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Soviet</a:t>
            </a:r>
            <a:r>
              <a:rPr lang="en-US" sz="1500" spc="2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leader</a:t>
            </a:r>
            <a:r>
              <a:rPr lang="en-US" sz="1500" spc="1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6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Vladimir </a:t>
            </a:r>
            <a:r>
              <a:rPr lang="en-US" sz="1500" spc="-1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Lenin.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0" marR="5080" indent="-114300" algn="just">
              <a:lnSpc>
                <a:spcPct val="150000"/>
              </a:lnSpc>
              <a:spcBef>
                <a:spcPts val="210"/>
              </a:spcBef>
              <a:buChar char="•"/>
              <a:tabLst>
                <a:tab pos="127000" algn="l"/>
              </a:tabLst>
            </a:pPr>
            <a:r>
              <a:rPr lang="en-US" sz="1500" spc="-1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en-US" sz="1500" spc="-5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en-US" sz="1500" spc="-3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4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also </a:t>
            </a:r>
            <a:r>
              <a:rPr lang="en-US" sz="1500" spc="-7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famous</a:t>
            </a:r>
            <a:r>
              <a:rPr lang="en-US" sz="1500" spc="-2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en-US" sz="1500" spc="-3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1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its</a:t>
            </a:r>
            <a:r>
              <a:rPr lang="en-US" sz="1500" spc="-4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4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writers,</a:t>
            </a:r>
            <a:r>
              <a:rPr lang="en-US" sz="1500" spc="-3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7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such </a:t>
            </a:r>
            <a:r>
              <a:rPr lang="en-US"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en-US" sz="1500" spc="-1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6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Ivan</a:t>
            </a:r>
            <a:r>
              <a:rPr lang="en-US" sz="1500" spc="-2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45" dirty="0" err="1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Goncharov</a:t>
            </a:r>
            <a:r>
              <a:rPr lang="en-US" sz="1500" spc="-4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500" spc="-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1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Nikolay</a:t>
            </a:r>
            <a:r>
              <a:rPr lang="en-US" sz="1500" spc="-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75" dirty="0" err="1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Yazykov</a:t>
            </a:r>
            <a:r>
              <a:rPr lang="en-US" sz="1500" spc="-7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sz="1500" spc="2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Nikolay</a:t>
            </a:r>
            <a:r>
              <a:rPr lang="en-US" sz="1500" spc="2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5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Karamzin,</a:t>
            </a:r>
            <a:r>
              <a:rPr lang="en-US" sz="1500" spc="1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sz="1500" spc="2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7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painters </a:t>
            </a:r>
            <a:r>
              <a:rPr lang="en-US"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such</a:t>
            </a:r>
            <a:r>
              <a:rPr lang="en-US" sz="1500" spc="9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en-US" sz="1500" spc="9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Arkady</a:t>
            </a:r>
            <a:r>
              <a:rPr lang="en-US" sz="1500" spc="1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10" dirty="0" err="1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Plastov</a:t>
            </a:r>
            <a:r>
              <a:rPr lang="en-US" sz="1500" spc="1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sz="1500" spc="9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55" dirty="0" err="1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Nikas</a:t>
            </a:r>
            <a:r>
              <a:rPr lang="en-US" sz="1500" spc="-5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10" dirty="0" err="1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Safronov</a:t>
            </a:r>
            <a:r>
              <a:rPr lang="en-US" sz="1500" spc="-1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0" marR="5715" indent="-114300" algn="just">
              <a:lnSpc>
                <a:spcPct val="150000"/>
              </a:lnSpc>
              <a:spcBef>
                <a:spcPts val="220"/>
              </a:spcBef>
              <a:buChar char="•"/>
              <a:tabLst>
                <a:tab pos="127000" algn="l"/>
              </a:tabLst>
            </a:pPr>
            <a:r>
              <a:rPr lang="en-US"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en-US" sz="1500" spc="18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en-US" sz="1500" spc="19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located</a:t>
            </a:r>
            <a:r>
              <a:rPr lang="en-US" sz="1500" spc="19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en-US" sz="1500" spc="19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US" sz="1500" spc="19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Volga</a:t>
            </a:r>
            <a:r>
              <a:rPr lang="en-US" sz="1500" spc="19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7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Federal </a:t>
            </a:r>
            <a:r>
              <a:rPr lang="en-US" sz="1500" spc="-5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District.</a:t>
            </a:r>
            <a:r>
              <a:rPr lang="en-US" sz="1500" spc="3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15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Its</a:t>
            </a:r>
            <a:r>
              <a:rPr lang="en-US" sz="1500" spc="6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9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administrative</a:t>
            </a:r>
            <a:r>
              <a:rPr lang="en-US" sz="1500" spc="3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7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center</a:t>
            </a:r>
            <a:r>
              <a:rPr lang="en-US" sz="1500" spc="5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114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en-US" sz="1500" spc="4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2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500" spc="-8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city</a:t>
            </a:r>
            <a:r>
              <a:rPr lang="en-US" sz="1500" spc="-2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6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n-US" sz="1500" spc="-1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1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Ulyanovsk.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0" marR="5715" indent="-114300" algn="just">
              <a:lnSpc>
                <a:spcPct val="150000"/>
              </a:lnSpc>
              <a:spcBef>
                <a:spcPts val="285"/>
              </a:spcBef>
              <a:buChar char="•"/>
              <a:tabLst>
                <a:tab pos="127000" algn="l"/>
              </a:tabLst>
            </a:pPr>
            <a:r>
              <a:rPr lang="en-US"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US" sz="1500" spc="42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population</a:t>
            </a:r>
            <a:r>
              <a:rPr lang="en-US" sz="1500" spc="434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n-US" sz="1500" spc="43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Ulyanovsk</a:t>
            </a:r>
            <a:r>
              <a:rPr lang="en-US" sz="1500" spc="434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7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sz="1500" spc="-8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6,15,000</a:t>
            </a:r>
            <a:r>
              <a:rPr lang="en-US" sz="1500" spc="-5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1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approx.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11">
            <a:extLst>
              <a:ext uri="{FF2B5EF4-FFF2-40B4-BE49-F238E27FC236}">
                <a16:creationId xmlns:a16="http://schemas.microsoft.com/office/drawing/2014/main" id="{A639195C-98CC-4BFD-92E8-DDB46EA294D0}"/>
              </a:ext>
            </a:extLst>
          </p:cNvPr>
          <p:cNvSpPr txBox="1"/>
          <p:nvPr/>
        </p:nvSpPr>
        <p:spPr>
          <a:xfrm>
            <a:off x="4411745" y="447773"/>
            <a:ext cx="7466028" cy="391160"/>
          </a:xfrm>
          <a:prstGeom prst="rect">
            <a:avLst/>
          </a:prstGeom>
          <a:solidFill>
            <a:srgbClr val="E9EBF5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3E3E3E"/>
                </a:solidFill>
                <a:latin typeface="Tahoma"/>
                <a:cs typeface="Tahoma"/>
              </a:rPr>
              <a:t>ULYANOVSK</a:t>
            </a:r>
            <a:r>
              <a:rPr sz="2400" spc="-160" dirty="0">
                <a:solidFill>
                  <a:srgbClr val="3E3E3E"/>
                </a:solidFill>
                <a:latin typeface="Tahoma"/>
                <a:cs typeface="Tahoma"/>
              </a:rPr>
              <a:t> </a:t>
            </a:r>
            <a:r>
              <a:rPr sz="2400" spc="-35" dirty="0">
                <a:solidFill>
                  <a:srgbClr val="3E3E3E"/>
                </a:solidFill>
                <a:latin typeface="Tahoma"/>
                <a:cs typeface="Tahoma"/>
              </a:rPr>
              <a:t>CITY</a:t>
            </a:r>
            <a:endParaRPr sz="2400" dirty="0">
              <a:latin typeface="Tahoma"/>
              <a:cs typeface="Tahoma"/>
            </a:endParaRPr>
          </a:p>
        </p:txBody>
      </p:sp>
      <p:sp>
        <p:nvSpPr>
          <p:cNvPr id="9" name="object 18">
            <a:extLst>
              <a:ext uri="{FF2B5EF4-FFF2-40B4-BE49-F238E27FC236}">
                <a16:creationId xmlns:a16="http://schemas.microsoft.com/office/drawing/2014/main" id="{36FA17D2-8341-478D-8093-A5FEB0E81C9D}"/>
              </a:ext>
            </a:extLst>
          </p:cNvPr>
          <p:cNvSpPr txBox="1"/>
          <p:nvPr/>
        </p:nvSpPr>
        <p:spPr>
          <a:xfrm>
            <a:off x="4411745" y="3723214"/>
            <a:ext cx="7466028" cy="2513060"/>
          </a:xfrm>
          <a:prstGeom prst="rect">
            <a:avLst/>
          </a:prstGeom>
          <a:solidFill>
            <a:srgbClr val="E9EBF5"/>
          </a:solidFill>
        </p:spPr>
        <p:txBody>
          <a:bodyPr vert="horz" wrap="square" lIns="0" tIns="16510" rIns="0" bIns="0" rtlCol="0">
            <a:spAutoFit/>
          </a:bodyPr>
          <a:lstStyle/>
          <a:p>
            <a:pPr marL="114300" marR="5080" indent="-114300" algn="just">
              <a:lnSpc>
                <a:spcPct val="150000"/>
              </a:lnSpc>
              <a:spcBef>
                <a:spcPts val="130"/>
              </a:spcBef>
              <a:buChar char="•"/>
              <a:tabLst>
                <a:tab pos="114300" algn="l"/>
              </a:tabLst>
            </a:pPr>
            <a:r>
              <a:rPr sz="1500" spc="-4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Ulyanovsk </a:t>
            </a:r>
            <a:r>
              <a:rPr sz="1500" spc="-3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</a:t>
            </a:r>
            <a:r>
              <a:rPr sz="1500" spc="-4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spc="-3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Medical</a:t>
            </a:r>
            <a:r>
              <a:rPr sz="1500" spc="-4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spc="-4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</a:t>
            </a:r>
            <a:r>
              <a:rPr sz="1500" spc="-4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spc="-8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Russia </a:t>
            </a:r>
            <a:r>
              <a:rPr sz="1500" spc="-3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</a:t>
            </a:r>
            <a:r>
              <a:rPr sz="1500" spc="-1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spc="-6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become</a:t>
            </a:r>
            <a:r>
              <a:rPr sz="1500" spc="-1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500" spc="-1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spc="-8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famous</a:t>
            </a:r>
            <a:r>
              <a:rPr sz="1500" spc="-1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spc="-6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MBBS</a:t>
            </a:r>
            <a:r>
              <a:rPr sz="1500" spc="-1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spc="-8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study-</a:t>
            </a:r>
            <a:r>
              <a:rPr sz="1500" spc="-6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abroad </a:t>
            </a:r>
            <a:r>
              <a:rPr sz="1500" spc="-3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Location</a:t>
            </a:r>
            <a:r>
              <a:rPr sz="1500" spc="-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sz="1500" spc="-8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Indian</a:t>
            </a:r>
            <a:r>
              <a:rPr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spc="-7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students.</a:t>
            </a:r>
            <a:r>
              <a:rPr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spc="-7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Russia</a:t>
            </a:r>
            <a:r>
              <a:rPr sz="1500" spc="-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sz="1500" spc="-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spc="-3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Country</a:t>
            </a:r>
            <a:r>
              <a:rPr sz="1500" spc="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sz="1500" spc="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500" spc="1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spc="-8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second-</a:t>
            </a:r>
            <a:r>
              <a:rPr sz="1500" spc="-7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highest</a:t>
            </a:r>
            <a:r>
              <a:rPr sz="1500" spc="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spc="-5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number </a:t>
            </a:r>
            <a:r>
              <a:rPr sz="1500" spc="-6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500" spc="-3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spc="-114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Indian</a:t>
            </a:r>
            <a:r>
              <a:rPr sz="1500" spc="-3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spc="-8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students</a:t>
            </a:r>
            <a:r>
              <a:rPr sz="1500" spc="-2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spc="-9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studying</a:t>
            </a:r>
            <a:r>
              <a:rPr sz="1500" spc="-2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spc="-1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medical.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marR="5080" indent="-114300" algn="just">
              <a:lnSpc>
                <a:spcPct val="150000"/>
              </a:lnSpc>
              <a:spcBef>
                <a:spcPts val="275"/>
              </a:spcBef>
              <a:buChar char="•"/>
              <a:tabLst>
                <a:tab pos="114300" algn="l"/>
              </a:tabLst>
            </a:pPr>
            <a:r>
              <a:rPr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500" spc="24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tuition</a:t>
            </a:r>
            <a:r>
              <a:rPr sz="1500" spc="25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Fee</a:t>
            </a:r>
            <a:r>
              <a:rPr sz="1500" spc="254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sz="1500" spc="24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very</a:t>
            </a:r>
            <a:r>
              <a:rPr sz="1500" spc="24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spc="-1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affordable</a:t>
            </a:r>
            <a:r>
              <a:rPr sz="1500" spc="25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spc="-6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sz="1500" spc="-7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compared</a:t>
            </a:r>
            <a:r>
              <a:rPr sz="1500" spc="-3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spc="-1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500" spc="-3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spc="-114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Indian</a:t>
            </a:r>
            <a:r>
              <a:rPr sz="1500" spc="-2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spc="-7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Medical</a:t>
            </a:r>
            <a:r>
              <a:rPr sz="1500" spc="-4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spc="-1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Colleges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marR="5715" indent="-114300" algn="just">
              <a:lnSpc>
                <a:spcPct val="150000"/>
              </a:lnSpc>
              <a:spcBef>
                <a:spcPts val="245"/>
              </a:spcBef>
              <a:buChar char="•"/>
              <a:tabLst>
                <a:tab pos="114300" algn="l"/>
              </a:tabLst>
            </a:pPr>
            <a:r>
              <a:rPr sz="1500" spc="-1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Russian</a:t>
            </a:r>
            <a:r>
              <a:rPr sz="1500" spc="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spc="-6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Universities</a:t>
            </a:r>
            <a:r>
              <a:rPr sz="1500" spc="-3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spc="-11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sz="1500" spc="1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spc="-5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500" spc="-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spc="-6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</a:t>
            </a:r>
            <a:r>
              <a:rPr sz="1500" spc="-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spc="-8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spc="-8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</a:t>
            </a:r>
            <a:r>
              <a:rPr sz="1500" spc="-7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Admission</a:t>
            </a:r>
            <a:r>
              <a:rPr sz="1500" spc="-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spc="-1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Procedure</a:t>
            </a:r>
            <a:endParaRPr lang="en-US" sz="1500" spc="-10" dirty="0">
              <a:solidFill>
                <a:srgbClr val="3E3E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marR="5080" indent="-114300" algn="just">
              <a:lnSpc>
                <a:spcPct val="150000"/>
              </a:lnSpc>
              <a:spcBef>
                <a:spcPts val="135"/>
              </a:spcBef>
              <a:buChar char="•"/>
              <a:tabLst>
                <a:tab pos="114300" algn="l"/>
              </a:tabLst>
            </a:pPr>
            <a:r>
              <a:rPr lang="en-US"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</a:t>
            </a:r>
            <a:r>
              <a:rPr lang="en-US" sz="1500" spc="29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en-US" sz="1500" spc="29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Providing</a:t>
            </a:r>
            <a:r>
              <a:rPr lang="en-US" sz="1500" spc="29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500" spc="-5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world-</a:t>
            </a:r>
            <a:r>
              <a:rPr lang="en-US" sz="1500" spc="-8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 </a:t>
            </a:r>
            <a:r>
              <a:rPr lang="en-US" sz="1500" spc="-2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infrastructure</a:t>
            </a:r>
            <a:r>
              <a:rPr lang="en-US" sz="1500" spc="16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en-US" sz="1500" spc="17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</a:t>
            </a:r>
            <a:r>
              <a:rPr lang="en-US" sz="1500" spc="16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1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facilities</a:t>
            </a:r>
            <a:r>
              <a:rPr lang="en-US" sz="1500" spc="16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2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1500" spc="-1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colleges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marR="5080" indent="-114300" algn="just">
              <a:lnSpc>
                <a:spcPct val="150000"/>
              </a:lnSpc>
              <a:spcBef>
                <a:spcPts val="285"/>
              </a:spcBef>
              <a:buChar char="•"/>
              <a:tabLst>
                <a:tab pos="114300" algn="l"/>
              </a:tabLst>
            </a:pPr>
            <a:r>
              <a:rPr lang="en-US" sz="1500" spc="-7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</a:t>
            </a:r>
            <a:r>
              <a:rPr lang="en-US"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4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Exposure</a:t>
            </a:r>
            <a:r>
              <a:rPr lang="en-US" sz="1500" spc="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en-US" sz="1500" spc="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2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those</a:t>
            </a:r>
            <a:r>
              <a:rPr lang="en-US"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who</a:t>
            </a:r>
            <a:r>
              <a:rPr lang="en-US" sz="1500" spc="-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4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</a:t>
            </a:r>
            <a:r>
              <a:rPr lang="en-US" sz="1500" spc="-9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also</a:t>
            </a:r>
            <a:r>
              <a:rPr lang="en-US" sz="1500" spc="-1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6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en-US" sz="150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6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Different</a:t>
            </a:r>
            <a:r>
              <a:rPr lang="en-US" sz="1500" spc="-4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7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country</a:t>
            </a:r>
            <a:r>
              <a:rPr lang="en-US" sz="1500" spc="-5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1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backgrounds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7">
            <a:extLst>
              <a:ext uri="{FF2B5EF4-FFF2-40B4-BE49-F238E27FC236}">
                <a16:creationId xmlns:a16="http://schemas.microsoft.com/office/drawing/2014/main" id="{6C244CEF-1F51-4512-86FD-465BEBC324F0}"/>
              </a:ext>
            </a:extLst>
          </p:cNvPr>
          <p:cNvSpPr txBox="1"/>
          <p:nvPr/>
        </p:nvSpPr>
        <p:spPr>
          <a:xfrm>
            <a:off x="4411745" y="3270461"/>
            <a:ext cx="7466028" cy="452753"/>
          </a:xfrm>
          <a:prstGeom prst="rect">
            <a:avLst/>
          </a:prstGeom>
          <a:solidFill>
            <a:srgbClr val="E9EBF5"/>
          </a:solidFill>
        </p:spPr>
        <p:txBody>
          <a:bodyPr vert="horz" wrap="square" lIns="0" tIns="12700" rIns="0" bIns="0" rtlCol="0">
            <a:spAutoFit/>
          </a:bodyPr>
          <a:lstStyle/>
          <a:p>
            <a:pPr marL="240665" marR="5080" indent="-241300">
              <a:lnSpc>
                <a:spcPct val="135700"/>
              </a:lnSpc>
              <a:spcBef>
                <a:spcPts val="100"/>
              </a:spcBef>
            </a:pPr>
            <a:r>
              <a:rPr sz="2400" spc="140" dirty="0">
                <a:solidFill>
                  <a:srgbClr val="3E3E3E"/>
                </a:solidFill>
                <a:latin typeface="Tahoma"/>
                <a:cs typeface="Tahoma"/>
              </a:rPr>
              <a:t>WHY</a:t>
            </a:r>
            <a:r>
              <a:rPr sz="2400" spc="-110" dirty="0">
                <a:solidFill>
                  <a:srgbClr val="3E3E3E"/>
                </a:solidFill>
                <a:latin typeface="Tahoma"/>
                <a:cs typeface="Tahoma"/>
              </a:rPr>
              <a:t> </a:t>
            </a:r>
            <a:r>
              <a:rPr sz="2400" spc="-35" dirty="0">
                <a:solidFill>
                  <a:srgbClr val="3E3E3E"/>
                </a:solidFill>
                <a:latin typeface="Tahoma"/>
                <a:cs typeface="Tahoma"/>
              </a:rPr>
              <a:t>STUDY </a:t>
            </a:r>
            <a:r>
              <a:rPr sz="2400" spc="-110" dirty="0">
                <a:solidFill>
                  <a:srgbClr val="3E3E3E"/>
                </a:solidFill>
                <a:latin typeface="Tahoma"/>
                <a:cs typeface="Tahoma"/>
              </a:rPr>
              <a:t>IN</a:t>
            </a:r>
            <a:r>
              <a:rPr sz="2400" spc="-105" dirty="0">
                <a:solidFill>
                  <a:srgbClr val="3E3E3E"/>
                </a:solidFill>
                <a:latin typeface="Tahoma"/>
                <a:cs typeface="Tahoma"/>
              </a:rPr>
              <a:t> </a:t>
            </a:r>
            <a:r>
              <a:rPr sz="2400" spc="-25" dirty="0">
                <a:solidFill>
                  <a:srgbClr val="3E3E3E"/>
                </a:solidFill>
                <a:latin typeface="Tahoma"/>
                <a:cs typeface="Tahoma"/>
              </a:rPr>
              <a:t>RUSSIA</a:t>
            </a:r>
            <a:endParaRPr sz="240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511449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D8529D6-1287-4808-BBF9-46A0B3648323}"/>
              </a:ext>
            </a:extLst>
          </p:cNvPr>
          <p:cNvSpPr txBox="1"/>
          <p:nvPr/>
        </p:nvSpPr>
        <p:spPr>
          <a:xfrm>
            <a:off x="0" y="425197"/>
            <a:ext cx="12192000" cy="523220"/>
          </a:xfrm>
          <a:prstGeom prst="rect">
            <a:avLst/>
          </a:prstGeom>
          <a:solidFill>
            <a:srgbClr val="E9EBF5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Arial"/>
                <a:cs typeface="Arial"/>
              </a:rPr>
              <a:t>ULYANOVSK STATE UNIVERSITY</a:t>
            </a:r>
            <a:r>
              <a:rPr lang="en-US" sz="1400" b="1" dirty="0">
                <a:latin typeface="Arial"/>
                <a:cs typeface="Arial"/>
              </a:rPr>
              <a:t> RUSSIA</a:t>
            </a:r>
            <a:r>
              <a:rPr lang="en-US" sz="1800" b="1" dirty="0">
                <a:latin typeface="Arial"/>
                <a:cs typeface="Arial"/>
              </a:rPr>
              <a:t>, ESTABLISHED IN: 1988</a:t>
            </a:r>
            <a:endParaRPr lang="en-US" dirty="0"/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0F0F31F8-2E68-475A-990F-1A4704E785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8887519"/>
              </p:ext>
            </p:extLst>
          </p:nvPr>
        </p:nvGraphicFramePr>
        <p:xfrm>
          <a:off x="65988" y="1070965"/>
          <a:ext cx="12056884" cy="53618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44812">
                  <a:extLst>
                    <a:ext uri="{9D8B030D-6E8A-4147-A177-3AD203B41FA5}">
                      <a16:colId xmlns:a16="http://schemas.microsoft.com/office/drawing/2014/main" val="671763329"/>
                    </a:ext>
                  </a:extLst>
                </a:gridCol>
                <a:gridCol w="1452012">
                  <a:extLst>
                    <a:ext uri="{9D8B030D-6E8A-4147-A177-3AD203B41FA5}">
                      <a16:colId xmlns:a16="http://schemas.microsoft.com/office/drawing/2014/main" val="2204654892"/>
                    </a:ext>
                  </a:extLst>
                </a:gridCol>
                <a:gridCol w="1452012">
                  <a:extLst>
                    <a:ext uri="{9D8B030D-6E8A-4147-A177-3AD203B41FA5}">
                      <a16:colId xmlns:a16="http://schemas.microsoft.com/office/drawing/2014/main" val="1459913502"/>
                    </a:ext>
                  </a:extLst>
                </a:gridCol>
                <a:gridCol w="1452012">
                  <a:extLst>
                    <a:ext uri="{9D8B030D-6E8A-4147-A177-3AD203B41FA5}">
                      <a16:colId xmlns:a16="http://schemas.microsoft.com/office/drawing/2014/main" val="1352533159"/>
                    </a:ext>
                  </a:extLst>
                </a:gridCol>
                <a:gridCol w="1452012">
                  <a:extLst>
                    <a:ext uri="{9D8B030D-6E8A-4147-A177-3AD203B41FA5}">
                      <a16:colId xmlns:a16="http://schemas.microsoft.com/office/drawing/2014/main" val="1355333012"/>
                    </a:ext>
                  </a:extLst>
                </a:gridCol>
                <a:gridCol w="1452012">
                  <a:extLst>
                    <a:ext uri="{9D8B030D-6E8A-4147-A177-3AD203B41FA5}">
                      <a16:colId xmlns:a16="http://schemas.microsoft.com/office/drawing/2014/main" val="1188172411"/>
                    </a:ext>
                  </a:extLst>
                </a:gridCol>
                <a:gridCol w="1452012">
                  <a:extLst>
                    <a:ext uri="{9D8B030D-6E8A-4147-A177-3AD203B41FA5}">
                      <a16:colId xmlns:a16="http://schemas.microsoft.com/office/drawing/2014/main" val="2626064781"/>
                    </a:ext>
                  </a:extLst>
                </a:gridCol>
              </a:tblGrid>
              <a:tr h="3362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PARTICULARS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1ST YEAR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effectLst/>
                        </a:rPr>
                        <a:t>2ND YEAR</a:t>
                      </a:r>
                      <a:endParaRPr lang="en-IN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effectLst/>
                        </a:rPr>
                        <a:t>3rd YEAR</a:t>
                      </a:r>
                      <a:endParaRPr lang="en-IN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effectLst/>
                        </a:rPr>
                        <a:t>4th YEAR</a:t>
                      </a:r>
                      <a:endParaRPr lang="en-IN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effectLst/>
                        </a:rPr>
                        <a:t>5th YEAR</a:t>
                      </a:r>
                      <a:endParaRPr lang="en-IN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6th YEAR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2744903738"/>
                  </a:ext>
                </a:extLst>
              </a:tr>
              <a:tr h="3362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TUITION FEE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352000 RUB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352000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352000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352000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352000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352000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3340466757"/>
                  </a:ext>
                </a:extLst>
              </a:tr>
              <a:tr h="3362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HOSTEL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80000 RUB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3974367331"/>
                  </a:ext>
                </a:extLst>
              </a:tr>
              <a:tr h="3362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INSURANCE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8000 RUB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502580997"/>
                  </a:ext>
                </a:extLst>
              </a:tr>
              <a:tr h="3362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MEDICAL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8000 RUB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2577745308"/>
                  </a:ext>
                </a:extLst>
              </a:tr>
              <a:tr h="26291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REGISTRATION, DOCUMENT TRANSLATION, NOTARIZATION, LEGALIZATION, INVITATION, VISA EXTENSION, STUDENT CARD, LIBRARY CARD, EQUIVALENCE CERTIFICATE, ACCESS TO ENGLISH BOOKS FOR ALL SUBJECTS.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21000 RUB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1124639980"/>
                  </a:ext>
                </a:extLst>
              </a:tr>
              <a:tr h="3362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ADMINISTRATIVE CHARGE (OTC)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1300$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effectLst/>
                        </a:rPr>
                        <a:t>NA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effectLst/>
                        </a:rPr>
                        <a:t>NA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effectLst/>
                        </a:rPr>
                        <a:t>NA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1689978040"/>
                  </a:ext>
                </a:extLst>
              </a:tr>
              <a:tr h="377735">
                <a:tc gridSpan="7"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BIOMETRIC, FINGERPRINTING CHARGES WILL BE ON ACTUALS TO BE PAID BY STUDENT SEPERATELY.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8103516"/>
                  </a:ext>
                </a:extLst>
              </a:tr>
              <a:tr h="337488">
                <a:tc gridSpan="7"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MESS MANDATORY FOR 1</a:t>
                      </a:r>
                      <a:r>
                        <a:rPr lang="en-US" sz="1600" u="none" strike="noStrike" baseline="30000" dirty="0">
                          <a:effectLst/>
                        </a:rPr>
                        <a:t>ST</a:t>
                      </a:r>
                      <a:r>
                        <a:rPr lang="en-US" sz="1600" u="none" strike="noStrike" dirty="0">
                          <a:effectLst/>
                        </a:rPr>
                        <a:t> YEAR 1300$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7514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61226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538</Words>
  <Application>Microsoft Office PowerPoint</Application>
  <PresentationFormat>Widescreen</PresentationFormat>
  <Paragraphs>85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Tahoma</vt:lpstr>
      <vt:lpstr>Trebuchet MS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Alisha Negi</cp:lastModifiedBy>
  <cp:revision>8</cp:revision>
  <dcterms:created xsi:type="dcterms:W3CDTF">2026-04-03T09:55:33Z</dcterms:created>
  <dcterms:modified xsi:type="dcterms:W3CDTF">2026-05-23T09:38:59Z</dcterms:modified>
</cp:coreProperties>
</file>