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5.jpg" ContentType="image/jpeg"/>
  <Override PartName="/ppt/media/image6.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78"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53546-B102-4929-A27B-EC55452DD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11C789D-19B1-42E9-BFCD-F56C79E63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764BC11-F4BC-4A34-BE46-DC0754ABAA11}"/>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0A80FC4-6FDD-4942-A3D2-76729C75E09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A775FA-9B28-4E4F-8664-1A7E019FAE6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428842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ECAB-50A3-42D7-B069-510BC9113DF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F677F8-BCF3-4325-80B9-CDDEA1B76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65BCE43-8B22-492F-8E43-A277E5ABB3A0}"/>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BF0BEFC4-EC6A-4ACC-88BC-9F58EABFE5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00DBEC-9B4C-47FA-B8EF-D1A75DFBB7EC}"/>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4884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CAEAC5-12CC-4517-9608-A47342A284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67CDA4A-C1C0-482E-82A7-78CA7E6044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CAF2EE-27A5-4946-B694-96702B26E0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28287C83-1F3E-4DB9-80F7-844C041FD2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D78F027-DB48-442B-84C0-99BF87C5F56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926440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707C-BCB6-4872-8134-5702654E63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E66ADC4-CE8B-44E0-AD89-2B74B5271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FB7E24-AD01-4CC3-971B-D3789CBC3936}"/>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FD3C53A6-2AE0-4BC7-8702-0FDF0F11E9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BD05D5-A3B3-47C1-81BB-E45E0ACF87A8}"/>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3500056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9D22-A741-4DEA-9156-68BA57C122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6DBD50F-B3AB-4D33-B556-78F92ED67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848395-E600-4D0B-9716-A6A968A01332}"/>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9296CF21-7630-4C0C-B270-B0BDCBBF596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D618362-D860-4213-9FC8-F850D1A8F269}"/>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2140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2BC75-FB99-4AE2-B70B-8680A3E3A9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525E32B-FD4F-4C1E-AD6A-E7EC5B62A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CBB5AF7-61D9-4162-A749-43AC72114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61DA5EE-883F-4216-A5CB-37597F764B5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EE56F068-B5F1-429C-A059-B220EBC622B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649BE05-7072-4749-9B3F-F095538612CB}"/>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0046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28B0F-9612-42DA-9B7D-2E188C33DBB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08790A-2CC5-466B-8D44-DDDF8A2A9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7432BC-C710-4E94-A86E-3F4331C3E4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B2412B9-C6DC-4018-833D-2F1EC4246A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B8CAB3-83DD-4A82-95C8-840A6A09E2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EFBB2C-805C-4EC5-9AE4-F135F129942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8" name="Footer Placeholder 7">
            <a:extLst>
              <a:ext uri="{FF2B5EF4-FFF2-40B4-BE49-F238E27FC236}">
                <a16:creationId xmlns:a16="http://schemas.microsoft.com/office/drawing/2014/main" id="{6D130455-25C5-44BB-8AAD-0C16DF4E112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A18930B-2A1E-42B1-9D83-72A553748094}"/>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63692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E17A7-73B5-4DBA-B4FA-D22356B8843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155106E-C93A-486A-9A28-314600B461FA}"/>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4" name="Footer Placeholder 3">
            <a:extLst>
              <a:ext uri="{FF2B5EF4-FFF2-40B4-BE49-F238E27FC236}">
                <a16:creationId xmlns:a16="http://schemas.microsoft.com/office/drawing/2014/main" id="{EF817DA3-25C4-4111-86F9-1ABF2CFB57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32FF6CC-A600-45E7-81C6-8E7143F9619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582596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9B89FB-8121-42E4-B422-606730821A5D}"/>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3" name="Footer Placeholder 2">
            <a:extLst>
              <a:ext uri="{FF2B5EF4-FFF2-40B4-BE49-F238E27FC236}">
                <a16:creationId xmlns:a16="http://schemas.microsoft.com/office/drawing/2014/main" id="{8B7C16B4-4008-4782-9ED0-BD14DA2FA04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56194EE-F1BF-4D8D-997F-93CC30064A4E}"/>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131195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6FB3-430E-42F5-BE33-F8A3F07EFE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3006EAE-2E70-4CF2-84E1-229FE9F2B7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1829624-6C75-4B5C-B179-71298D0FF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C1D02E-3171-4EC4-A291-D295422ABB19}"/>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74611D3B-145A-4E31-B4C6-0F4C1C17CC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D9DC036-784F-44C1-A9FC-F22D31BFCC33}"/>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0931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867-C07F-480B-90E0-A26021469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24DE052-441B-409F-8E60-AEF4B67E9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7B039C1-A1BA-4FDB-9EC5-04F23761B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8DE989-AE6F-4C4D-ABED-9830C7E160CE}"/>
              </a:ext>
            </a:extLst>
          </p:cNvPr>
          <p:cNvSpPr>
            <a:spLocks noGrp="1"/>
          </p:cNvSpPr>
          <p:nvPr>
            <p:ph type="dt" sz="half" idx="10"/>
          </p:nvPr>
        </p:nvSpPr>
        <p:spPr/>
        <p:txBody>
          <a:bodyPr/>
          <a:lstStyle/>
          <a:p>
            <a:fld id="{B1144A7C-7CCD-4464-BBA1-6E6DAF75CC58}" type="datetimeFigureOut">
              <a:rPr lang="en-IN" smtClean="0"/>
              <a:t>23-05-2026</a:t>
            </a:fld>
            <a:endParaRPr lang="en-IN"/>
          </a:p>
        </p:txBody>
      </p:sp>
      <p:sp>
        <p:nvSpPr>
          <p:cNvPr id="6" name="Footer Placeholder 5">
            <a:extLst>
              <a:ext uri="{FF2B5EF4-FFF2-40B4-BE49-F238E27FC236}">
                <a16:creationId xmlns:a16="http://schemas.microsoft.com/office/drawing/2014/main" id="{0B90FF1D-C8F5-448D-8788-8BDCB03CD1B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548CC32-46A9-4AB1-A89A-67B810E78D96}"/>
              </a:ext>
            </a:extLst>
          </p:cNvPr>
          <p:cNvSpPr>
            <a:spLocks noGrp="1"/>
          </p:cNvSpPr>
          <p:nvPr>
            <p:ph type="sldNum" sz="quarter" idx="12"/>
          </p:nvPr>
        </p:nvSpPr>
        <p:spPr/>
        <p:txBody>
          <a:bodyPr/>
          <a:lstStyle/>
          <a:p>
            <a:fld id="{2BEDC366-D04E-49F6-9175-CB4DAD108E52}" type="slidenum">
              <a:rPr lang="en-IN" smtClean="0"/>
              <a:t>‹#›</a:t>
            </a:fld>
            <a:endParaRPr lang="en-IN"/>
          </a:p>
        </p:txBody>
      </p:sp>
    </p:spTree>
    <p:extLst>
      <p:ext uri="{BB962C8B-B14F-4D97-AF65-F5344CB8AC3E}">
        <p14:creationId xmlns:p14="http://schemas.microsoft.com/office/powerpoint/2010/main" val="241742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3B7CA-7AB6-43E5-8E79-579E9F67D3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8AE16D8-FF48-444F-804B-FC147BA958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F13BE42-A24C-47D1-B5CB-D59834351D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44A7C-7CCD-4464-BBA1-6E6DAF75CC58}" type="datetimeFigureOut">
              <a:rPr lang="en-IN" smtClean="0"/>
              <a:t>23-05-2026</a:t>
            </a:fld>
            <a:endParaRPr lang="en-IN"/>
          </a:p>
        </p:txBody>
      </p:sp>
      <p:sp>
        <p:nvSpPr>
          <p:cNvPr id="5" name="Footer Placeholder 4">
            <a:extLst>
              <a:ext uri="{FF2B5EF4-FFF2-40B4-BE49-F238E27FC236}">
                <a16:creationId xmlns:a16="http://schemas.microsoft.com/office/drawing/2014/main" id="{EDF33098-6397-4712-B5C1-0D05E12719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7BB7560-AA49-4BF6-AE09-4E08070CA5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DC366-D04E-49F6-9175-CB4DAD108E52}" type="slidenum">
              <a:rPr lang="en-IN" smtClean="0"/>
              <a:t>‹#›</a:t>
            </a:fld>
            <a:endParaRPr lang="en-IN"/>
          </a:p>
        </p:txBody>
      </p:sp>
    </p:spTree>
    <p:extLst>
      <p:ext uri="{BB962C8B-B14F-4D97-AF65-F5344CB8AC3E}">
        <p14:creationId xmlns:p14="http://schemas.microsoft.com/office/powerpoint/2010/main" val="3190097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jpg"/><Relationship Id="rId5" Type="http://schemas.microsoft.com/office/2007/relationships/hdphoto" Target="../media/hdphoto2.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719682-85DC-4CBB-B16A-D57C4AD505B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9555" y="1140644"/>
            <a:ext cx="6933414" cy="4520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object 15">
            <a:extLst>
              <a:ext uri="{FF2B5EF4-FFF2-40B4-BE49-F238E27FC236}">
                <a16:creationId xmlns:a16="http://schemas.microsoft.com/office/drawing/2014/main" id="{67EA7C1F-5EDC-467A-86F7-69EF9F34449B}"/>
              </a:ext>
            </a:extLst>
          </p:cNvPr>
          <p:cNvSpPr txBox="1"/>
          <p:nvPr/>
        </p:nvSpPr>
        <p:spPr>
          <a:xfrm>
            <a:off x="1" y="87754"/>
            <a:ext cx="12192000" cy="913070"/>
          </a:xfrm>
          <a:prstGeom prst="rect">
            <a:avLst/>
          </a:prstGeom>
        </p:spPr>
        <p:txBody>
          <a:bodyPr vert="horz" wrap="square" lIns="0" tIns="81280" rIns="0" bIns="0" rtlCol="0">
            <a:spAutoFit/>
          </a:bodyPr>
          <a:lstStyle/>
          <a:p>
            <a:pPr marL="134620" algn="ctr">
              <a:spcBef>
                <a:spcPts val="640"/>
              </a:spcBef>
            </a:pPr>
            <a:r>
              <a:rPr lang="en-US" sz="5400" b="1" spc="305" dirty="0">
                <a:solidFill>
                  <a:schemeClr val="accent4">
                    <a:lumMod val="50000"/>
                  </a:schemeClr>
                </a:solidFill>
                <a:effectLst>
                  <a:outerShdw blurRad="38100" dist="38100" dir="2700000" algn="tl">
                    <a:srgbClr val="000000">
                      <a:alpha val="43137"/>
                    </a:srgbClr>
                  </a:outerShdw>
                </a:effectLst>
                <a:latin typeface="Trebuchet MS"/>
                <a:cs typeface="Trebuchet MS"/>
              </a:rPr>
              <a:t>TVER</a:t>
            </a:r>
            <a:r>
              <a:rPr lang="en-US" sz="5400" b="1" spc="-370" dirty="0">
                <a:solidFill>
                  <a:schemeClr val="accent4">
                    <a:lumMod val="50000"/>
                  </a:schemeClr>
                </a:solidFill>
                <a:effectLst>
                  <a:outerShdw blurRad="38100" dist="38100" dir="2700000" algn="tl">
                    <a:srgbClr val="000000">
                      <a:alpha val="43137"/>
                    </a:srgbClr>
                  </a:outerShdw>
                </a:effectLst>
                <a:latin typeface="Trebuchet MS"/>
                <a:cs typeface="Trebuchet MS"/>
              </a:rPr>
              <a:t> </a:t>
            </a:r>
            <a:r>
              <a:rPr lang="en-US" sz="5400" b="1" spc="225" dirty="0">
                <a:solidFill>
                  <a:schemeClr val="accent4">
                    <a:lumMod val="50000"/>
                  </a:schemeClr>
                </a:solidFill>
                <a:effectLst>
                  <a:outerShdw blurRad="38100" dist="38100" dir="2700000" algn="tl">
                    <a:srgbClr val="000000">
                      <a:alpha val="43137"/>
                    </a:srgbClr>
                  </a:outerShdw>
                </a:effectLst>
                <a:latin typeface="Trebuchet MS"/>
                <a:cs typeface="Trebuchet MS"/>
              </a:rPr>
              <a:t>S</a:t>
            </a:r>
            <a:r>
              <a:rPr lang="en-US" sz="5400" b="1" spc="-180" dirty="0">
                <a:solidFill>
                  <a:schemeClr val="accent4">
                    <a:lumMod val="50000"/>
                  </a:schemeClr>
                </a:solidFill>
                <a:effectLst>
                  <a:outerShdw blurRad="38100" dist="38100" dir="2700000" algn="tl">
                    <a:srgbClr val="000000">
                      <a:alpha val="43137"/>
                    </a:srgbClr>
                  </a:outerShdw>
                </a:effectLst>
                <a:latin typeface="Trebuchet MS"/>
                <a:cs typeface="Trebuchet MS"/>
              </a:rPr>
              <a:t>T</a:t>
            </a:r>
            <a:r>
              <a:rPr lang="en-US" sz="5400" b="1" spc="-165" dirty="0">
                <a:solidFill>
                  <a:schemeClr val="accent4">
                    <a:lumMod val="50000"/>
                  </a:schemeClr>
                </a:solidFill>
                <a:effectLst>
                  <a:outerShdw blurRad="38100" dist="38100" dir="2700000" algn="tl">
                    <a:srgbClr val="000000">
                      <a:alpha val="43137"/>
                    </a:srgbClr>
                  </a:outerShdw>
                </a:effectLst>
                <a:latin typeface="Trebuchet MS"/>
                <a:cs typeface="Trebuchet MS"/>
              </a:rPr>
              <a:t>A</a:t>
            </a:r>
            <a:r>
              <a:rPr lang="en-US" sz="5400" b="1" spc="229" dirty="0">
                <a:solidFill>
                  <a:schemeClr val="accent4">
                    <a:lumMod val="50000"/>
                  </a:schemeClr>
                </a:solidFill>
                <a:effectLst>
                  <a:outerShdw blurRad="38100" dist="38100" dir="2700000" algn="tl">
                    <a:srgbClr val="000000">
                      <a:alpha val="43137"/>
                    </a:srgbClr>
                  </a:outerShdw>
                </a:effectLst>
                <a:latin typeface="Trebuchet MS"/>
                <a:cs typeface="Trebuchet MS"/>
              </a:rPr>
              <a:t>T</a:t>
            </a:r>
            <a:r>
              <a:rPr lang="en-US" sz="5400" b="1" spc="350" dirty="0">
                <a:solidFill>
                  <a:schemeClr val="accent4">
                    <a:lumMod val="50000"/>
                  </a:schemeClr>
                </a:solidFill>
                <a:effectLst>
                  <a:outerShdw blurRad="38100" dist="38100" dir="2700000" algn="tl">
                    <a:srgbClr val="000000">
                      <a:alpha val="43137"/>
                    </a:srgbClr>
                  </a:outerShdw>
                </a:effectLst>
                <a:latin typeface="Trebuchet MS"/>
                <a:cs typeface="Trebuchet MS"/>
              </a:rPr>
              <a:t>E MEDICAL</a:t>
            </a:r>
            <a:r>
              <a:rPr lang="en-US" sz="5400" b="1" spc="-385" dirty="0">
                <a:solidFill>
                  <a:schemeClr val="accent4">
                    <a:lumMod val="50000"/>
                  </a:schemeClr>
                </a:solidFill>
                <a:effectLst>
                  <a:outerShdw blurRad="38100" dist="38100" dir="2700000" algn="tl">
                    <a:srgbClr val="000000">
                      <a:alpha val="43137"/>
                    </a:srgbClr>
                  </a:outerShdw>
                </a:effectLst>
                <a:latin typeface="Trebuchet MS"/>
                <a:cs typeface="Trebuchet MS"/>
              </a:rPr>
              <a:t> </a:t>
            </a:r>
            <a:r>
              <a:rPr lang="en-US" sz="5400" b="1" spc="225" dirty="0">
                <a:solidFill>
                  <a:schemeClr val="accent4">
                    <a:lumMod val="50000"/>
                  </a:schemeClr>
                </a:solidFill>
                <a:effectLst>
                  <a:outerShdw blurRad="38100" dist="38100" dir="2700000" algn="tl">
                    <a:srgbClr val="000000">
                      <a:alpha val="43137"/>
                    </a:srgbClr>
                  </a:outerShdw>
                </a:effectLst>
                <a:latin typeface="Trebuchet MS"/>
                <a:cs typeface="Trebuchet MS"/>
              </a:rPr>
              <a:t>UNIVERSITY</a:t>
            </a:r>
            <a:endParaRPr sz="3200" b="1" dirty="0">
              <a:solidFill>
                <a:schemeClr val="accent4">
                  <a:lumMod val="50000"/>
                </a:schemeClr>
              </a:solidFill>
              <a:latin typeface="Arial"/>
              <a:cs typeface="Arial"/>
            </a:endParaRPr>
          </a:p>
        </p:txBody>
      </p:sp>
      <p:pic>
        <p:nvPicPr>
          <p:cNvPr id="9" name="Picture 8">
            <a:extLst>
              <a:ext uri="{FF2B5EF4-FFF2-40B4-BE49-F238E27FC236}">
                <a16:creationId xmlns:a16="http://schemas.microsoft.com/office/drawing/2014/main" id="{991A59D9-5C0D-448C-86BA-47E2046AA62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107810" y="1140644"/>
            <a:ext cx="4994635" cy="4520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a:extLst>
              <a:ext uri="{FF2B5EF4-FFF2-40B4-BE49-F238E27FC236}">
                <a16:creationId xmlns:a16="http://schemas.microsoft.com/office/drawing/2014/main" id="{069CB295-484D-485A-9598-9331BD04D72B}"/>
              </a:ext>
            </a:extLst>
          </p:cNvPr>
          <p:cNvSpPr/>
          <p:nvPr/>
        </p:nvSpPr>
        <p:spPr>
          <a:xfrm>
            <a:off x="1" y="5773688"/>
            <a:ext cx="12191999" cy="954107"/>
          </a:xfrm>
          <a:prstGeom prst="rect">
            <a:avLst/>
          </a:prstGeom>
        </p:spPr>
        <p:txBody>
          <a:bodyPr wrap="square">
            <a:spAutoFit/>
          </a:bodyPr>
          <a:lstStyle/>
          <a:p>
            <a:pPr algn="just"/>
            <a:r>
              <a:rPr lang="en-US" sz="1400" b="1" dirty="0" err="1">
                <a:solidFill>
                  <a:schemeClr val="accent4">
                    <a:lumMod val="50000"/>
                  </a:schemeClr>
                </a:solidFill>
                <a:latin typeface="Heebo"/>
              </a:rPr>
              <a:t>Tver</a:t>
            </a:r>
            <a:r>
              <a:rPr lang="en-US" sz="1400" b="1" dirty="0">
                <a:solidFill>
                  <a:schemeClr val="accent4">
                    <a:lumMod val="50000"/>
                  </a:schemeClr>
                </a:solidFill>
                <a:latin typeface="Heebo"/>
              </a:rPr>
              <a:t> State Medical University was established in 1902 in </a:t>
            </a:r>
            <a:r>
              <a:rPr lang="en-US" sz="1400" b="1" dirty="0" err="1">
                <a:solidFill>
                  <a:schemeClr val="accent4">
                    <a:lumMod val="50000"/>
                  </a:schemeClr>
                </a:solidFill>
                <a:latin typeface="Heebo"/>
              </a:rPr>
              <a:t>Tver</a:t>
            </a:r>
            <a:r>
              <a:rPr lang="en-US" sz="1400" b="1" dirty="0">
                <a:solidFill>
                  <a:schemeClr val="accent4">
                    <a:lumMod val="50000"/>
                  </a:schemeClr>
                </a:solidFill>
                <a:latin typeface="Heebo"/>
              </a:rPr>
              <a:t>, Russia. The </a:t>
            </a:r>
            <a:r>
              <a:rPr lang="en-US" sz="1400" b="1" dirty="0" err="1">
                <a:solidFill>
                  <a:schemeClr val="accent4">
                    <a:lumMod val="50000"/>
                  </a:schemeClr>
                </a:solidFill>
                <a:latin typeface="Heebo"/>
              </a:rPr>
              <a:t>Tver</a:t>
            </a:r>
            <a:r>
              <a:rPr lang="en-US" sz="1400" b="1" dirty="0">
                <a:solidFill>
                  <a:schemeClr val="accent4">
                    <a:lumMod val="50000"/>
                  </a:schemeClr>
                </a:solidFill>
                <a:latin typeface="Heebo"/>
              </a:rPr>
              <a:t> State Medical University is one of the oldest universities as well as famous for its medical program The university is governed by the Ministry of Education of the Russian Federation and the Ministry of Health and Social Development. </a:t>
            </a:r>
            <a:r>
              <a:rPr lang="en-US" sz="1400" b="1" dirty="0" err="1">
                <a:solidFill>
                  <a:schemeClr val="accent4">
                    <a:lumMod val="50000"/>
                  </a:schemeClr>
                </a:solidFill>
                <a:latin typeface="Heebo"/>
              </a:rPr>
              <a:t>Tver</a:t>
            </a:r>
            <a:r>
              <a:rPr lang="en-US" sz="1400" b="1" dirty="0">
                <a:solidFill>
                  <a:schemeClr val="accent4">
                    <a:lumMod val="50000"/>
                  </a:schemeClr>
                </a:solidFill>
                <a:latin typeface="Heebo"/>
              </a:rPr>
              <a:t> State Medical University is a public university and this university has been serving for more than 80 years of medical programs to students from all over the world. The university holds a good ranking in Russia and the medical program is also very affordable.</a:t>
            </a:r>
            <a:endParaRPr lang="en-IN" sz="1400" b="1" dirty="0">
              <a:solidFill>
                <a:schemeClr val="accent4">
                  <a:lumMod val="50000"/>
                </a:schemeClr>
              </a:solidFill>
            </a:endParaRPr>
          </a:p>
        </p:txBody>
      </p:sp>
      <p:sp>
        <p:nvSpPr>
          <p:cNvPr id="11" name="Rectangle 10">
            <a:extLst>
              <a:ext uri="{FF2B5EF4-FFF2-40B4-BE49-F238E27FC236}">
                <a16:creationId xmlns:a16="http://schemas.microsoft.com/office/drawing/2014/main" id="{41DF0C3B-4FF8-4780-85AB-4476FC337BCB}"/>
              </a:ext>
            </a:extLst>
          </p:cNvPr>
          <p:cNvSpPr/>
          <p:nvPr/>
        </p:nvSpPr>
        <p:spPr>
          <a:xfrm>
            <a:off x="396349" y="12568"/>
            <a:ext cx="1922644" cy="400110"/>
          </a:xfrm>
          <a:prstGeom prst="rect">
            <a:avLst/>
          </a:prstGeom>
        </p:spPr>
        <p:txBody>
          <a:bodyPr wrap="square">
            <a:spAutoFit/>
          </a:bodyPr>
          <a:lstStyle/>
          <a:p>
            <a:r>
              <a:rPr lang="en-US" sz="2000" b="1" dirty="0">
                <a:solidFill>
                  <a:schemeClr val="accent4">
                    <a:lumMod val="75000"/>
                  </a:schemeClr>
                </a:solidFill>
                <a:latin typeface="Heebo"/>
              </a:rPr>
              <a:t>Estb.1902</a:t>
            </a:r>
            <a:endParaRPr lang="en-IN" sz="2000" dirty="0"/>
          </a:p>
        </p:txBody>
      </p:sp>
      <p:pic>
        <p:nvPicPr>
          <p:cNvPr id="13" name="object 9">
            <a:extLst>
              <a:ext uri="{FF2B5EF4-FFF2-40B4-BE49-F238E27FC236}">
                <a16:creationId xmlns:a16="http://schemas.microsoft.com/office/drawing/2014/main" id="{B53D9FEC-C53D-4D3E-BA24-A49A03A22895}"/>
              </a:ext>
            </a:extLst>
          </p:cNvPr>
          <p:cNvPicPr/>
          <p:nvPr/>
        </p:nvPicPr>
        <p:blipFill>
          <a:blip r:embed="rId6" cstate="print"/>
          <a:stretch>
            <a:fillRect/>
          </a:stretch>
        </p:blipFill>
        <p:spPr>
          <a:xfrm>
            <a:off x="7341123" y="1197206"/>
            <a:ext cx="1510645" cy="1480006"/>
          </a:xfrm>
          <a:prstGeom prst="rect">
            <a:avLst/>
          </a:prstGeom>
        </p:spPr>
      </p:pic>
    </p:spTree>
    <p:extLst>
      <p:ext uri="{BB962C8B-B14F-4D97-AF65-F5344CB8AC3E}">
        <p14:creationId xmlns:p14="http://schemas.microsoft.com/office/powerpoint/2010/main" val="2014390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A6DCD2A1-E071-4F52-9ACF-27AF71EE8911}"/>
              </a:ext>
            </a:extLst>
          </p:cNvPr>
          <p:cNvSpPr>
            <a:spLocks noChangeArrowheads="1"/>
          </p:cNvSpPr>
          <p:nvPr/>
        </p:nvSpPr>
        <p:spPr bwMode="auto">
          <a:xfrm>
            <a:off x="5081047" y="596121"/>
            <a:ext cx="7110953" cy="4690964"/>
          </a:xfrm>
          <a:prstGeom prst="rect">
            <a:avLst/>
          </a:prstGeom>
          <a:solidFill>
            <a:schemeClr val="accent3">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marL="285750" indent="-285750">
              <a:lnSpc>
                <a:spcPct val="150000"/>
              </a:lnSpc>
              <a:buFont typeface="Wingdings" panose="05000000000000000000" pitchFamily="2" charset="2"/>
              <a:buChar char="ü"/>
            </a:pPr>
            <a:r>
              <a:rPr lang="en-US" sz="1400" b="1" dirty="0">
                <a:solidFill>
                  <a:schemeClr val="accent4">
                    <a:lumMod val="50000"/>
                  </a:schemeClr>
                </a:solidFill>
              </a:rPr>
              <a:t>The university has an intake of hundreds of Indian students as well as thousands of overseas students from more than 40 countries.</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Provides affordable </a:t>
            </a:r>
            <a:r>
              <a:rPr lang="en-US" sz="1400" b="1" dirty="0" err="1">
                <a:solidFill>
                  <a:schemeClr val="accent4">
                    <a:lumMod val="50000"/>
                  </a:schemeClr>
                </a:solidFill>
              </a:rPr>
              <a:t>Tver</a:t>
            </a:r>
            <a:r>
              <a:rPr lang="en-US" sz="1400" b="1" dirty="0">
                <a:solidFill>
                  <a:schemeClr val="accent4">
                    <a:lumMod val="50000"/>
                  </a:schemeClr>
                </a:solidFill>
              </a:rPr>
              <a:t> State Medical University MBBS fees and enables access to quality education for everyone.</a:t>
            </a:r>
          </a:p>
          <a:p>
            <a:pPr marL="285750" indent="-285750">
              <a:buFont typeface="Wingdings" panose="05000000000000000000" pitchFamily="2" charset="2"/>
              <a:buChar char="ü"/>
            </a:pPr>
            <a:r>
              <a:rPr lang="en-US" sz="1400" b="1" dirty="0">
                <a:solidFill>
                  <a:schemeClr val="accent4">
                    <a:lumMod val="50000"/>
                  </a:schemeClr>
                </a:solidFill>
              </a:rPr>
              <a:t>Offers excellent medical education suitable for Indian students; the course is taught in English.</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A top government medical university in Russia, acknowledged by the WHO and the NMC.</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Offers exposure to tertiary hospitals and research institutions for practical bedside training.</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Provides modern hostel facilities with standards appropriate for foreign students.</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It is one of Russia's oldest and most reputed institutes for MBBS studies.</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Collaborates with leading foreign universities to provide more opportunities for students.</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Provides a quiet and secure atmosphere for international students.</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Reports high success rates for Indian graduates in FMGE, higher than the national average.</a:t>
            </a:r>
          </a:p>
          <a:p>
            <a:pPr marL="285750" indent="-285750">
              <a:lnSpc>
                <a:spcPct val="150000"/>
              </a:lnSpc>
              <a:buFont typeface="Wingdings" panose="05000000000000000000" pitchFamily="2" charset="2"/>
              <a:buChar char="ü"/>
            </a:pPr>
            <a:r>
              <a:rPr lang="en-US" sz="1400" b="1" dirty="0">
                <a:solidFill>
                  <a:schemeClr val="accent4">
                    <a:lumMod val="50000"/>
                  </a:schemeClr>
                </a:solidFill>
              </a:rPr>
              <a:t>The faculty is highly experienced and internationally trained</a:t>
            </a:r>
          </a:p>
        </p:txBody>
      </p:sp>
      <p:graphicFrame>
        <p:nvGraphicFramePr>
          <p:cNvPr id="7" name="Table 6">
            <a:extLst>
              <a:ext uri="{FF2B5EF4-FFF2-40B4-BE49-F238E27FC236}">
                <a16:creationId xmlns:a16="http://schemas.microsoft.com/office/drawing/2014/main" id="{B5DBEC44-8D8E-4689-90DE-5623E50B087E}"/>
              </a:ext>
            </a:extLst>
          </p:cNvPr>
          <p:cNvGraphicFramePr>
            <a:graphicFrameLocks noGrp="1"/>
          </p:cNvGraphicFramePr>
          <p:nvPr>
            <p:extLst>
              <p:ext uri="{D42A27DB-BD31-4B8C-83A1-F6EECF244321}">
                <p14:modId xmlns:p14="http://schemas.microsoft.com/office/powerpoint/2010/main" val="3248160256"/>
              </p:ext>
            </p:extLst>
          </p:nvPr>
        </p:nvGraphicFramePr>
        <p:xfrm>
          <a:off x="0" y="596122"/>
          <a:ext cx="5090474" cy="4690965"/>
        </p:xfrm>
        <a:graphic>
          <a:graphicData uri="http://schemas.openxmlformats.org/drawingml/2006/table">
            <a:tbl>
              <a:tblPr>
                <a:tableStyleId>{5C22544A-7EE6-4342-B048-85BDC9FD1C3A}</a:tableStyleId>
              </a:tblPr>
              <a:tblGrid>
                <a:gridCol w="1565004">
                  <a:extLst>
                    <a:ext uri="{9D8B030D-6E8A-4147-A177-3AD203B41FA5}">
                      <a16:colId xmlns:a16="http://schemas.microsoft.com/office/drawing/2014/main" val="4165742551"/>
                    </a:ext>
                  </a:extLst>
                </a:gridCol>
                <a:gridCol w="3525470">
                  <a:extLst>
                    <a:ext uri="{9D8B030D-6E8A-4147-A177-3AD203B41FA5}">
                      <a16:colId xmlns:a16="http://schemas.microsoft.com/office/drawing/2014/main" val="2202958808"/>
                    </a:ext>
                  </a:extLst>
                </a:gridCol>
              </a:tblGrid>
              <a:tr h="336747">
                <a:tc>
                  <a:txBody>
                    <a:bodyPr/>
                    <a:lstStyle/>
                    <a:p>
                      <a:pPr algn="l" rtl="0" fontAlgn="ctr">
                        <a:lnSpc>
                          <a:spcPct val="150000"/>
                        </a:lnSpc>
                      </a:pPr>
                      <a:r>
                        <a:rPr lang="en-IN" sz="1400" b="1" u="none" strike="noStrike">
                          <a:solidFill>
                            <a:schemeClr val="accent4">
                              <a:lumMod val="50000"/>
                            </a:schemeClr>
                          </a:solidFill>
                          <a:effectLst/>
                        </a:rPr>
                        <a:t>University Name</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dirty="0" err="1">
                          <a:solidFill>
                            <a:schemeClr val="accent4">
                              <a:lumMod val="50000"/>
                            </a:schemeClr>
                          </a:solidFill>
                          <a:effectLst/>
                        </a:rPr>
                        <a:t>Tver</a:t>
                      </a:r>
                      <a:r>
                        <a:rPr lang="en-IN" sz="1400" b="1" u="none" strike="noStrike" dirty="0">
                          <a:solidFill>
                            <a:schemeClr val="accent4">
                              <a:lumMod val="50000"/>
                            </a:schemeClr>
                          </a:solidFill>
                          <a:effectLst/>
                        </a:rPr>
                        <a:t> State Medical University</a:t>
                      </a:r>
                      <a:endParaRPr lang="en-IN"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3817963733"/>
                  </a:ext>
                </a:extLst>
              </a:tr>
              <a:tr h="336747">
                <a:tc>
                  <a:txBody>
                    <a:bodyPr/>
                    <a:lstStyle/>
                    <a:p>
                      <a:pPr algn="l" rtl="0" fontAlgn="ctr">
                        <a:lnSpc>
                          <a:spcPct val="150000"/>
                        </a:lnSpc>
                      </a:pPr>
                      <a:r>
                        <a:rPr lang="en-IN" sz="1400" b="1" u="none" strike="noStrike">
                          <a:solidFill>
                            <a:schemeClr val="accent4">
                              <a:lumMod val="50000"/>
                            </a:schemeClr>
                          </a:solidFill>
                          <a:effectLst/>
                        </a:rPr>
                        <a:t>Founded Year</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dirty="0">
                          <a:solidFill>
                            <a:schemeClr val="accent4">
                              <a:lumMod val="50000"/>
                            </a:schemeClr>
                          </a:solidFill>
                          <a:effectLst/>
                        </a:rPr>
                        <a:t>1902</a:t>
                      </a:r>
                      <a:endParaRPr lang="en-IN"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2931199984"/>
                  </a:ext>
                </a:extLst>
              </a:tr>
              <a:tr h="336747">
                <a:tc>
                  <a:txBody>
                    <a:bodyPr/>
                    <a:lstStyle/>
                    <a:p>
                      <a:pPr algn="l" rtl="0" fontAlgn="ctr">
                        <a:lnSpc>
                          <a:spcPct val="150000"/>
                        </a:lnSpc>
                      </a:pPr>
                      <a:r>
                        <a:rPr lang="en-IN" sz="1400" b="1" u="none" strike="noStrike">
                          <a:solidFill>
                            <a:schemeClr val="accent4">
                              <a:lumMod val="50000"/>
                            </a:schemeClr>
                          </a:solidFill>
                          <a:effectLst/>
                        </a:rPr>
                        <a:t>Location</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dirty="0" err="1">
                          <a:solidFill>
                            <a:schemeClr val="accent4">
                              <a:lumMod val="50000"/>
                            </a:schemeClr>
                          </a:solidFill>
                          <a:effectLst/>
                        </a:rPr>
                        <a:t>Tver</a:t>
                      </a:r>
                      <a:r>
                        <a:rPr lang="en-IN" sz="1400" b="1" u="none" strike="noStrike" dirty="0">
                          <a:solidFill>
                            <a:schemeClr val="accent4">
                              <a:lumMod val="50000"/>
                            </a:schemeClr>
                          </a:solidFill>
                          <a:effectLst/>
                        </a:rPr>
                        <a:t>, Russia</a:t>
                      </a:r>
                      <a:endParaRPr lang="en-IN"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3220168340"/>
                  </a:ext>
                </a:extLst>
              </a:tr>
              <a:tr h="665663">
                <a:tc>
                  <a:txBody>
                    <a:bodyPr/>
                    <a:lstStyle/>
                    <a:p>
                      <a:pPr algn="l" rtl="0" fontAlgn="ctr">
                        <a:lnSpc>
                          <a:spcPct val="150000"/>
                        </a:lnSpc>
                      </a:pPr>
                      <a:r>
                        <a:rPr lang="en-IN" sz="1400" b="1" u="none" strike="noStrike">
                          <a:solidFill>
                            <a:schemeClr val="accent4">
                              <a:lumMod val="50000"/>
                            </a:schemeClr>
                          </a:solidFill>
                          <a:effectLst/>
                        </a:rPr>
                        <a:t>Medium of Education</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dirty="0">
                          <a:solidFill>
                            <a:schemeClr val="accent4">
                              <a:lumMod val="50000"/>
                            </a:schemeClr>
                          </a:solidFill>
                          <a:effectLst/>
                        </a:rPr>
                        <a:t>English</a:t>
                      </a:r>
                      <a:endParaRPr lang="en-IN"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1202594252"/>
                  </a:ext>
                </a:extLst>
              </a:tr>
              <a:tr h="665663">
                <a:tc>
                  <a:txBody>
                    <a:bodyPr/>
                    <a:lstStyle/>
                    <a:p>
                      <a:pPr algn="l" rtl="0" fontAlgn="ctr">
                        <a:lnSpc>
                          <a:spcPct val="150000"/>
                        </a:lnSpc>
                      </a:pPr>
                      <a:r>
                        <a:rPr lang="en-IN" sz="1400" b="1" u="none" strike="noStrike" dirty="0">
                          <a:solidFill>
                            <a:schemeClr val="accent4">
                              <a:lumMod val="50000"/>
                            </a:schemeClr>
                          </a:solidFill>
                          <a:effectLst/>
                        </a:rPr>
                        <a:t>University Validation</a:t>
                      </a:r>
                      <a:endParaRPr lang="en-IN"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US" sz="1400" b="1" u="none" strike="noStrike" dirty="0">
                          <a:solidFill>
                            <a:schemeClr val="accent4">
                              <a:lumMod val="50000"/>
                            </a:schemeClr>
                          </a:solidFill>
                          <a:effectLst/>
                        </a:rPr>
                        <a:t>Approved by WHO and NMC</a:t>
                      </a:r>
                      <a:endParaRPr lang="en-US"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606958640"/>
                  </a:ext>
                </a:extLst>
              </a:tr>
              <a:tr h="336747">
                <a:tc>
                  <a:txBody>
                    <a:bodyPr/>
                    <a:lstStyle/>
                    <a:p>
                      <a:pPr algn="l" rtl="0" fontAlgn="ctr">
                        <a:lnSpc>
                          <a:spcPct val="150000"/>
                        </a:lnSpc>
                      </a:pPr>
                      <a:r>
                        <a:rPr lang="en-IN" sz="1400" b="1" u="none" strike="noStrike">
                          <a:solidFill>
                            <a:schemeClr val="accent4">
                              <a:lumMod val="50000"/>
                            </a:schemeClr>
                          </a:solidFill>
                          <a:effectLst/>
                        </a:rPr>
                        <a:t>Entrance Exam</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a:solidFill>
                            <a:schemeClr val="accent4">
                              <a:lumMod val="50000"/>
                            </a:schemeClr>
                          </a:solidFill>
                          <a:effectLst/>
                        </a:rPr>
                        <a:t>NEET (Qualifying Marks)</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1093972036"/>
                  </a:ext>
                </a:extLst>
              </a:tr>
              <a:tr h="336747">
                <a:tc>
                  <a:txBody>
                    <a:bodyPr/>
                    <a:lstStyle/>
                    <a:p>
                      <a:pPr algn="l" rtl="0" fontAlgn="ctr">
                        <a:lnSpc>
                          <a:spcPct val="150000"/>
                        </a:lnSpc>
                      </a:pPr>
                      <a:r>
                        <a:rPr lang="en-IN" sz="1400" b="1" u="none" strike="noStrike">
                          <a:solidFill>
                            <a:schemeClr val="accent4">
                              <a:lumMod val="50000"/>
                            </a:schemeClr>
                          </a:solidFill>
                          <a:effectLst/>
                        </a:rPr>
                        <a:t>Popular Course</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a:solidFill>
                            <a:schemeClr val="accent4">
                              <a:lumMod val="50000"/>
                            </a:schemeClr>
                          </a:solidFill>
                          <a:effectLst/>
                        </a:rPr>
                        <a:t>MBBS</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3145798118"/>
                  </a:ext>
                </a:extLst>
              </a:tr>
              <a:tr h="336747">
                <a:tc>
                  <a:txBody>
                    <a:bodyPr/>
                    <a:lstStyle/>
                    <a:p>
                      <a:pPr algn="l" rtl="0" fontAlgn="ctr">
                        <a:lnSpc>
                          <a:spcPct val="150000"/>
                        </a:lnSpc>
                      </a:pPr>
                      <a:r>
                        <a:rPr lang="en-IN" sz="1400" b="1" u="none" strike="noStrike">
                          <a:solidFill>
                            <a:schemeClr val="accent4">
                              <a:lumMod val="50000"/>
                            </a:schemeClr>
                          </a:solidFill>
                          <a:effectLst/>
                        </a:rPr>
                        <a:t>Course Duration</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a:solidFill>
                            <a:schemeClr val="accent4">
                              <a:lumMod val="50000"/>
                            </a:schemeClr>
                          </a:solidFill>
                          <a:effectLst/>
                        </a:rPr>
                        <a:t>5.8 Year Including Internship</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1670312730"/>
                  </a:ext>
                </a:extLst>
              </a:tr>
              <a:tr h="665663">
                <a:tc>
                  <a:txBody>
                    <a:bodyPr/>
                    <a:lstStyle/>
                    <a:p>
                      <a:pPr algn="l" rtl="0" fontAlgn="ctr">
                        <a:lnSpc>
                          <a:spcPct val="150000"/>
                        </a:lnSpc>
                      </a:pPr>
                      <a:r>
                        <a:rPr lang="en-IN" sz="1400" b="1" u="none" strike="noStrike">
                          <a:solidFill>
                            <a:schemeClr val="accent4">
                              <a:lumMod val="50000"/>
                            </a:schemeClr>
                          </a:solidFill>
                          <a:effectLst/>
                        </a:rPr>
                        <a:t>Eligibility Criteria</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US" sz="1400" b="1" u="none" strike="noStrike">
                          <a:solidFill>
                            <a:schemeClr val="accent4">
                              <a:lumMod val="50000"/>
                            </a:schemeClr>
                          </a:solidFill>
                          <a:effectLst/>
                        </a:rPr>
                        <a:t>50% in 12th Boards with Physics, Chemistry &amp; Biology</a:t>
                      </a:r>
                      <a:endParaRPr lang="en-US"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792387201"/>
                  </a:ext>
                </a:extLst>
              </a:tr>
              <a:tr h="336747">
                <a:tc>
                  <a:txBody>
                    <a:bodyPr/>
                    <a:lstStyle/>
                    <a:p>
                      <a:pPr algn="l" rtl="0" fontAlgn="ctr">
                        <a:lnSpc>
                          <a:spcPct val="150000"/>
                        </a:lnSpc>
                      </a:pPr>
                      <a:r>
                        <a:rPr lang="en-IN" sz="1400" b="1" u="none" strike="noStrike">
                          <a:solidFill>
                            <a:schemeClr val="accent4">
                              <a:lumMod val="50000"/>
                            </a:schemeClr>
                          </a:solidFill>
                          <a:effectLst/>
                        </a:rPr>
                        <a:t>IELTS/TOEFL</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dirty="0">
                          <a:solidFill>
                            <a:schemeClr val="accent4">
                              <a:lumMod val="50000"/>
                            </a:schemeClr>
                          </a:solidFill>
                          <a:effectLst/>
                        </a:rPr>
                        <a:t>Not Required</a:t>
                      </a:r>
                      <a:endParaRPr lang="en-IN"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2298485903"/>
                  </a:ext>
                </a:extLst>
              </a:tr>
              <a:tr h="336747">
                <a:tc>
                  <a:txBody>
                    <a:bodyPr/>
                    <a:lstStyle/>
                    <a:p>
                      <a:pPr algn="l" rtl="0" fontAlgn="ctr">
                        <a:lnSpc>
                          <a:spcPct val="150000"/>
                        </a:lnSpc>
                      </a:pPr>
                      <a:r>
                        <a:rPr lang="en-IN" sz="1400" b="1" u="none" strike="noStrike">
                          <a:solidFill>
                            <a:schemeClr val="accent4">
                              <a:lumMod val="50000"/>
                            </a:schemeClr>
                          </a:solidFill>
                          <a:effectLst/>
                        </a:rPr>
                        <a:t>Intake</a:t>
                      </a:r>
                      <a:endParaRPr lang="en-IN" sz="1400" b="1" i="0" u="none" strike="noStrike">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tc>
                  <a:txBody>
                    <a:bodyPr/>
                    <a:lstStyle/>
                    <a:p>
                      <a:pPr algn="l" rtl="0" fontAlgn="ctr">
                        <a:lnSpc>
                          <a:spcPct val="150000"/>
                        </a:lnSpc>
                      </a:pPr>
                      <a:r>
                        <a:rPr lang="en-IN" sz="1400" b="1" u="none" strike="noStrike" dirty="0">
                          <a:solidFill>
                            <a:schemeClr val="accent4">
                              <a:lumMod val="50000"/>
                            </a:schemeClr>
                          </a:solidFill>
                          <a:effectLst/>
                        </a:rPr>
                        <a:t>September</a:t>
                      </a:r>
                      <a:endParaRPr lang="en-IN" sz="1400" b="1" i="0" u="none" strike="noStrike" dirty="0">
                        <a:solidFill>
                          <a:schemeClr val="accent4">
                            <a:lumMod val="50000"/>
                          </a:schemeClr>
                        </a:solidFill>
                        <a:effectLst/>
                        <a:latin typeface="Calibri" panose="020F0502020204030204" pitchFamily="34" charset="0"/>
                      </a:endParaRPr>
                    </a:p>
                  </a:txBody>
                  <a:tcPr marL="7620" marR="7620" marT="7620" marB="0" anchor="ctr">
                    <a:solidFill>
                      <a:schemeClr val="accent3">
                        <a:lumMod val="20000"/>
                        <a:lumOff val="80000"/>
                      </a:schemeClr>
                    </a:solidFill>
                  </a:tcPr>
                </a:tc>
                <a:extLst>
                  <a:ext uri="{0D108BD9-81ED-4DB2-BD59-A6C34878D82A}">
                    <a16:rowId xmlns:a16="http://schemas.microsoft.com/office/drawing/2014/main" val="1687765458"/>
                  </a:ext>
                </a:extLst>
              </a:tr>
            </a:tbl>
          </a:graphicData>
        </a:graphic>
      </p:graphicFrame>
      <p:sp>
        <p:nvSpPr>
          <p:cNvPr id="8" name="Rectangle 7">
            <a:extLst>
              <a:ext uri="{FF2B5EF4-FFF2-40B4-BE49-F238E27FC236}">
                <a16:creationId xmlns:a16="http://schemas.microsoft.com/office/drawing/2014/main" id="{5F91E9AF-E285-47C6-8F75-B94517387A6C}"/>
              </a:ext>
            </a:extLst>
          </p:cNvPr>
          <p:cNvSpPr/>
          <p:nvPr/>
        </p:nvSpPr>
        <p:spPr>
          <a:xfrm>
            <a:off x="0" y="186584"/>
            <a:ext cx="5090474" cy="400110"/>
          </a:xfrm>
          <a:prstGeom prst="rect">
            <a:avLst/>
          </a:prstGeom>
        </p:spPr>
        <p:txBody>
          <a:bodyPr wrap="square">
            <a:spAutoFit/>
          </a:bodyPr>
          <a:lstStyle/>
          <a:p>
            <a:r>
              <a:rPr lang="en-US" sz="2000" b="1" dirty="0" err="1">
                <a:solidFill>
                  <a:schemeClr val="accent2">
                    <a:lumMod val="75000"/>
                  </a:schemeClr>
                </a:solidFill>
                <a:latin typeface="Fira Sans"/>
              </a:rPr>
              <a:t>Tver</a:t>
            </a:r>
            <a:r>
              <a:rPr lang="en-US" sz="2000" b="1" dirty="0">
                <a:solidFill>
                  <a:schemeClr val="accent2">
                    <a:lumMod val="75000"/>
                  </a:schemeClr>
                </a:solidFill>
                <a:latin typeface="Fira Sans"/>
              </a:rPr>
              <a:t> State Medical University Quick Highlights</a:t>
            </a:r>
            <a:endParaRPr lang="en-US" sz="2000" b="1" i="0" dirty="0">
              <a:solidFill>
                <a:schemeClr val="accent2">
                  <a:lumMod val="75000"/>
                </a:schemeClr>
              </a:solidFill>
              <a:effectLst/>
              <a:latin typeface="Fira Sans"/>
            </a:endParaRPr>
          </a:p>
        </p:txBody>
      </p:sp>
      <p:sp>
        <p:nvSpPr>
          <p:cNvPr id="9" name="Rectangle 8">
            <a:extLst>
              <a:ext uri="{FF2B5EF4-FFF2-40B4-BE49-F238E27FC236}">
                <a16:creationId xmlns:a16="http://schemas.microsoft.com/office/drawing/2014/main" id="{F1E967EC-2A37-463C-98CD-4AA51CAC9E5A}"/>
              </a:ext>
            </a:extLst>
          </p:cNvPr>
          <p:cNvSpPr/>
          <p:nvPr/>
        </p:nvSpPr>
        <p:spPr>
          <a:xfrm>
            <a:off x="5090474" y="186584"/>
            <a:ext cx="7101526" cy="400110"/>
          </a:xfrm>
          <a:prstGeom prst="rect">
            <a:avLst/>
          </a:prstGeom>
        </p:spPr>
        <p:txBody>
          <a:bodyPr wrap="square">
            <a:spAutoFit/>
          </a:bodyPr>
          <a:lstStyle/>
          <a:p>
            <a:r>
              <a:rPr lang="en-US" sz="2000" b="1" dirty="0">
                <a:solidFill>
                  <a:schemeClr val="accent2">
                    <a:lumMod val="75000"/>
                  </a:schemeClr>
                </a:solidFill>
                <a:latin typeface="Fira Sans"/>
              </a:rPr>
              <a:t>Why Choose </a:t>
            </a:r>
            <a:r>
              <a:rPr lang="en-US" sz="2000" b="1" dirty="0" err="1">
                <a:solidFill>
                  <a:schemeClr val="accent2">
                    <a:lumMod val="75000"/>
                  </a:schemeClr>
                </a:solidFill>
                <a:latin typeface="Fira Sans"/>
              </a:rPr>
              <a:t>Tver</a:t>
            </a:r>
            <a:r>
              <a:rPr lang="en-US" sz="2000" b="1" dirty="0">
                <a:solidFill>
                  <a:schemeClr val="accent2">
                    <a:lumMod val="75000"/>
                  </a:schemeClr>
                </a:solidFill>
                <a:latin typeface="Fira Sans"/>
              </a:rPr>
              <a:t> State Medical University</a:t>
            </a:r>
            <a:endParaRPr lang="en-US" sz="2000" b="1" i="0" dirty="0">
              <a:solidFill>
                <a:schemeClr val="accent2">
                  <a:lumMod val="75000"/>
                </a:schemeClr>
              </a:solidFill>
              <a:effectLst/>
              <a:latin typeface="Fira Sans"/>
            </a:endParaRPr>
          </a:p>
        </p:txBody>
      </p:sp>
      <p:graphicFrame>
        <p:nvGraphicFramePr>
          <p:cNvPr id="10" name="Table 9">
            <a:extLst>
              <a:ext uri="{FF2B5EF4-FFF2-40B4-BE49-F238E27FC236}">
                <a16:creationId xmlns:a16="http://schemas.microsoft.com/office/drawing/2014/main" id="{257E8DBE-8AC4-48D0-B932-02DF130CCE90}"/>
              </a:ext>
            </a:extLst>
          </p:cNvPr>
          <p:cNvGraphicFramePr>
            <a:graphicFrameLocks noGrp="1"/>
          </p:cNvGraphicFramePr>
          <p:nvPr>
            <p:extLst>
              <p:ext uri="{D42A27DB-BD31-4B8C-83A1-F6EECF244321}">
                <p14:modId xmlns:p14="http://schemas.microsoft.com/office/powerpoint/2010/main" val="339381913"/>
              </p:ext>
            </p:extLst>
          </p:nvPr>
        </p:nvGraphicFramePr>
        <p:xfrm>
          <a:off x="0" y="5817794"/>
          <a:ext cx="12192000" cy="884662"/>
        </p:xfrm>
        <a:graphic>
          <a:graphicData uri="http://schemas.openxmlformats.org/drawingml/2006/table">
            <a:tbl>
              <a:tblPr>
                <a:tableStyleId>{5C22544A-7EE6-4342-B048-85BDC9FD1C3A}</a:tableStyleId>
              </a:tblPr>
              <a:tblGrid>
                <a:gridCol w="5118755">
                  <a:extLst>
                    <a:ext uri="{9D8B030D-6E8A-4147-A177-3AD203B41FA5}">
                      <a16:colId xmlns:a16="http://schemas.microsoft.com/office/drawing/2014/main" val="2614774948"/>
                    </a:ext>
                  </a:extLst>
                </a:gridCol>
                <a:gridCol w="7073245">
                  <a:extLst>
                    <a:ext uri="{9D8B030D-6E8A-4147-A177-3AD203B41FA5}">
                      <a16:colId xmlns:a16="http://schemas.microsoft.com/office/drawing/2014/main" val="2500254046"/>
                    </a:ext>
                  </a:extLst>
                </a:gridCol>
              </a:tblGrid>
              <a:tr h="442331">
                <a:tc>
                  <a:txBody>
                    <a:bodyPr/>
                    <a:lstStyle/>
                    <a:p>
                      <a:pPr algn="ctr" fontAlgn="ctr"/>
                      <a:r>
                        <a:rPr lang="en-IN" sz="1800" u="none" strike="noStrike" dirty="0">
                          <a:effectLst/>
                        </a:rPr>
                        <a:t>Total Duration</a:t>
                      </a:r>
                      <a:endParaRPr lang="en-IN" sz="1800" b="1" i="0" u="none" strike="noStrike" dirty="0">
                        <a:solidFill>
                          <a:srgbClr val="212529"/>
                        </a:solidFill>
                        <a:effectLst/>
                        <a:latin typeface="Arial" panose="020B0604020202020204" pitchFamily="34" charset="0"/>
                      </a:endParaRPr>
                    </a:p>
                  </a:txBody>
                  <a:tcPr marL="7620" marR="7620" marT="7620" marB="0" anchor="ctr">
                    <a:solidFill>
                      <a:schemeClr val="accent3">
                        <a:lumMod val="40000"/>
                        <a:lumOff val="60000"/>
                      </a:schemeClr>
                    </a:solidFill>
                  </a:tcPr>
                </a:tc>
                <a:tc>
                  <a:txBody>
                    <a:bodyPr/>
                    <a:lstStyle/>
                    <a:p>
                      <a:pPr algn="l" fontAlgn="ctr"/>
                      <a:r>
                        <a:rPr lang="en-US" sz="1800" u="none" strike="noStrike" dirty="0">
                          <a:effectLst/>
                        </a:rPr>
                        <a:t>  6 years (5 years of academic education + 1-year internship).</a:t>
                      </a:r>
                      <a:endParaRPr lang="en-US" sz="1800" b="0" i="0" u="none" strike="noStrike" dirty="0">
                        <a:solidFill>
                          <a:srgbClr val="212529"/>
                        </a:solidFill>
                        <a:effectLst/>
                        <a:latin typeface="Arial" panose="020B0604020202020204" pitchFamily="34" charset="0"/>
                      </a:endParaRPr>
                    </a:p>
                  </a:txBody>
                  <a:tcPr marL="7620" marR="7620" marT="7620" marB="0" anchor="ctr">
                    <a:solidFill>
                      <a:schemeClr val="accent3">
                        <a:lumMod val="40000"/>
                        <a:lumOff val="60000"/>
                      </a:schemeClr>
                    </a:solidFill>
                  </a:tcPr>
                </a:tc>
                <a:extLst>
                  <a:ext uri="{0D108BD9-81ED-4DB2-BD59-A6C34878D82A}">
                    <a16:rowId xmlns:a16="http://schemas.microsoft.com/office/drawing/2014/main" val="1107737425"/>
                  </a:ext>
                </a:extLst>
              </a:tr>
              <a:tr h="442331">
                <a:tc>
                  <a:txBody>
                    <a:bodyPr/>
                    <a:lstStyle/>
                    <a:p>
                      <a:pPr algn="ctr" fontAlgn="ctr"/>
                      <a:r>
                        <a:rPr lang="en-IN" sz="1800" u="none" strike="noStrike">
                          <a:effectLst/>
                        </a:rPr>
                        <a:t>Internship</a:t>
                      </a:r>
                      <a:endParaRPr lang="en-IN" sz="1800" b="1" i="0" u="none" strike="noStrike">
                        <a:solidFill>
                          <a:srgbClr val="212529"/>
                        </a:solidFill>
                        <a:effectLst/>
                        <a:latin typeface="Arial" panose="020B0604020202020204" pitchFamily="34" charset="0"/>
                      </a:endParaRPr>
                    </a:p>
                  </a:txBody>
                  <a:tcPr marL="7620" marR="7620" marT="7620" marB="0" anchor="ctr">
                    <a:solidFill>
                      <a:schemeClr val="accent3">
                        <a:lumMod val="40000"/>
                        <a:lumOff val="60000"/>
                      </a:schemeClr>
                    </a:solidFill>
                  </a:tcPr>
                </a:tc>
                <a:tc>
                  <a:txBody>
                    <a:bodyPr/>
                    <a:lstStyle/>
                    <a:p>
                      <a:pPr algn="l" fontAlgn="ctr"/>
                      <a:r>
                        <a:rPr lang="en-US" sz="1800" u="none" strike="noStrike" dirty="0">
                          <a:effectLst/>
                        </a:rPr>
                        <a:t>  Mandatory clinical practice in affiliated hospitals.</a:t>
                      </a:r>
                      <a:endParaRPr lang="en-US" sz="1800" b="0" i="0" u="none" strike="noStrike" dirty="0">
                        <a:solidFill>
                          <a:srgbClr val="212529"/>
                        </a:solidFill>
                        <a:effectLst/>
                        <a:latin typeface="Arial" panose="020B0604020202020204" pitchFamily="34" charset="0"/>
                      </a:endParaRPr>
                    </a:p>
                  </a:txBody>
                  <a:tcPr marL="7620" marR="7620" marT="7620" marB="0" anchor="ctr">
                    <a:solidFill>
                      <a:schemeClr val="accent3">
                        <a:lumMod val="40000"/>
                        <a:lumOff val="60000"/>
                      </a:schemeClr>
                    </a:solidFill>
                  </a:tcPr>
                </a:tc>
                <a:extLst>
                  <a:ext uri="{0D108BD9-81ED-4DB2-BD59-A6C34878D82A}">
                    <a16:rowId xmlns:a16="http://schemas.microsoft.com/office/drawing/2014/main" val="3201807391"/>
                  </a:ext>
                </a:extLst>
              </a:tr>
            </a:tbl>
          </a:graphicData>
        </a:graphic>
      </p:graphicFrame>
      <p:sp>
        <p:nvSpPr>
          <p:cNvPr id="11" name="Rectangle 10">
            <a:extLst>
              <a:ext uri="{FF2B5EF4-FFF2-40B4-BE49-F238E27FC236}">
                <a16:creationId xmlns:a16="http://schemas.microsoft.com/office/drawing/2014/main" id="{7EFEE208-3B8F-4B02-B1C6-A4A96214F7D7}"/>
              </a:ext>
            </a:extLst>
          </p:cNvPr>
          <p:cNvSpPr/>
          <p:nvPr/>
        </p:nvSpPr>
        <p:spPr>
          <a:xfrm>
            <a:off x="2333020" y="5390094"/>
            <a:ext cx="5514908" cy="400110"/>
          </a:xfrm>
          <a:prstGeom prst="rect">
            <a:avLst/>
          </a:prstGeom>
        </p:spPr>
        <p:txBody>
          <a:bodyPr wrap="none">
            <a:spAutoFit/>
          </a:bodyPr>
          <a:lstStyle/>
          <a:p>
            <a:pPr algn="ctr"/>
            <a:r>
              <a:rPr lang="en-US" sz="2000" b="1" dirty="0">
                <a:solidFill>
                  <a:schemeClr val="accent2">
                    <a:lumMod val="75000"/>
                  </a:schemeClr>
                </a:solidFill>
                <a:latin typeface="Fira Sans"/>
              </a:rPr>
              <a:t>Duration of MBBS in </a:t>
            </a:r>
            <a:r>
              <a:rPr lang="en-US" sz="2000" b="1" dirty="0" err="1">
                <a:solidFill>
                  <a:schemeClr val="accent2">
                    <a:lumMod val="75000"/>
                  </a:schemeClr>
                </a:solidFill>
                <a:latin typeface="Fira Sans"/>
              </a:rPr>
              <a:t>Tver</a:t>
            </a:r>
            <a:r>
              <a:rPr lang="en-US" sz="2000" b="1" dirty="0">
                <a:solidFill>
                  <a:schemeClr val="accent2">
                    <a:lumMod val="75000"/>
                  </a:schemeClr>
                </a:solidFill>
                <a:latin typeface="Fira Sans"/>
              </a:rPr>
              <a:t> State Medical University</a:t>
            </a:r>
            <a:endParaRPr lang="en-US" sz="2000" b="1" i="0" dirty="0">
              <a:solidFill>
                <a:schemeClr val="accent2">
                  <a:lumMod val="75000"/>
                </a:schemeClr>
              </a:solidFill>
              <a:effectLst/>
              <a:latin typeface="Fira Sans"/>
            </a:endParaRPr>
          </a:p>
        </p:txBody>
      </p:sp>
    </p:spTree>
    <p:extLst>
      <p:ext uri="{BB962C8B-B14F-4D97-AF65-F5344CB8AC3E}">
        <p14:creationId xmlns:p14="http://schemas.microsoft.com/office/powerpoint/2010/main" val="2177951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8">
            <a:extLst>
              <a:ext uri="{FF2B5EF4-FFF2-40B4-BE49-F238E27FC236}">
                <a16:creationId xmlns:a16="http://schemas.microsoft.com/office/drawing/2014/main" id="{7D637910-E0F6-40DA-9DD9-B542A084127A}"/>
              </a:ext>
            </a:extLst>
          </p:cNvPr>
          <p:cNvSpPr txBox="1"/>
          <p:nvPr/>
        </p:nvSpPr>
        <p:spPr>
          <a:xfrm>
            <a:off x="109979" y="327189"/>
            <a:ext cx="11972041" cy="6203621"/>
          </a:xfrm>
          <a:prstGeom prst="rect">
            <a:avLst/>
          </a:prstGeom>
          <a:solidFill>
            <a:schemeClr val="accent3">
              <a:lumMod val="20000"/>
              <a:lumOff val="80000"/>
            </a:schemeClr>
          </a:solidFill>
        </p:spPr>
        <p:txBody>
          <a:bodyPr vert="horz" wrap="square" lIns="0" tIns="50165" rIns="0" bIns="0" rtlCol="0">
            <a:spAutoFit/>
          </a:bodyPr>
          <a:lstStyle/>
          <a:p>
            <a:pPr marL="12700" algn="just">
              <a:spcBef>
                <a:spcPts val="395"/>
              </a:spcBef>
              <a:tabLst>
                <a:tab pos="355600" algn="l"/>
              </a:tabLst>
            </a:pPr>
            <a:r>
              <a:rPr lang="en-US" sz="2400" b="1" spc="-45" dirty="0">
                <a:solidFill>
                  <a:schemeClr val="accent2">
                    <a:lumMod val="75000"/>
                  </a:schemeClr>
                </a:solidFill>
                <a:cs typeface="Arial"/>
              </a:rPr>
              <a:t>ELIGIBILITY CRITERIA</a:t>
            </a:r>
          </a:p>
          <a:p>
            <a:pPr marL="298450" indent="-285750" algn="just">
              <a:spcBef>
                <a:spcPts val="395"/>
              </a:spcBef>
              <a:buFont typeface="Wingdings" panose="05000000000000000000" pitchFamily="2" charset="2"/>
              <a:buChar char="Ø"/>
              <a:tabLst>
                <a:tab pos="355600" algn="l"/>
              </a:tabLst>
            </a:pPr>
            <a:r>
              <a:rPr sz="1600" b="1" spc="-45" dirty="0">
                <a:cs typeface="Arial"/>
              </a:rPr>
              <a:t>You</a:t>
            </a:r>
            <a:r>
              <a:rPr sz="1600" b="1" spc="-10" dirty="0">
                <a:cs typeface="Arial"/>
              </a:rPr>
              <a:t> </a:t>
            </a:r>
            <a:r>
              <a:rPr sz="1600" b="1" spc="-5" dirty="0">
                <a:cs typeface="Arial"/>
              </a:rPr>
              <a:t>are</a:t>
            </a:r>
            <a:r>
              <a:rPr sz="1600" b="1" spc="-10" dirty="0">
                <a:cs typeface="Arial"/>
              </a:rPr>
              <a:t> </a:t>
            </a:r>
            <a:r>
              <a:rPr sz="1600" b="1" spc="-5" dirty="0">
                <a:cs typeface="Arial"/>
              </a:rPr>
              <a:t>at</a:t>
            </a:r>
            <a:r>
              <a:rPr sz="1600" b="1" dirty="0">
                <a:cs typeface="Arial"/>
              </a:rPr>
              <a:t> </a:t>
            </a:r>
            <a:r>
              <a:rPr sz="1600" b="1" spc="-5" dirty="0">
                <a:cs typeface="Arial"/>
              </a:rPr>
              <a:t>least</a:t>
            </a:r>
            <a:r>
              <a:rPr sz="1600" b="1" spc="5" dirty="0">
                <a:cs typeface="Arial"/>
              </a:rPr>
              <a:t> </a:t>
            </a:r>
            <a:r>
              <a:rPr sz="1600" b="1" spc="-5" dirty="0">
                <a:cs typeface="Arial"/>
              </a:rPr>
              <a:t>17</a:t>
            </a:r>
            <a:r>
              <a:rPr sz="1600" b="1" spc="-10" dirty="0">
                <a:cs typeface="Arial"/>
              </a:rPr>
              <a:t> years</a:t>
            </a:r>
            <a:r>
              <a:rPr sz="1600" b="1" spc="35" dirty="0">
                <a:cs typeface="Arial"/>
              </a:rPr>
              <a:t> </a:t>
            </a:r>
            <a:r>
              <a:rPr sz="1600" b="1" spc="-5" dirty="0">
                <a:cs typeface="Arial"/>
              </a:rPr>
              <a:t>old.</a:t>
            </a:r>
            <a:endParaRPr sz="1600" dirty="0">
              <a:cs typeface="Arial"/>
            </a:endParaRPr>
          </a:p>
          <a:p>
            <a:pPr marL="298450" marR="5080" indent="-285750" algn="just">
              <a:buFont typeface="Wingdings" panose="05000000000000000000" pitchFamily="2" charset="2"/>
              <a:buChar char="Ø"/>
              <a:tabLst>
                <a:tab pos="355600" algn="l"/>
              </a:tabLst>
            </a:pPr>
            <a:r>
              <a:rPr sz="1600" b="1" spc="-45" dirty="0">
                <a:cs typeface="Arial"/>
              </a:rPr>
              <a:t>You </a:t>
            </a:r>
            <a:r>
              <a:rPr sz="1600" b="1" spc="-5" dirty="0">
                <a:cs typeface="Arial"/>
              </a:rPr>
              <a:t>have passed </a:t>
            </a:r>
            <a:r>
              <a:rPr sz="1600" b="1" spc="-10" dirty="0">
                <a:cs typeface="Arial"/>
              </a:rPr>
              <a:t>Class </a:t>
            </a:r>
            <a:r>
              <a:rPr sz="1600" b="1" spc="-5" dirty="0">
                <a:cs typeface="Arial"/>
              </a:rPr>
              <a:t>12th </a:t>
            </a:r>
            <a:r>
              <a:rPr sz="1600" b="1" dirty="0">
                <a:cs typeface="Arial"/>
              </a:rPr>
              <a:t>with </a:t>
            </a:r>
            <a:r>
              <a:rPr sz="1600" b="1" spc="-5" dirty="0">
                <a:cs typeface="Arial"/>
              </a:rPr>
              <a:t>PCB and English </a:t>
            </a:r>
            <a:r>
              <a:rPr sz="1600" b="1" dirty="0">
                <a:cs typeface="Arial"/>
              </a:rPr>
              <a:t> </a:t>
            </a:r>
            <a:r>
              <a:rPr sz="1600" b="1" spc="-5" dirty="0">
                <a:cs typeface="Arial"/>
              </a:rPr>
              <a:t>subjects from a board </a:t>
            </a:r>
            <a:endParaRPr lang="en-US" sz="1600" b="1" spc="-5" dirty="0">
              <a:cs typeface="Arial"/>
            </a:endParaRPr>
          </a:p>
          <a:p>
            <a:pPr marL="12700" marR="5080" algn="just">
              <a:tabLst>
                <a:tab pos="355600" algn="l"/>
              </a:tabLst>
            </a:pPr>
            <a:r>
              <a:rPr lang="en-IN" sz="1600" b="1" spc="-5" dirty="0">
                <a:cs typeface="Arial"/>
              </a:rPr>
              <a:t>	</a:t>
            </a:r>
            <a:r>
              <a:rPr sz="1600" b="1" spc="-5" dirty="0">
                <a:cs typeface="Arial"/>
              </a:rPr>
              <a:t>recognized </a:t>
            </a:r>
            <a:r>
              <a:rPr sz="1600" b="1" spc="5" dirty="0">
                <a:cs typeface="Arial"/>
              </a:rPr>
              <a:t>by </a:t>
            </a:r>
            <a:r>
              <a:rPr sz="1600" b="1" spc="-5" dirty="0">
                <a:cs typeface="Arial"/>
              </a:rPr>
              <a:t>the Authorities </a:t>
            </a:r>
            <a:r>
              <a:rPr sz="1600" b="1" dirty="0">
                <a:cs typeface="Arial"/>
              </a:rPr>
              <a:t> </a:t>
            </a:r>
            <a:r>
              <a:rPr sz="1600" b="1" spc="-5" dirty="0">
                <a:cs typeface="Arial"/>
              </a:rPr>
              <a:t>in</a:t>
            </a:r>
            <a:r>
              <a:rPr sz="1600" b="1" spc="5" dirty="0">
                <a:cs typeface="Arial"/>
              </a:rPr>
              <a:t> </a:t>
            </a:r>
            <a:r>
              <a:rPr sz="1600" b="1" spc="-5" dirty="0">
                <a:cs typeface="Arial"/>
              </a:rPr>
              <a:t>India.</a:t>
            </a:r>
            <a:endParaRPr sz="1600" dirty="0">
              <a:cs typeface="Arial"/>
            </a:endParaRPr>
          </a:p>
          <a:p>
            <a:pPr marL="298450" indent="-285750" algn="just">
              <a:spcBef>
                <a:spcPts val="290"/>
              </a:spcBef>
              <a:buFont typeface="Wingdings" panose="05000000000000000000" pitchFamily="2" charset="2"/>
              <a:buChar char="Ø"/>
              <a:tabLst>
                <a:tab pos="355600" algn="l"/>
              </a:tabLst>
            </a:pPr>
            <a:r>
              <a:rPr sz="1600" b="1" spc="-45" dirty="0">
                <a:cs typeface="Arial"/>
              </a:rPr>
              <a:t>You</a:t>
            </a:r>
            <a:r>
              <a:rPr sz="1600" b="1" spc="5" dirty="0">
                <a:cs typeface="Arial"/>
              </a:rPr>
              <a:t> </a:t>
            </a:r>
            <a:r>
              <a:rPr sz="1600" b="1" spc="-15" dirty="0">
                <a:cs typeface="Arial"/>
              </a:rPr>
              <a:t>have</a:t>
            </a:r>
            <a:r>
              <a:rPr sz="1600" b="1" spc="35" dirty="0">
                <a:cs typeface="Arial"/>
              </a:rPr>
              <a:t> </a:t>
            </a:r>
            <a:r>
              <a:rPr sz="1600" b="1" spc="-5" dirty="0">
                <a:cs typeface="Arial"/>
              </a:rPr>
              <a:t>secured</a:t>
            </a:r>
            <a:r>
              <a:rPr sz="1600" b="1" spc="15" dirty="0">
                <a:cs typeface="Arial"/>
              </a:rPr>
              <a:t> </a:t>
            </a:r>
            <a:r>
              <a:rPr sz="1600" b="1" spc="-5" dirty="0">
                <a:cs typeface="Arial"/>
              </a:rPr>
              <a:t>a</a:t>
            </a:r>
            <a:r>
              <a:rPr sz="1600" b="1" spc="10" dirty="0">
                <a:cs typeface="Arial"/>
              </a:rPr>
              <a:t> </a:t>
            </a:r>
            <a:r>
              <a:rPr sz="1600" b="1" spc="-10" dirty="0">
                <a:cs typeface="Arial"/>
              </a:rPr>
              <a:t>minimum</a:t>
            </a:r>
            <a:r>
              <a:rPr sz="1600" b="1" spc="45" dirty="0">
                <a:cs typeface="Arial"/>
              </a:rPr>
              <a:t> </a:t>
            </a:r>
            <a:r>
              <a:rPr sz="1600" b="1" spc="-5" dirty="0">
                <a:cs typeface="Arial"/>
              </a:rPr>
              <a:t>of</a:t>
            </a:r>
            <a:r>
              <a:rPr sz="1600" b="1" spc="10" dirty="0">
                <a:cs typeface="Arial"/>
              </a:rPr>
              <a:t> </a:t>
            </a:r>
            <a:r>
              <a:rPr sz="1600" b="1" spc="-5" dirty="0">
                <a:cs typeface="Arial"/>
              </a:rPr>
              <a:t>50%</a:t>
            </a:r>
            <a:r>
              <a:rPr lang="en-US" sz="1600" b="1" spc="-5" dirty="0">
                <a:cs typeface="Arial"/>
              </a:rPr>
              <a:t>(GEN) / 40%(OTHER)</a:t>
            </a:r>
            <a:r>
              <a:rPr sz="1600" b="1" spc="20" dirty="0">
                <a:cs typeface="Arial"/>
              </a:rPr>
              <a:t> </a:t>
            </a:r>
            <a:r>
              <a:rPr sz="1600" b="1" spc="-5" dirty="0">
                <a:cs typeface="Arial"/>
              </a:rPr>
              <a:t>in</a:t>
            </a:r>
            <a:r>
              <a:rPr sz="1600" b="1" spc="5" dirty="0">
                <a:cs typeface="Arial"/>
              </a:rPr>
              <a:t> </a:t>
            </a:r>
            <a:r>
              <a:rPr sz="1600" b="1" spc="-5" dirty="0">
                <a:cs typeface="Arial"/>
              </a:rPr>
              <a:t>PCB</a:t>
            </a:r>
            <a:r>
              <a:rPr sz="1600" b="1" spc="5" dirty="0">
                <a:cs typeface="Arial"/>
              </a:rPr>
              <a:t> </a:t>
            </a:r>
            <a:r>
              <a:rPr sz="1600" b="1" spc="-5" dirty="0">
                <a:cs typeface="Arial"/>
              </a:rPr>
              <a:t>in</a:t>
            </a:r>
            <a:r>
              <a:rPr sz="1600" b="1" spc="5" dirty="0">
                <a:cs typeface="Arial"/>
              </a:rPr>
              <a:t> </a:t>
            </a:r>
            <a:r>
              <a:rPr sz="1600" b="1" spc="-5" dirty="0">
                <a:cs typeface="Arial"/>
              </a:rPr>
              <a:t>10+2.</a:t>
            </a:r>
            <a:endParaRPr sz="1600" dirty="0">
              <a:cs typeface="Arial"/>
            </a:endParaRPr>
          </a:p>
          <a:p>
            <a:pPr marL="298450" indent="-285750" algn="just">
              <a:spcBef>
                <a:spcPts val="290"/>
              </a:spcBef>
              <a:buFont typeface="Wingdings" panose="05000000000000000000" pitchFamily="2" charset="2"/>
              <a:buChar char="Ø"/>
              <a:tabLst>
                <a:tab pos="355600" algn="l"/>
              </a:tabLst>
            </a:pPr>
            <a:r>
              <a:rPr sz="1600" b="1" spc="-45" dirty="0">
                <a:cs typeface="Arial"/>
              </a:rPr>
              <a:t>You</a:t>
            </a:r>
            <a:r>
              <a:rPr sz="1600" b="1" spc="-5" dirty="0">
                <a:cs typeface="Arial"/>
              </a:rPr>
              <a:t> </a:t>
            </a:r>
            <a:r>
              <a:rPr sz="1600" b="1" spc="-15" dirty="0">
                <a:cs typeface="Arial"/>
              </a:rPr>
              <a:t>have</a:t>
            </a:r>
            <a:r>
              <a:rPr sz="1600" b="1" spc="30" dirty="0">
                <a:cs typeface="Arial"/>
              </a:rPr>
              <a:t> </a:t>
            </a:r>
            <a:r>
              <a:rPr sz="1600" b="1" spc="-5" dirty="0">
                <a:cs typeface="Arial"/>
              </a:rPr>
              <a:t>qualified</a:t>
            </a:r>
            <a:r>
              <a:rPr sz="1600" b="1" spc="30" dirty="0">
                <a:cs typeface="Arial"/>
              </a:rPr>
              <a:t> </a:t>
            </a:r>
            <a:r>
              <a:rPr sz="1600" b="1" spc="-5" dirty="0">
                <a:cs typeface="Arial"/>
              </a:rPr>
              <a:t>NEET</a:t>
            </a:r>
            <a:r>
              <a:rPr sz="1600" b="1" spc="-20" dirty="0">
                <a:cs typeface="Arial"/>
              </a:rPr>
              <a:t> </a:t>
            </a:r>
            <a:r>
              <a:rPr sz="1600" b="1" spc="-5" dirty="0">
                <a:cs typeface="Arial"/>
              </a:rPr>
              <a:t>Exam.</a:t>
            </a:r>
            <a:endParaRPr lang="en-US" sz="1600" b="1" spc="-5" dirty="0">
              <a:cs typeface="Arial"/>
            </a:endParaRPr>
          </a:p>
          <a:p>
            <a:pPr marL="12700" algn="just">
              <a:spcBef>
                <a:spcPts val="290"/>
              </a:spcBef>
              <a:tabLst>
                <a:tab pos="355600" algn="l"/>
              </a:tabLst>
            </a:pPr>
            <a:endParaRPr lang="en-US" b="1" spc="-5" dirty="0">
              <a:cs typeface="Arial"/>
            </a:endParaRPr>
          </a:p>
          <a:p>
            <a:pPr marL="12700" algn="just">
              <a:spcBef>
                <a:spcPts val="290"/>
              </a:spcBef>
              <a:tabLst>
                <a:tab pos="355600" algn="l"/>
              </a:tabLst>
            </a:pPr>
            <a:r>
              <a:rPr lang="en-US" sz="2400" b="1" spc="-5" dirty="0">
                <a:solidFill>
                  <a:schemeClr val="accent2">
                    <a:lumMod val="75000"/>
                  </a:schemeClr>
                </a:solidFill>
                <a:cs typeface="Arial"/>
              </a:rPr>
              <a:t>FOR STUDENTS</a:t>
            </a:r>
          </a:p>
          <a:p>
            <a:pPr marL="298450" indent="-285750" algn="just">
              <a:spcBef>
                <a:spcPts val="290"/>
              </a:spcBef>
              <a:buFont typeface="Wingdings" panose="05000000000000000000" pitchFamily="2" charset="2"/>
              <a:buChar char="Ø"/>
              <a:tabLst>
                <a:tab pos="355600" algn="l"/>
              </a:tabLst>
            </a:pPr>
            <a:r>
              <a:rPr lang="en-US" sz="1600" b="1" spc="-10" dirty="0">
                <a:cs typeface="Arial"/>
              </a:rPr>
              <a:t>The practical / Internship </a:t>
            </a:r>
            <a:r>
              <a:rPr lang="en-US" sz="1600" b="1" spc="-5" dirty="0">
                <a:cs typeface="Arial"/>
              </a:rPr>
              <a:t>for </a:t>
            </a:r>
            <a:r>
              <a:rPr lang="en-US" sz="1600" b="1" dirty="0">
                <a:cs typeface="Arial"/>
              </a:rPr>
              <a:t>1 </a:t>
            </a:r>
            <a:r>
              <a:rPr lang="en-US" sz="1600" b="1" spc="-15" dirty="0">
                <a:cs typeface="Arial"/>
              </a:rPr>
              <a:t>year </a:t>
            </a:r>
            <a:r>
              <a:rPr lang="en-US" sz="1600" b="1" spc="-5" dirty="0">
                <a:cs typeface="Arial"/>
              </a:rPr>
              <a:t>must </a:t>
            </a:r>
            <a:r>
              <a:rPr lang="en-US" sz="1600" b="1" spc="-10" dirty="0">
                <a:cs typeface="Arial"/>
              </a:rPr>
              <a:t>be </a:t>
            </a:r>
            <a:r>
              <a:rPr lang="en-US" sz="1600" b="1" spc="-5" dirty="0">
                <a:cs typeface="Arial"/>
              </a:rPr>
              <a:t>completed </a:t>
            </a:r>
            <a:r>
              <a:rPr lang="en-US" sz="1600" b="1" dirty="0">
                <a:cs typeface="Arial"/>
              </a:rPr>
              <a:t>in </a:t>
            </a:r>
            <a:r>
              <a:rPr lang="en-US" sz="1600" b="1" spc="-10" dirty="0">
                <a:cs typeface="Arial"/>
              </a:rPr>
              <a:t>India </a:t>
            </a:r>
            <a:r>
              <a:rPr lang="en-US" sz="1600" b="1" spc="-5" dirty="0">
                <a:cs typeface="Arial"/>
              </a:rPr>
              <a:t> post</a:t>
            </a:r>
            <a:r>
              <a:rPr lang="en-US" sz="1600" b="1" spc="-20" dirty="0">
                <a:cs typeface="Arial"/>
              </a:rPr>
              <a:t> </a:t>
            </a:r>
            <a:r>
              <a:rPr lang="en-US" sz="1600" b="1" spc="-5" dirty="0">
                <a:cs typeface="Arial"/>
              </a:rPr>
              <a:t>course</a:t>
            </a:r>
            <a:r>
              <a:rPr lang="en-US" sz="1600" b="1" spc="-15" dirty="0">
                <a:cs typeface="Arial"/>
              </a:rPr>
              <a:t> </a:t>
            </a:r>
          </a:p>
          <a:p>
            <a:pPr marL="12700" algn="just">
              <a:spcBef>
                <a:spcPts val="290"/>
              </a:spcBef>
              <a:tabLst>
                <a:tab pos="355600" algn="l"/>
              </a:tabLst>
            </a:pPr>
            <a:r>
              <a:rPr lang="en-US" sz="1600" b="1" spc="-15" dirty="0">
                <a:cs typeface="Arial"/>
              </a:rPr>
              <a:t>	</a:t>
            </a:r>
            <a:r>
              <a:rPr lang="en-US" sz="1600" b="1" spc="-5" dirty="0">
                <a:cs typeface="Arial"/>
              </a:rPr>
              <a:t>completion in abroad</a:t>
            </a:r>
            <a:r>
              <a:rPr lang="en-US" sz="1600" b="1" spc="-40" dirty="0">
                <a:cs typeface="Arial"/>
              </a:rPr>
              <a:t> </a:t>
            </a:r>
            <a:r>
              <a:rPr lang="en-US" sz="1600" b="1" spc="-5" dirty="0">
                <a:cs typeface="Arial"/>
              </a:rPr>
              <a:t>and</a:t>
            </a:r>
            <a:r>
              <a:rPr lang="en-US" sz="1600" b="1" spc="-25" dirty="0">
                <a:cs typeface="Arial"/>
              </a:rPr>
              <a:t> </a:t>
            </a:r>
            <a:r>
              <a:rPr lang="en-US" sz="1600" b="1" spc="-5" dirty="0">
                <a:cs typeface="Arial"/>
              </a:rPr>
              <a:t>after</a:t>
            </a:r>
            <a:r>
              <a:rPr lang="en-US" sz="1600" b="1" spc="-10" dirty="0">
                <a:cs typeface="Arial"/>
              </a:rPr>
              <a:t> </a:t>
            </a:r>
            <a:r>
              <a:rPr lang="en-US" sz="1600" b="1" dirty="0">
                <a:cs typeface="Arial"/>
              </a:rPr>
              <a:t>clearing</a:t>
            </a:r>
            <a:r>
              <a:rPr lang="en-US" sz="1600" b="1" spc="-45" dirty="0">
                <a:cs typeface="Arial"/>
              </a:rPr>
              <a:t> </a:t>
            </a:r>
            <a:r>
              <a:rPr lang="en-US" sz="1600" b="1" dirty="0">
                <a:cs typeface="Arial"/>
              </a:rPr>
              <a:t>FMGE / NEXT</a:t>
            </a:r>
            <a:r>
              <a:rPr lang="en-US" sz="1600" b="1" spc="-50" dirty="0">
                <a:cs typeface="Arial"/>
              </a:rPr>
              <a:t> </a:t>
            </a:r>
            <a:r>
              <a:rPr lang="en-US" sz="1600" b="1" spc="-5" dirty="0">
                <a:cs typeface="Arial"/>
              </a:rPr>
              <a:t>exam in India. </a:t>
            </a:r>
          </a:p>
          <a:p>
            <a:pPr marL="298450" indent="-285750" algn="just">
              <a:spcBef>
                <a:spcPts val="290"/>
              </a:spcBef>
              <a:buFont typeface="Wingdings" panose="05000000000000000000" pitchFamily="2" charset="2"/>
              <a:buChar char="Ø"/>
              <a:tabLst>
                <a:tab pos="355600" algn="l"/>
              </a:tabLst>
            </a:pPr>
            <a:r>
              <a:rPr lang="en-US" sz="1600" b="1" spc="-5" dirty="0">
                <a:cs typeface="Arial"/>
              </a:rPr>
              <a:t>The </a:t>
            </a:r>
            <a:r>
              <a:rPr lang="en-US" sz="1600" b="1" spc="-20" dirty="0">
                <a:cs typeface="Arial"/>
              </a:rPr>
              <a:t>Tuition</a:t>
            </a:r>
            <a:r>
              <a:rPr lang="en-US" sz="1600" b="1" spc="-30" dirty="0">
                <a:cs typeface="Arial"/>
              </a:rPr>
              <a:t> </a:t>
            </a:r>
            <a:r>
              <a:rPr lang="en-US" sz="1600" b="1" dirty="0">
                <a:cs typeface="Arial"/>
              </a:rPr>
              <a:t>fee</a:t>
            </a:r>
            <a:r>
              <a:rPr lang="en-US" sz="1600" b="1" spc="-15" dirty="0">
                <a:cs typeface="Arial"/>
              </a:rPr>
              <a:t> </a:t>
            </a:r>
            <a:r>
              <a:rPr lang="en-US" sz="1600" b="1" dirty="0">
                <a:cs typeface="Arial"/>
              </a:rPr>
              <a:t>is</a:t>
            </a:r>
            <a:r>
              <a:rPr lang="en-US" sz="1600" b="1" spc="-15" dirty="0">
                <a:cs typeface="Arial"/>
              </a:rPr>
              <a:t> </a:t>
            </a:r>
            <a:r>
              <a:rPr lang="en-US" sz="1600" b="1" spc="-5" dirty="0">
                <a:cs typeface="Arial"/>
              </a:rPr>
              <a:t>low</a:t>
            </a:r>
            <a:r>
              <a:rPr lang="en-US" sz="1600" b="1" spc="-15" dirty="0">
                <a:cs typeface="Arial"/>
              </a:rPr>
              <a:t> </a:t>
            </a:r>
            <a:r>
              <a:rPr lang="en-US" sz="1600" b="1" spc="-5" dirty="0">
                <a:cs typeface="Arial"/>
              </a:rPr>
              <a:t>and</a:t>
            </a:r>
            <a:r>
              <a:rPr lang="en-US" sz="1600" b="1" spc="-20" dirty="0">
                <a:cs typeface="Arial"/>
              </a:rPr>
              <a:t> </a:t>
            </a:r>
            <a:r>
              <a:rPr lang="en-US" sz="1600" b="1" spc="-5" dirty="0">
                <a:cs typeface="Arial"/>
              </a:rPr>
              <a:t>affordable</a:t>
            </a:r>
            <a:r>
              <a:rPr lang="en-US" sz="1600" b="1" spc="-35" dirty="0">
                <a:cs typeface="Arial"/>
              </a:rPr>
              <a:t> </a:t>
            </a:r>
            <a:r>
              <a:rPr lang="en-US" sz="1600" b="1" spc="5" dirty="0">
                <a:cs typeface="Arial"/>
              </a:rPr>
              <a:t>with</a:t>
            </a:r>
            <a:r>
              <a:rPr lang="en-US" sz="1600" b="1" spc="-40" dirty="0">
                <a:cs typeface="Arial"/>
              </a:rPr>
              <a:t> </a:t>
            </a:r>
            <a:r>
              <a:rPr lang="en-US" sz="1600" b="1" dirty="0">
                <a:cs typeface="Arial"/>
              </a:rPr>
              <a:t>a</a:t>
            </a:r>
            <a:r>
              <a:rPr lang="en-US" sz="1600" b="1" spc="-5" dirty="0">
                <a:cs typeface="Arial"/>
              </a:rPr>
              <a:t> great</a:t>
            </a:r>
            <a:r>
              <a:rPr lang="en-US" sz="1600" b="1" spc="-25" dirty="0">
                <a:cs typeface="Arial"/>
              </a:rPr>
              <a:t> </a:t>
            </a:r>
            <a:r>
              <a:rPr lang="en-US" sz="1600" b="1" spc="-5" dirty="0">
                <a:cs typeface="Arial"/>
              </a:rPr>
              <a:t>value. </a:t>
            </a:r>
          </a:p>
          <a:p>
            <a:pPr marL="298450" indent="-285750" algn="just">
              <a:spcBef>
                <a:spcPts val="290"/>
              </a:spcBef>
              <a:buFont typeface="Wingdings" panose="05000000000000000000" pitchFamily="2" charset="2"/>
              <a:buChar char="Ø"/>
              <a:tabLst>
                <a:tab pos="355600" algn="l"/>
              </a:tabLst>
            </a:pPr>
            <a:r>
              <a:rPr lang="en-US" sz="1600" b="1" dirty="0">
                <a:cs typeface="Arial"/>
              </a:rPr>
              <a:t>Ea</a:t>
            </a:r>
            <a:r>
              <a:rPr lang="en-US" sz="1600" b="1" spc="5" dirty="0">
                <a:cs typeface="Arial"/>
              </a:rPr>
              <a:t>s</a:t>
            </a:r>
            <a:r>
              <a:rPr lang="en-US" sz="1600" b="1" dirty="0">
                <a:cs typeface="Arial"/>
              </a:rPr>
              <a:t>y	a</a:t>
            </a:r>
            <a:r>
              <a:rPr lang="en-US" sz="1600" b="1" spc="-10" dirty="0">
                <a:cs typeface="Arial"/>
              </a:rPr>
              <a:t>d</a:t>
            </a:r>
            <a:r>
              <a:rPr lang="en-US" sz="1600" b="1" dirty="0">
                <a:cs typeface="Arial"/>
              </a:rPr>
              <a:t>mis</a:t>
            </a:r>
            <a:r>
              <a:rPr lang="en-US" sz="1600" b="1" spc="-15" dirty="0">
                <a:cs typeface="Arial"/>
              </a:rPr>
              <a:t>s</a:t>
            </a:r>
            <a:r>
              <a:rPr lang="en-US" sz="1600" b="1" dirty="0">
                <a:cs typeface="Arial"/>
              </a:rPr>
              <a:t>i</a:t>
            </a:r>
            <a:r>
              <a:rPr lang="en-US" sz="1600" b="1" spc="-10" dirty="0">
                <a:cs typeface="Arial"/>
              </a:rPr>
              <a:t>o</a:t>
            </a:r>
            <a:r>
              <a:rPr lang="en-US" sz="1600" b="1" dirty="0">
                <a:cs typeface="Arial"/>
              </a:rPr>
              <a:t>n	</a:t>
            </a:r>
            <a:r>
              <a:rPr lang="en-US" sz="1600" b="1" spc="-10" dirty="0">
                <a:cs typeface="Arial"/>
              </a:rPr>
              <a:t>p</a:t>
            </a:r>
            <a:r>
              <a:rPr lang="en-US" sz="1600" b="1" dirty="0">
                <a:cs typeface="Arial"/>
              </a:rPr>
              <a:t>r</a:t>
            </a:r>
            <a:r>
              <a:rPr lang="en-US" sz="1600" b="1" spc="-20" dirty="0">
                <a:cs typeface="Arial"/>
              </a:rPr>
              <a:t>o</a:t>
            </a:r>
            <a:r>
              <a:rPr lang="en-US" sz="1600" b="1" dirty="0">
                <a:cs typeface="Arial"/>
              </a:rPr>
              <a:t>c</a:t>
            </a:r>
            <a:r>
              <a:rPr lang="en-US" sz="1600" b="1" spc="-15" dirty="0">
                <a:cs typeface="Arial"/>
              </a:rPr>
              <a:t>e</a:t>
            </a:r>
            <a:r>
              <a:rPr lang="en-US" sz="1600" b="1" dirty="0">
                <a:cs typeface="Arial"/>
              </a:rPr>
              <a:t>s</a:t>
            </a:r>
            <a:r>
              <a:rPr lang="en-US" sz="1600" b="1" spc="-15" dirty="0">
                <a:cs typeface="Arial"/>
              </a:rPr>
              <a:t>s</a:t>
            </a:r>
            <a:r>
              <a:rPr lang="en-US" sz="1600" b="1" dirty="0">
                <a:cs typeface="Arial"/>
              </a:rPr>
              <a:t>, a</a:t>
            </a:r>
            <a:r>
              <a:rPr lang="en-US" sz="1600" b="1" spc="-20" dirty="0">
                <a:cs typeface="Arial"/>
              </a:rPr>
              <a:t>n</a:t>
            </a:r>
            <a:r>
              <a:rPr lang="en-US" sz="1600" b="1" dirty="0">
                <a:cs typeface="Arial"/>
              </a:rPr>
              <a:t>d t</a:t>
            </a:r>
            <a:r>
              <a:rPr lang="en-US" sz="1600" b="1" spc="-10" dirty="0">
                <a:cs typeface="Arial"/>
              </a:rPr>
              <a:t>h</a:t>
            </a:r>
            <a:r>
              <a:rPr lang="en-US" sz="1600" b="1" dirty="0">
                <a:cs typeface="Arial"/>
              </a:rPr>
              <a:t>e </a:t>
            </a:r>
            <a:r>
              <a:rPr lang="en-US" sz="1600" b="1" spc="-20" dirty="0">
                <a:cs typeface="Arial"/>
              </a:rPr>
              <a:t>b</a:t>
            </a:r>
            <a:r>
              <a:rPr lang="en-US" sz="1600" b="1" dirty="0">
                <a:cs typeface="Arial"/>
              </a:rPr>
              <a:t>est	s</a:t>
            </a:r>
            <a:r>
              <a:rPr lang="en-US" sz="1600" b="1" spc="-15" dirty="0">
                <a:cs typeface="Arial"/>
              </a:rPr>
              <a:t>e</a:t>
            </a:r>
            <a:r>
              <a:rPr lang="en-US" sz="1600" b="1" dirty="0">
                <a:cs typeface="Arial"/>
              </a:rPr>
              <a:t>l</a:t>
            </a:r>
            <a:r>
              <a:rPr lang="en-US" sz="1600" b="1" spc="-15" dirty="0">
                <a:cs typeface="Arial"/>
              </a:rPr>
              <a:t>e</a:t>
            </a:r>
            <a:r>
              <a:rPr lang="en-US" sz="1600" b="1" dirty="0">
                <a:cs typeface="Arial"/>
              </a:rPr>
              <a:t>c</a:t>
            </a:r>
            <a:r>
              <a:rPr lang="en-US" sz="1600" b="1" spc="-15" dirty="0">
                <a:cs typeface="Arial"/>
              </a:rPr>
              <a:t>t</a:t>
            </a:r>
            <a:r>
              <a:rPr lang="en-US" sz="1600" b="1" spc="-10" dirty="0">
                <a:cs typeface="Arial"/>
              </a:rPr>
              <a:t>io</a:t>
            </a:r>
            <a:r>
              <a:rPr lang="en-US" sz="1600" b="1" dirty="0">
                <a:cs typeface="Arial"/>
              </a:rPr>
              <a:t>n </a:t>
            </a:r>
            <a:r>
              <a:rPr lang="en-US" sz="1600" b="1" spc="-10" dirty="0">
                <a:cs typeface="Arial"/>
              </a:rPr>
              <a:t>p</a:t>
            </a:r>
            <a:r>
              <a:rPr lang="en-US" sz="1600" b="1" dirty="0">
                <a:cs typeface="Arial"/>
              </a:rPr>
              <a:t>r</a:t>
            </a:r>
            <a:r>
              <a:rPr lang="en-US" sz="1600" b="1" spc="-10" dirty="0">
                <a:cs typeface="Arial"/>
              </a:rPr>
              <a:t>o</a:t>
            </a:r>
            <a:r>
              <a:rPr lang="en-US" sz="1600" b="1" spc="-15" dirty="0">
                <a:cs typeface="Arial"/>
              </a:rPr>
              <a:t>c</a:t>
            </a:r>
            <a:r>
              <a:rPr lang="en-US" sz="1600" b="1" dirty="0">
                <a:cs typeface="Arial"/>
              </a:rPr>
              <a:t>e</a:t>
            </a:r>
            <a:r>
              <a:rPr lang="en-US" sz="1600" b="1" spc="-15" dirty="0">
                <a:cs typeface="Arial"/>
              </a:rPr>
              <a:t>s</a:t>
            </a:r>
            <a:r>
              <a:rPr lang="en-US" sz="1600" b="1" dirty="0">
                <a:cs typeface="Arial"/>
              </a:rPr>
              <a:t>s </a:t>
            </a:r>
            <a:r>
              <a:rPr lang="en-US" sz="1600" b="1" spc="5" dirty="0">
                <a:cs typeface="Arial"/>
              </a:rPr>
              <a:t>in </a:t>
            </a:r>
            <a:r>
              <a:rPr lang="en-US" sz="1600" b="1" spc="-20" dirty="0">
                <a:cs typeface="Arial"/>
              </a:rPr>
              <a:t>university. </a:t>
            </a:r>
          </a:p>
          <a:p>
            <a:pPr marL="298450" indent="-285750" algn="just">
              <a:spcBef>
                <a:spcPts val="290"/>
              </a:spcBef>
              <a:buFont typeface="Wingdings" panose="05000000000000000000" pitchFamily="2" charset="2"/>
              <a:buChar char="Ø"/>
              <a:tabLst>
                <a:tab pos="355600" algn="l"/>
              </a:tabLst>
            </a:pPr>
            <a:r>
              <a:rPr lang="en-US" sz="1600" b="1" spc="-5" dirty="0">
                <a:cs typeface="Arial"/>
              </a:rPr>
              <a:t>Medical</a:t>
            </a:r>
            <a:r>
              <a:rPr lang="en-US" sz="1600" b="1" spc="490" dirty="0">
                <a:cs typeface="Arial"/>
              </a:rPr>
              <a:t> </a:t>
            </a:r>
            <a:r>
              <a:rPr lang="en-US" sz="1600" b="1" spc="-5" dirty="0">
                <a:cs typeface="Arial"/>
              </a:rPr>
              <a:t>degrees</a:t>
            </a:r>
            <a:r>
              <a:rPr lang="en-US" sz="1600" b="1" spc="450" dirty="0">
                <a:cs typeface="Arial"/>
              </a:rPr>
              <a:t> </a:t>
            </a:r>
            <a:r>
              <a:rPr lang="en-US" sz="1600" b="1" dirty="0">
                <a:cs typeface="Arial"/>
              </a:rPr>
              <a:t>from</a:t>
            </a:r>
            <a:r>
              <a:rPr lang="en-US" sz="1600" b="1" spc="490" dirty="0">
                <a:cs typeface="Arial"/>
              </a:rPr>
              <a:t> </a:t>
            </a:r>
            <a:r>
              <a:rPr lang="en-US" sz="1600" b="1" spc="-10" dirty="0" err="1">
                <a:cs typeface="Arial"/>
              </a:rPr>
              <a:t>Tver</a:t>
            </a:r>
            <a:r>
              <a:rPr lang="en-US" sz="1600" b="1" spc="-10" dirty="0">
                <a:cs typeface="Arial"/>
              </a:rPr>
              <a:t> state Medical University</a:t>
            </a:r>
            <a:r>
              <a:rPr lang="en-US" sz="1600" b="1" spc="455" dirty="0">
                <a:cs typeface="Arial"/>
              </a:rPr>
              <a:t> </a:t>
            </a:r>
            <a:r>
              <a:rPr lang="en-US" sz="1600" b="1" dirty="0">
                <a:cs typeface="Arial"/>
              </a:rPr>
              <a:t>are</a:t>
            </a:r>
            <a:r>
              <a:rPr lang="en-US" sz="1600" b="1" spc="480" dirty="0">
                <a:cs typeface="Arial"/>
              </a:rPr>
              <a:t> </a:t>
            </a:r>
            <a:r>
              <a:rPr lang="en-US" sz="1600" b="1" dirty="0">
                <a:cs typeface="Arial"/>
              </a:rPr>
              <a:t>globally</a:t>
            </a:r>
            <a:r>
              <a:rPr lang="en-US" sz="1600" dirty="0">
                <a:cs typeface="Arial"/>
              </a:rPr>
              <a:t> </a:t>
            </a:r>
            <a:r>
              <a:rPr lang="en-US" sz="1600" b="1" spc="-5" dirty="0">
                <a:cs typeface="Arial"/>
              </a:rPr>
              <a:t>recognized</a:t>
            </a:r>
            <a:r>
              <a:rPr lang="en-US" sz="1600" b="1" spc="-55" dirty="0">
                <a:cs typeface="Arial"/>
              </a:rPr>
              <a:t> </a:t>
            </a:r>
            <a:r>
              <a:rPr lang="en-US" sz="1600" b="1" spc="-5" dirty="0">
                <a:cs typeface="Arial"/>
              </a:rPr>
              <a:t>and</a:t>
            </a:r>
            <a:r>
              <a:rPr lang="en-US" sz="1600" b="1" spc="-30" dirty="0">
                <a:cs typeface="Arial"/>
              </a:rPr>
              <a:t> </a:t>
            </a:r>
          </a:p>
          <a:p>
            <a:pPr marL="12700" algn="just">
              <a:spcBef>
                <a:spcPts val="290"/>
              </a:spcBef>
              <a:tabLst>
                <a:tab pos="355600" algn="l"/>
              </a:tabLst>
            </a:pPr>
            <a:r>
              <a:rPr lang="en-US" sz="1600" b="1" spc="-30" dirty="0">
                <a:cs typeface="Arial"/>
              </a:rPr>
              <a:t>	</a:t>
            </a:r>
            <a:r>
              <a:rPr lang="en-US" sz="1600" b="1" dirty="0">
                <a:cs typeface="Arial"/>
              </a:rPr>
              <a:t>ranked</a:t>
            </a:r>
            <a:r>
              <a:rPr lang="en-US" sz="1600" b="1" spc="-30" dirty="0">
                <a:cs typeface="Arial"/>
              </a:rPr>
              <a:t> </a:t>
            </a:r>
            <a:r>
              <a:rPr lang="en-US" sz="1600" b="1" spc="-5" dirty="0">
                <a:cs typeface="Arial"/>
              </a:rPr>
              <a:t>by</a:t>
            </a:r>
            <a:r>
              <a:rPr lang="en-US" sz="1600" b="1" spc="-15" dirty="0">
                <a:cs typeface="Arial"/>
              </a:rPr>
              <a:t> </a:t>
            </a:r>
            <a:r>
              <a:rPr lang="en-US" sz="1600" b="1" spc="-5" dirty="0">
                <a:cs typeface="Arial"/>
              </a:rPr>
              <a:t>WHO.</a:t>
            </a:r>
            <a:r>
              <a:rPr lang="en-US" sz="1600" dirty="0">
                <a:cs typeface="Arial"/>
              </a:rPr>
              <a:t> </a:t>
            </a:r>
          </a:p>
          <a:p>
            <a:pPr marL="298450" indent="-285750" algn="just">
              <a:spcBef>
                <a:spcPts val="290"/>
              </a:spcBef>
              <a:buFont typeface="Wingdings" panose="05000000000000000000" pitchFamily="2" charset="2"/>
              <a:buChar char="Ø"/>
              <a:tabLst>
                <a:tab pos="355600" algn="l"/>
              </a:tabLst>
            </a:pPr>
            <a:r>
              <a:rPr lang="en-US" sz="1600" b="1" spc="-5" dirty="0">
                <a:cs typeface="Arial"/>
              </a:rPr>
              <a:t>Indian </a:t>
            </a:r>
            <a:r>
              <a:rPr lang="en-US" sz="1600" b="1" spc="-10" dirty="0">
                <a:cs typeface="Arial"/>
              </a:rPr>
              <a:t>students </a:t>
            </a:r>
            <a:r>
              <a:rPr lang="en-US" sz="1600" b="1" dirty="0">
                <a:cs typeface="Arial"/>
              </a:rPr>
              <a:t>who </a:t>
            </a:r>
            <a:r>
              <a:rPr lang="en-US" sz="1600" b="1" spc="-5" dirty="0">
                <a:cs typeface="Arial"/>
              </a:rPr>
              <a:t>are </a:t>
            </a:r>
            <a:r>
              <a:rPr lang="en-US" sz="1600" b="1" spc="-10" dirty="0">
                <a:cs typeface="Arial"/>
              </a:rPr>
              <a:t>looking </a:t>
            </a:r>
            <a:r>
              <a:rPr lang="en-US" sz="1600" b="1" dirty="0">
                <a:cs typeface="Arial"/>
              </a:rPr>
              <a:t>to study MBBS in </a:t>
            </a:r>
            <a:r>
              <a:rPr lang="en-US" sz="1600" b="1" spc="-10" dirty="0" err="1">
                <a:cs typeface="Arial"/>
              </a:rPr>
              <a:t>Tver</a:t>
            </a:r>
            <a:r>
              <a:rPr lang="en-US" sz="1600" b="1" spc="-10" dirty="0">
                <a:cs typeface="Arial"/>
              </a:rPr>
              <a:t> state Medical University</a:t>
            </a:r>
            <a:r>
              <a:rPr lang="en-US" sz="1600" b="1" spc="-5" dirty="0">
                <a:cs typeface="Arial"/>
              </a:rPr>
              <a:t> </a:t>
            </a:r>
          </a:p>
          <a:p>
            <a:pPr marL="12700" algn="just">
              <a:spcBef>
                <a:spcPts val="290"/>
              </a:spcBef>
              <a:tabLst>
                <a:tab pos="355600" algn="l"/>
              </a:tabLst>
            </a:pPr>
            <a:r>
              <a:rPr lang="en-US" sz="1600" b="1" spc="-5" dirty="0">
                <a:cs typeface="Arial"/>
              </a:rPr>
              <a:t>	have English</a:t>
            </a:r>
            <a:r>
              <a:rPr lang="en-US" sz="1600" b="1" dirty="0">
                <a:cs typeface="Arial"/>
              </a:rPr>
              <a:t> </a:t>
            </a:r>
            <a:r>
              <a:rPr lang="en-US" sz="1600" b="1" spc="-5" dirty="0">
                <a:cs typeface="Arial"/>
              </a:rPr>
              <a:t>medium</a:t>
            </a:r>
            <a:r>
              <a:rPr lang="en-US" sz="1600" b="1" dirty="0">
                <a:cs typeface="Arial"/>
              </a:rPr>
              <a:t> </a:t>
            </a:r>
            <a:r>
              <a:rPr lang="en-US" sz="1600" b="1" spc="-5" dirty="0">
                <a:cs typeface="Arial"/>
              </a:rPr>
              <a:t>MBBS</a:t>
            </a:r>
            <a:r>
              <a:rPr lang="en-US" sz="1600" b="1" dirty="0">
                <a:cs typeface="Arial"/>
              </a:rPr>
              <a:t> </a:t>
            </a:r>
            <a:r>
              <a:rPr lang="en-US" sz="1600" b="1" spc="-5" dirty="0">
                <a:cs typeface="Arial"/>
              </a:rPr>
              <a:t>course,</a:t>
            </a:r>
            <a:r>
              <a:rPr lang="en-US" sz="1600" b="1" dirty="0">
                <a:cs typeface="Arial"/>
              </a:rPr>
              <a:t> </a:t>
            </a:r>
            <a:r>
              <a:rPr lang="en-US" sz="1600" b="1" spc="-10" dirty="0">
                <a:cs typeface="Arial"/>
              </a:rPr>
              <a:t>so,</a:t>
            </a:r>
            <a:r>
              <a:rPr lang="en-US" sz="1600" b="1" spc="-5" dirty="0">
                <a:cs typeface="Arial"/>
              </a:rPr>
              <a:t> no</a:t>
            </a:r>
            <a:r>
              <a:rPr lang="en-US" sz="1600" b="1" dirty="0">
                <a:cs typeface="Arial"/>
              </a:rPr>
              <a:t> </a:t>
            </a:r>
            <a:r>
              <a:rPr lang="en-US" sz="1600" b="1" spc="-10" dirty="0">
                <a:cs typeface="Arial"/>
              </a:rPr>
              <a:t>language </a:t>
            </a:r>
            <a:r>
              <a:rPr lang="en-US" sz="1600" b="1" spc="-5" dirty="0">
                <a:cs typeface="Arial"/>
              </a:rPr>
              <a:t> </a:t>
            </a:r>
            <a:r>
              <a:rPr lang="en-US" sz="1600" b="1" spc="-10" dirty="0">
                <a:cs typeface="Arial"/>
              </a:rPr>
              <a:t>barrier.</a:t>
            </a:r>
            <a:endParaRPr lang="en-US" sz="1600" dirty="0">
              <a:cs typeface="Arial"/>
            </a:endParaRPr>
          </a:p>
          <a:p>
            <a:pPr marL="298450" indent="-285750" algn="just">
              <a:spcBef>
                <a:spcPts val="290"/>
              </a:spcBef>
              <a:buFont typeface="Wingdings" panose="05000000000000000000" pitchFamily="2" charset="2"/>
              <a:buChar char="Ø"/>
              <a:tabLst>
                <a:tab pos="355600" algn="l"/>
              </a:tabLst>
            </a:pPr>
            <a:r>
              <a:rPr lang="en-US" sz="1600" b="1" spc="-5" dirty="0">
                <a:cs typeface="Arial"/>
              </a:rPr>
              <a:t>The strength </a:t>
            </a:r>
            <a:r>
              <a:rPr lang="en-US" sz="1600" b="1" spc="-10" dirty="0">
                <a:cs typeface="Arial"/>
              </a:rPr>
              <a:t>of </a:t>
            </a:r>
            <a:r>
              <a:rPr lang="en-US" sz="1600" b="1" spc="-5" dirty="0">
                <a:cs typeface="Arial"/>
              </a:rPr>
              <a:t>the batch </a:t>
            </a:r>
            <a:r>
              <a:rPr lang="en-US" sz="1600" b="1" dirty="0">
                <a:cs typeface="Arial"/>
              </a:rPr>
              <a:t>is </a:t>
            </a:r>
            <a:r>
              <a:rPr lang="en-US" sz="1600" b="1" spc="-5" dirty="0">
                <a:cs typeface="Arial"/>
              </a:rPr>
              <a:t>limited, </a:t>
            </a:r>
            <a:r>
              <a:rPr lang="en-US" sz="1600" b="1" dirty="0">
                <a:cs typeface="Arial"/>
              </a:rPr>
              <a:t>every </a:t>
            </a:r>
            <a:r>
              <a:rPr lang="en-US" sz="1600" b="1" spc="-5" dirty="0">
                <a:cs typeface="Arial"/>
              </a:rPr>
              <a:t>student </a:t>
            </a:r>
            <a:r>
              <a:rPr lang="en-US" sz="1600" b="1" spc="-10" dirty="0">
                <a:cs typeface="Arial"/>
              </a:rPr>
              <a:t>gets </a:t>
            </a:r>
            <a:r>
              <a:rPr lang="en-US" sz="1600" b="1" spc="-5" dirty="0">
                <a:cs typeface="Arial"/>
              </a:rPr>
              <a:t>the </a:t>
            </a:r>
            <a:r>
              <a:rPr lang="en-US" sz="1600" b="1" spc="-10" dirty="0">
                <a:cs typeface="Arial"/>
              </a:rPr>
              <a:t>individual </a:t>
            </a:r>
            <a:r>
              <a:rPr lang="en-US" sz="1600" b="1" spc="-5" dirty="0">
                <a:cs typeface="Arial"/>
              </a:rPr>
              <a:t> attention</a:t>
            </a:r>
            <a:r>
              <a:rPr lang="en-US" sz="1600" b="1" spc="-50" dirty="0">
                <a:cs typeface="Arial"/>
              </a:rPr>
              <a:t> </a:t>
            </a:r>
            <a:r>
              <a:rPr lang="en-US" sz="1600" b="1" spc="-5" dirty="0">
                <a:cs typeface="Arial"/>
              </a:rPr>
              <a:t>of </a:t>
            </a:r>
          </a:p>
          <a:p>
            <a:pPr marL="12700" algn="just">
              <a:spcBef>
                <a:spcPts val="290"/>
              </a:spcBef>
              <a:tabLst>
                <a:tab pos="355600" algn="l"/>
              </a:tabLst>
            </a:pPr>
            <a:r>
              <a:rPr lang="en-US" sz="1600" b="1" spc="-5" dirty="0">
                <a:cs typeface="Arial"/>
              </a:rPr>
              <a:t>	the</a:t>
            </a:r>
            <a:r>
              <a:rPr lang="en-US" sz="1600" b="1" spc="-20" dirty="0">
                <a:cs typeface="Arial"/>
              </a:rPr>
              <a:t> </a:t>
            </a:r>
            <a:r>
              <a:rPr lang="en-US" sz="1600" b="1" dirty="0">
                <a:cs typeface="Arial"/>
              </a:rPr>
              <a:t>teachers.</a:t>
            </a:r>
            <a:r>
              <a:rPr lang="en-US" sz="1600" dirty="0">
                <a:cs typeface="Arial"/>
              </a:rPr>
              <a:t> </a:t>
            </a:r>
          </a:p>
          <a:p>
            <a:pPr marL="298450" indent="-285750" algn="just">
              <a:spcBef>
                <a:spcPts val="290"/>
              </a:spcBef>
              <a:buFont typeface="Wingdings" panose="05000000000000000000" pitchFamily="2" charset="2"/>
              <a:buChar char="Ø"/>
              <a:tabLst>
                <a:tab pos="355600" algn="l"/>
              </a:tabLst>
            </a:pPr>
            <a:r>
              <a:rPr lang="en-US" sz="1600" b="1" spc="-10" dirty="0" err="1">
                <a:cs typeface="Arial"/>
              </a:rPr>
              <a:t>Tver</a:t>
            </a:r>
            <a:r>
              <a:rPr lang="en-US" sz="1600" b="1" spc="-10" dirty="0">
                <a:cs typeface="Arial"/>
              </a:rPr>
              <a:t> state Medical University</a:t>
            </a:r>
            <a:r>
              <a:rPr lang="en-US" sz="1600" b="1" spc="185" dirty="0">
                <a:cs typeface="Arial"/>
              </a:rPr>
              <a:t> </a:t>
            </a:r>
            <a:r>
              <a:rPr lang="en-US" sz="1600" b="1" dirty="0">
                <a:cs typeface="Arial"/>
              </a:rPr>
              <a:t>is</a:t>
            </a:r>
            <a:r>
              <a:rPr lang="en-US" sz="1600" b="1" spc="220" dirty="0">
                <a:cs typeface="Arial"/>
              </a:rPr>
              <a:t> </a:t>
            </a:r>
            <a:r>
              <a:rPr lang="en-US" sz="1600" b="1" dirty="0">
                <a:cs typeface="Arial"/>
              </a:rPr>
              <a:t>much</a:t>
            </a:r>
            <a:r>
              <a:rPr lang="en-US" sz="1600" b="1" spc="204" dirty="0">
                <a:cs typeface="Arial"/>
              </a:rPr>
              <a:t> </a:t>
            </a:r>
            <a:r>
              <a:rPr lang="en-US" sz="1600" b="1" spc="-5" dirty="0">
                <a:cs typeface="Arial"/>
              </a:rPr>
              <a:t>more</a:t>
            </a:r>
            <a:r>
              <a:rPr lang="en-US" sz="1600" b="1" spc="210" dirty="0">
                <a:cs typeface="Arial"/>
              </a:rPr>
              <a:t> </a:t>
            </a:r>
            <a:r>
              <a:rPr lang="en-US" sz="1600" b="1" spc="-5" dirty="0">
                <a:cs typeface="Arial"/>
              </a:rPr>
              <a:t>affordable</a:t>
            </a:r>
            <a:r>
              <a:rPr lang="en-US" sz="1600" b="1" spc="204" dirty="0">
                <a:cs typeface="Arial"/>
              </a:rPr>
              <a:t> </a:t>
            </a:r>
            <a:r>
              <a:rPr lang="en-US" sz="1600" b="1" spc="-5" dirty="0">
                <a:cs typeface="Arial"/>
              </a:rPr>
              <a:t>than</a:t>
            </a:r>
            <a:r>
              <a:rPr lang="en-US" sz="1600" b="1" spc="204" dirty="0">
                <a:cs typeface="Arial"/>
              </a:rPr>
              <a:t> </a:t>
            </a:r>
            <a:r>
              <a:rPr lang="en-US" sz="1600" b="1" spc="-5" dirty="0">
                <a:cs typeface="Arial"/>
              </a:rPr>
              <a:t>that</a:t>
            </a:r>
            <a:r>
              <a:rPr lang="en-US" sz="1600" b="1" spc="225" dirty="0">
                <a:cs typeface="Arial"/>
              </a:rPr>
              <a:t> </a:t>
            </a:r>
            <a:r>
              <a:rPr lang="en-US" sz="1600" b="1" spc="-20" dirty="0">
                <a:cs typeface="Arial"/>
              </a:rPr>
              <a:t>of</a:t>
            </a:r>
            <a:r>
              <a:rPr lang="en-US" sz="1600" dirty="0">
                <a:cs typeface="Arial"/>
              </a:rPr>
              <a:t> </a:t>
            </a:r>
            <a:r>
              <a:rPr lang="en-US" sz="1600" b="1" spc="-5" dirty="0">
                <a:cs typeface="Arial"/>
              </a:rPr>
              <a:t>private</a:t>
            </a:r>
            <a:r>
              <a:rPr lang="en-US" sz="1600" b="1" spc="-30" dirty="0">
                <a:cs typeface="Arial"/>
              </a:rPr>
              <a:t> </a:t>
            </a:r>
          </a:p>
          <a:p>
            <a:pPr marL="12700" algn="just">
              <a:spcBef>
                <a:spcPts val="290"/>
              </a:spcBef>
              <a:tabLst>
                <a:tab pos="355600" algn="l"/>
              </a:tabLst>
            </a:pPr>
            <a:r>
              <a:rPr lang="en-US" sz="1600" b="1" spc="-30" dirty="0">
                <a:cs typeface="Arial"/>
              </a:rPr>
              <a:t>	</a:t>
            </a:r>
            <a:r>
              <a:rPr lang="en-US" sz="1600" b="1" dirty="0">
                <a:cs typeface="Arial"/>
              </a:rPr>
              <a:t>colleges</a:t>
            </a:r>
            <a:r>
              <a:rPr lang="en-US" sz="1600" b="1" spc="-65" dirty="0">
                <a:cs typeface="Arial"/>
              </a:rPr>
              <a:t> </a:t>
            </a:r>
            <a:r>
              <a:rPr lang="en-US" sz="1600" b="1" spc="5" dirty="0">
                <a:cs typeface="Arial"/>
              </a:rPr>
              <a:t>in</a:t>
            </a:r>
            <a:r>
              <a:rPr lang="en-US" sz="1600" b="1" spc="-25" dirty="0">
                <a:cs typeface="Arial"/>
              </a:rPr>
              <a:t> </a:t>
            </a:r>
            <a:r>
              <a:rPr lang="en-US" sz="1600" b="1" spc="-5" dirty="0">
                <a:cs typeface="Arial"/>
              </a:rPr>
              <a:t>India.</a:t>
            </a:r>
            <a:r>
              <a:rPr lang="en-US" sz="1600" dirty="0">
                <a:cs typeface="Arial"/>
              </a:rPr>
              <a:t> </a:t>
            </a:r>
          </a:p>
          <a:p>
            <a:pPr marL="298450" indent="-285750" algn="just">
              <a:spcBef>
                <a:spcPts val="290"/>
              </a:spcBef>
              <a:buFont typeface="Wingdings" panose="05000000000000000000" pitchFamily="2" charset="2"/>
              <a:buChar char="Ø"/>
              <a:tabLst>
                <a:tab pos="355600" algn="l"/>
              </a:tabLst>
            </a:pPr>
            <a:r>
              <a:rPr lang="en-US" sz="1600" b="1" spc="-5" dirty="0">
                <a:cs typeface="Arial"/>
              </a:rPr>
              <a:t>No</a:t>
            </a:r>
            <a:r>
              <a:rPr lang="en-US" sz="1600" b="1" spc="-10" dirty="0">
                <a:cs typeface="Arial"/>
              </a:rPr>
              <a:t> </a:t>
            </a:r>
            <a:r>
              <a:rPr lang="en-US" sz="1600" b="1" spc="-5" dirty="0">
                <a:cs typeface="Arial"/>
              </a:rPr>
              <a:t>discrimination</a:t>
            </a:r>
            <a:r>
              <a:rPr lang="en-US" sz="1600" b="1" spc="-25" dirty="0">
                <a:cs typeface="Arial"/>
              </a:rPr>
              <a:t> </a:t>
            </a:r>
            <a:r>
              <a:rPr lang="en-US" sz="1600" b="1" dirty="0">
                <a:cs typeface="Arial"/>
              </a:rPr>
              <a:t>based</a:t>
            </a:r>
            <a:r>
              <a:rPr lang="en-US" sz="1600" b="1" spc="-40" dirty="0">
                <a:cs typeface="Arial"/>
              </a:rPr>
              <a:t> </a:t>
            </a:r>
            <a:r>
              <a:rPr lang="en-US" sz="1600" b="1" spc="-5" dirty="0">
                <a:cs typeface="Arial"/>
              </a:rPr>
              <a:t>on</a:t>
            </a:r>
            <a:r>
              <a:rPr lang="en-US" sz="1600" b="1" spc="-10" dirty="0">
                <a:cs typeface="Arial"/>
              </a:rPr>
              <a:t> </a:t>
            </a:r>
            <a:r>
              <a:rPr lang="en-US" sz="1600" b="1" dirty="0">
                <a:cs typeface="Arial"/>
              </a:rPr>
              <a:t>caste,</a:t>
            </a:r>
            <a:r>
              <a:rPr lang="en-US" sz="1600" b="1" spc="-25" dirty="0">
                <a:cs typeface="Arial"/>
              </a:rPr>
              <a:t> </a:t>
            </a:r>
            <a:r>
              <a:rPr lang="en-US" sz="1600" b="1" spc="-15" dirty="0">
                <a:cs typeface="Arial"/>
              </a:rPr>
              <a:t>gender,</a:t>
            </a:r>
            <a:r>
              <a:rPr lang="en-US" sz="1600" b="1" spc="-30" dirty="0">
                <a:cs typeface="Arial"/>
              </a:rPr>
              <a:t> </a:t>
            </a:r>
            <a:r>
              <a:rPr lang="en-US" sz="1600" b="1" spc="-5" dirty="0">
                <a:cs typeface="Arial"/>
              </a:rPr>
              <a:t>religion</a:t>
            </a:r>
            <a:r>
              <a:rPr lang="en-US" sz="1600" b="1" spc="-40" dirty="0">
                <a:cs typeface="Arial"/>
              </a:rPr>
              <a:t> </a:t>
            </a:r>
            <a:r>
              <a:rPr lang="en-US" sz="1600" b="1" spc="-5" dirty="0">
                <a:cs typeface="Arial"/>
              </a:rPr>
              <a:t>or</a:t>
            </a:r>
            <a:r>
              <a:rPr lang="en-US" sz="1600" b="1" dirty="0">
                <a:cs typeface="Arial"/>
              </a:rPr>
              <a:t> </a:t>
            </a:r>
            <a:r>
              <a:rPr lang="en-US" sz="1600" b="1" spc="-15" dirty="0">
                <a:cs typeface="Arial"/>
              </a:rPr>
              <a:t>nationality.</a:t>
            </a:r>
            <a:endParaRPr sz="1600" dirty="0">
              <a:cs typeface="Arial"/>
            </a:endParaRPr>
          </a:p>
        </p:txBody>
      </p:sp>
      <p:pic>
        <p:nvPicPr>
          <p:cNvPr id="8" name="object 2">
            <a:extLst>
              <a:ext uri="{FF2B5EF4-FFF2-40B4-BE49-F238E27FC236}">
                <a16:creationId xmlns:a16="http://schemas.microsoft.com/office/drawing/2014/main" id="{CE93815C-3F36-4081-A4FF-6875F5AD1C0F}"/>
              </a:ext>
            </a:extLst>
          </p:cNvPr>
          <p:cNvPicPr/>
          <p:nvPr/>
        </p:nvPicPr>
        <p:blipFill>
          <a:blip r:embed="rId2" cstate="print"/>
          <a:stretch>
            <a:fillRect/>
          </a:stretch>
        </p:blipFill>
        <p:spPr>
          <a:xfrm>
            <a:off x="7327879" y="324131"/>
            <a:ext cx="3117020" cy="23734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5">
            <a:extLst>
              <a:ext uri="{FF2B5EF4-FFF2-40B4-BE49-F238E27FC236}">
                <a16:creationId xmlns:a16="http://schemas.microsoft.com/office/drawing/2014/main" id="{95A6B046-9C5C-49AB-B64B-51F47EDAF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3647" y="4079166"/>
            <a:ext cx="3968436" cy="24547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Picture 2">
            <a:extLst>
              <a:ext uri="{FF2B5EF4-FFF2-40B4-BE49-F238E27FC236}">
                <a16:creationId xmlns:a16="http://schemas.microsoft.com/office/drawing/2014/main" id="{6CF20E57-E26B-48CA-9FD9-C8FB48B591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3188" y="2055042"/>
            <a:ext cx="3416208" cy="26206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46564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D8529D6-1287-4808-BBF9-46A0B3648323}"/>
              </a:ext>
            </a:extLst>
          </p:cNvPr>
          <p:cNvSpPr txBox="1"/>
          <p:nvPr/>
        </p:nvSpPr>
        <p:spPr>
          <a:xfrm>
            <a:off x="0" y="425197"/>
            <a:ext cx="12192000" cy="523220"/>
          </a:xfrm>
          <a:prstGeom prst="rect">
            <a:avLst/>
          </a:prstGeom>
          <a:solidFill>
            <a:schemeClr val="accent3">
              <a:lumMod val="20000"/>
              <a:lumOff val="80000"/>
            </a:schemeClr>
          </a:solidFill>
        </p:spPr>
        <p:txBody>
          <a:bodyPr wrap="square">
            <a:spAutoFit/>
          </a:bodyPr>
          <a:lstStyle/>
          <a:p>
            <a:pPr algn="ctr"/>
            <a:r>
              <a:rPr lang="en-US" sz="2800" b="1" dirty="0">
                <a:solidFill>
                  <a:schemeClr val="accent2">
                    <a:lumMod val="75000"/>
                  </a:schemeClr>
                </a:solidFill>
                <a:latin typeface="Arial"/>
                <a:cs typeface="Arial"/>
              </a:rPr>
              <a:t>TVER STATE MEDICAL UNIVERSITY</a:t>
            </a:r>
            <a:r>
              <a:rPr lang="en-US" sz="1400" b="1" dirty="0">
                <a:solidFill>
                  <a:schemeClr val="accent2">
                    <a:lumMod val="75000"/>
                  </a:schemeClr>
                </a:solidFill>
                <a:latin typeface="Arial"/>
                <a:cs typeface="Arial"/>
              </a:rPr>
              <a:t> RUSSIA</a:t>
            </a:r>
            <a:r>
              <a:rPr lang="en-US" sz="1800" b="1" dirty="0">
                <a:solidFill>
                  <a:schemeClr val="accent2">
                    <a:lumMod val="75000"/>
                  </a:schemeClr>
                </a:solidFill>
                <a:latin typeface="Arial"/>
                <a:cs typeface="Arial"/>
              </a:rPr>
              <a:t>, ESTABLISHED IN: 1902</a:t>
            </a:r>
            <a:endParaRPr lang="en-US" dirty="0">
              <a:solidFill>
                <a:schemeClr val="accent2">
                  <a:lumMod val="75000"/>
                </a:schemeClr>
              </a:solidFill>
            </a:endParaRPr>
          </a:p>
        </p:txBody>
      </p:sp>
      <p:graphicFrame>
        <p:nvGraphicFramePr>
          <p:cNvPr id="20" name="Table 19">
            <a:extLst>
              <a:ext uri="{FF2B5EF4-FFF2-40B4-BE49-F238E27FC236}">
                <a16:creationId xmlns:a16="http://schemas.microsoft.com/office/drawing/2014/main" id="{0F0F31F8-2E68-475A-990F-1A4704E78522}"/>
              </a:ext>
            </a:extLst>
          </p:cNvPr>
          <p:cNvGraphicFramePr>
            <a:graphicFrameLocks noGrp="1"/>
          </p:cNvGraphicFramePr>
          <p:nvPr>
            <p:extLst>
              <p:ext uri="{D42A27DB-BD31-4B8C-83A1-F6EECF244321}">
                <p14:modId xmlns:p14="http://schemas.microsoft.com/office/powerpoint/2010/main" val="781621399"/>
              </p:ext>
            </p:extLst>
          </p:nvPr>
        </p:nvGraphicFramePr>
        <p:xfrm>
          <a:off x="65988" y="1070965"/>
          <a:ext cx="12056884" cy="5361836"/>
        </p:xfrm>
        <a:graphic>
          <a:graphicData uri="http://schemas.openxmlformats.org/drawingml/2006/table">
            <a:tbl>
              <a:tblPr>
                <a:tableStyleId>{5C22544A-7EE6-4342-B048-85BDC9FD1C3A}</a:tableStyleId>
              </a:tblPr>
              <a:tblGrid>
                <a:gridCol w="3344812">
                  <a:extLst>
                    <a:ext uri="{9D8B030D-6E8A-4147-A177-3AD203B41FA5}">
                      <a16:colId xmlns:a16="http://schemas.microsoft.com/office/drawing/2014/main" val="671763329"/>
                    </a:ext>
                  </a:extLst>
                </a:gridCol>
                <a:gridCol w="1452012">
                  <a:extLst>
                    <a:ext uri="{9D8B030D-6E8A-4147-A177-3AD203B41FA5}">
                      <a16:colId xmlns:a16="http://schemas.microsoft.com/office/drawing/2014/main" val="2204654892"/>
                    </a:ext>
                  </a:extLst>
                </a:gridCol>
                <a:gridCol w="1452012">
                  <a:extLst>
                    <a:ext uri="{9D8B030D-6E8A-4147-A177-3AD203B41FA5}">
                      <a16:colId xmlns:a16="http://schemas.microsoft.com/office/drawing/2014/main" val="1459913502"/>
                    </a:ext>
                  </a:extLst>
                </a:gridCol>
                <a:gridCol w="1452012">
                  <a:extLst>
                    <a:ext uri="{9D8B030D-6E8A-4147-A177-3AD203B41FA5}">
                      <a16:colId xmlns:a16="http://schemas.microsoft.com/office/drawing/2014/main" val="1352533159"/>
                    </a:ext>
                  </a:extLst>
                </a:gridCol>
                <a:gridCol w="1452012">
                  <a:extLst>
                    <a:ext uri="{9D8B030D-6E8A-4147-A177-3AD203B41FA5}">
                      <a16:colId xmlns:a16="http://schemas.microsoft.com/office/drawing/2014/main" val="1355333012"/>
                    </a:ext>
                  </a:extLst>
                </a:gridCol>
                <a:gridCol w="1452012">
                  <a:extLst>
                    <a:ext uri="{9D8B030D-6E8A-4147-A177-3AD203B41FA5}">
                      <a16:colId xmlns:a16="http://schemas.microsoft.com/office/drawing/2014/main" val="1188172411"/>
                    </a:ext>
                  </a:extLst>
                </a:gridCol>
                <a:gridCol w="1452012">
                  <a:extLst>
                    <a:ext uri="{9D8B030D-6E8A-4147-A177-3AD203B41FA5}">
                      <a16:colId xmlns:a16="http://schemas.microsoft.com/office/drawing/2014/main" val="2626064781"/>
                    </a:ext>
                  </a:extLst>
                </a:gridCol>
              </a:tblGrid>
              <a:tr h="336248">
                <a:tc>
                  <a:txBody>
                    <a:bodyPr/>
                    <a:lstStyle/>
                    <a:p>
                      <a:pPr algn="ctr" fontAlgn="b"/>
                      <a:r>
                        <a:rPr lang="en-IN" sz="1600" b="1" u="none" strike="noStrike" dirty="0">
                          <a:solidFill>
                            <a:schemeClr val="accent2">
                              <a:lumMod val="75000"/>
                            </a:schemeClr>
                          </a:solidFill>
                          <a:effectLst/>
                        </a:rPr>
                        <a:t>PARTICULARS</a:t>
                      </a:r>
                      <a:endParaRPr lang="en-IN" sz="1600" b="1"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b="1" u="none" strike="noStrike" dirty="0">
                          <a:solidFill>
                            <a:schemeClr val="accent2">
                              <a:lumMod val="75000"/>
                            </a:schemeClr>
                          </a:solidFill>
                          <a:effectLst/>
                        </a:rPr>
                        <a:t>1ST YEAR</a:t>
                      </a:r>
                      <a:endParaRPr lang="en-IN" sz="1600" b="1"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b="1" u="none" strike="noStrike" dirty="0">
                          <a:solidFill>
                            <a:schemeClr val="accent2">
                              <a:lumMod val="75000"/>
                            </a:schemeClr>
                          </a:solidFill>
                          <a:effectLst/>
                        </a:rPr>
                        <a:t>2ND YEAR</a:t>
                      </a:r>
                      <a:endParaRPr lang="en-IN" sz="1600" b="1"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b="1" u="none" strike="noStrike" dirty="0">
                          <a:solidFill>
                            <a:schemeClr val="accent2">
                              <a:lumMod val="75000"/>
                            </a:schemeClr>
                          </a:solidFill>
                          <a:effectLst/>
                        </a:rPr>
                        <a:t>3rd YEAR</a:t>
                      </a:r>
                      <a:endParaRPr lang="en-IN" sz="1600" b="1"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b="1" u="none" strike="noStrike" dirty="0">
                          <a:solidFill>
                            <a:schemeClr val="accent2">
                              <a:lumMod val="75000"/>
                            </a:schemeClr>
                          </a:solidFill>
                          <a:effectLst/>
                        </a:rPr>
                        <a:t>4th YEAR</a:t>
                      </a:r>
                      <a:endParaRPr lang="en-IN" sz="1600" b="1"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b="1" u="none" strike="noStrike" dirty="0">
                          <a:solidFill>
                            <a:schemeClr val="accent2">
                              <a:lumMod val="75000"/>
                            </a:schemeClr>
                          </a:solidFill>
                          <a:effectLst/>
                        </a:rPr>
                        <a:t>5th YEAR</a:t>
                      </a:r>
                      <a:endParaRPr lang="en-IN" sz="1600" b="1"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b="1" u="none" strike="noStrike" dirty="0">
                          <a:solidFill>
                            <a:schemeClr val="accent2">
                              <a:lumMod val="75000"/>
                            </a:schemeClr>
                          </a:solidFill>
                          <a:effectLst/>
                        </a:rPr>
                        <a:t>6th YEAR</a:t>
                      </a:r>
                      <a:endParaRPr lang="en-IN" sz="1600" b="1"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extLst>
                  <a:ext uri="{0D108BD9-81ED-4DB2-BD59-A6C34878D82A}">
                    <a16:rowId xmlns:a16="http://schemas.microsoft.com/office/drawing/2014/main" val="2744903738"/>
                  </a:ext>
                </a:extLst>
              </a:tr>
              <a:tr h="336248">
                <a:tc>
                  <a:txBody>
                    <a:bodyPr/>
                    <a:lstStyle/>
                    <a:p>
                      <a:pPr algn="ctr" fontAlgn="b"/>
                      <a:r>
                        <a:rPr lang="en-IN" sz="1600" b="1" u="none" strike="noStrike" dirty="0">
                          <a:effectLst/>
                        </a:rPr>
                        <a:t>TUITION FEE</a:t>
                      </a:r>
                      <a:endParaRPr lang="en-IN" sz="1600" b="1"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430000 RUB</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430000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430000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430000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430000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uLnTx/>
                          <a:uFillTx/>
                          <a:latin typeface="Calibri" panose="020F0502020204030204"/>
                          <a:ea typeface="+mn-ea"/>
                          <a:cs typeface="+mn-cs"/>
                        </a:rPr>
                        <a:t>430000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extLst>
                  <a:ext uri="{0D108BD9-81ED-4DB2-BD59-A6C34878D82A}">
                    <a16:rowId xmlns:a16="http://schemas.microsoft.com/office/drawing/2014/main" val="3340466757"/>
                  </a:ext>
                </a:extLst>
              </a:tr>
              <a:tr h="336248">
                <a:tc>
                  <a:txBody>
                    <a:bodyPr/>
                    <a:lstStyle/>
                    <a:p>
                      <a:pPr algn="ctr" fontAlgn="b"/>
                      <a:r>
                        <a:rPr lang="en-IN" sz="1600" b="1" u="none" strike="noStrike" dirty="0">
                          <a:effectLst/>
                        </a:rPr>
                        <a:t>HOSTEL</a:t>
                      </a:r>
                      <a:endParaRPr lang="en-IN" sz="1600" b="1"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100000 RUB</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100000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100000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100000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a:ln>
                            <a:noFill/>
                          </a:ln>
                          <a:solidFill>
                            <a:prstClr val="black"/>
                          </a:solidFill>
                          <a:effectLst/>
                          <a:uLnTx/>
                          <a:uFillTx/>
                          <a:latin typeface="Calibri" panose="020F0502020204030204"/>
                          <a:ea typeface="+mn-ea"/>
                          <a:cs typeface="+mn-cs"/>
                        </a:rPr>
                        <a:t>100000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uLnTx/>
                          <a:uFillTx/>
                          <a:latin typeface="Calibri" panose="020F0502020204030204"/>
                          <a:ea typeface="+mn-ea"/>
                          <a:cs typeface="+mn-cs"/>
                        </a:rPr>
                        <a:t>100000 RUB</a:t>
                      </a:r>
                      <a:endParaRPr kumimoji="0" lang="en-IN"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extLst>
                  <a:ext uri="{0D108BD9-81ED-4DB2-BD59-A6C34878D82A}">
                    <a16:rowId xmlns:a16="http://schemas.microsoft.com/office/drawing/2014/main" val="3974367331"/>
                  </a:ext>
                </a:extLst>
              </a:tr>
              <a:tr h="336248">
                <a:tc>
                  <a:txBody>
                    <a:bodyPr/>
                    <a:lstStyle/>
                    <a:p>
                      <a:pPr algn="ctr" fontAlgn="b"/>
                      <a:r>
                        <a:rPr lang="en-IN" sz="1600" b="1" u="none" strike="noStrike" dirty="0">
                          <a:effectLst/>
                        </a:rPr>
                        <a:t>INSURANCE</a:t>
                      </a:r>
                      <a:endParaRPr lang="en-IN" sz="1600" b="1"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4500 RUB</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a:ea typeface="+mn-ea"/>
                          <a:cs typeface="+mn-cs"/>
                        </a:rPr>
                        <a:t>7500 RUB</a:t>
                      </a:r>
                      <a:endParaRPr kumimoji="0" lang="en-IN" sz="16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a:ea typeface="+mn-ea"/>
                          <a:cs typeface="+mn-cs"/>
                        </a:rPr>
                        <a:t>7500 RUB</a:t>
                      </a:r>
                      <a:endParaRPr kumimoji="0" lang="en-IN" sz="16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kumimoji="0" lang="en-IN" sz="1600" b="0" i="0" u="none" strike="noStrike" kern="0" cap="none" spc="0" normalizeH="0" baseline="0" noProof="0">
                          <a:ln>
                            <a:noFill/>
                          </a:ln>
                          <a:solidFill>
                            <a:prstClr val="black"/>
                          </a:solidFill>
                          <a:effectLst/>
                          <a:uLnTx/>
                          <a:uFillTx/>
                          <a:latin typeface="Calibri"/>
                          <a:ea typeface="+mn-ea"/>
                          <a:cs typeface="+mn-cs"/>
                        </a:rPr>
                        <a:t>7500 RUB</a:t>
                      </a:r>
                      <a:endParaRPr kumimoji="0" lang="en-IN" sz="16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kumimoji="0" lang="en-IN" sz="1600" b="0" i="0" u="none" strike="noStrike" kern="0" cap="none" spc="0" normalizeH="0" baseline="0" noProof="0">
                          <a:ln>
                            <a:noFill/>
                          </a:ln>
                          <a:solidFill>
                            <a:prstClr val="black"/>
                          </a:solidFill>
                          <a:effectLst/>
                          <a:uLnTx/>
                          <a:uFillTx/>
                          <a:latin typeface="Calibri"/>
                          <a:ea typeface="+mn-ea"/>
                          <a:cs typeface="+mn-cs"/>
                        </a:rPr>
                        <a:t>7500 RUB</a:t>
                      </a:r>
                      <a:endParaRPr kumimoji="0" lang="en-IN" sz="16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kumimoji="0" lang="en-IN" sz="1600" b="0" i="0" u="none" strike="noStrike" kern="0" cap="none" spc="0" normalizeH="0" baseline="0" noProof="0" dirty="0">
                          <a:ln>
                            <a:noFill/>
                          </a:ln>
                          <a:solidFill>
                            <a:prstClr val="black"/>
                          </a:solidFill>
                          <a:effectLst/>
                          <a:uLnTx/>
                          <a:uFillTx/>
                          <a:latin typeface="Calibri"/>
                          <a:ea typeface="+mn-ea"/>
                          <a:cs typeface="+mn-cs"/>
                        </a:rPr>
                        <a:t>7500 RUB</a:t>
                      </a:r>
                      <a:endParaRPr kumimoji="0" lang="en-IN" sz="1600" b="0" i="0" u="none" strike="noStrike" kern="0" cap="none" spc="0" normalizeH="0" baseline="0" noProof="0" dirty="0">
                        <a:ln>
                          <a:noFill/>
                        </a:ln>
                        <a:solidFill>
                          <a:srgbClr val="000000"/>
                        </a:solidFill>
                        <a:effectLst/>
                        <a:uLnTx/>
                        <a:uFillTx/>
                        <a:latin typeface="Calibri" panose="020F0502020204030204" pitchFamily="34" charset="0"/>
                        <a:ea typeface="+mn-ea"/>
                        <a:cs typeface="+mn-cs"/>
                      </a:endParaRPr>
                    </a:p>
                  </a:txBody>
                  <a:tcPr marL="3205" marR="3205" marT="3205" marB="0" anchor="ctr">
                    <a:solidFill>
                      <a:schemeClr val="accent3">
                        <a:lumMod val="20000"/>
                        <a:lumOff val="80000"/>
                      </a:schemeClr>
                    </a:solidFill>
                  </a:tcPr>
                </a:tc>
                <a:extLst>
                  <a:ext uri="{0D108BD9-81ED-4DB2-BD59-A6C34878D82A}">
                    <a16:rowId xmlns:a16="http://schemas.microsoft.com/office/drawing/2014/main" val="502580997"/>
                  </a:ext>
                </a:extLst>
              </a:tr>
              <a:tr h="336248">
                <a:tc>
                  <a:txBody>
                    <a:bodyPr/>
                    <a:lstStyle/>
                    <a:p>
                      <a:pPr algn="ctr" fontAlgn="b"/>
                      <a:r>
                        <a:rPr lang="en-IN" sz="1600" b="1" u="none" strike="noStrike" dirty="0">
                          <a:effectLst/>
                        </a:rPr>
                        <a:t>MEDICAL</a:t>
                      </a:r>
                      <a:endParaRPr lang="en-IN" sz="1600" b="1"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8000 RUB</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NA</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NA</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NA</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NA</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NA</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extLst>
                  <a:ext uri="{0D108BD9-81ED-4DB2-BD59-A6C34878D82A}">
                    <a16:rowId xmlns:a16="http://schemas.microsoft.com/office/drawing/2014/main" val="2577745308"/>
                  </a:ext>
                </a:extLst>
              </a:tr>
              <a:tr h="2629125">
                <a:tc>
                  <a:txBody>
                    <a:bodyPr/>
                    <a:lstStyle/>
                    <a:p>
                      <a:pPr algn="ctr" fontAlgn="ctr"/>
                      <a:r>
                        <a:rPr lang="en-US" sz="1600" b="1" u="none" strike="noStrike" dirty="0">
                          <a:effectLst/>
                        </a:rPr>
                        <a:t>REGISTRATION, DOCUMENT TRANSLATION, NOTARIZATION, LEGALIZATION, INVITATION, VISA EXTENSION, STUDENT CARD, LIBRARY CARD, EQUIVALENCE CERTIFICATE, ACCESS TO ENGLISH BOOKS FOR ALL SUBJECTS.</a:t>
                      </a:r>
                      <a:endParaRPr lang="en-US" sz="1600" b="1"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ctr"/>
                      <a:r>
                        <a:rPr lang="en-IN" sz="1600" u="none" strike="noStrike" dirty="0">
                          <a:effectLst/>
                        </a:rPr>
                        <a:t>21000 RUB</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ctr"/>
                      <a:r>
                        <a:rPr lang="en-IN" sz="1600" u="none" strike="noStrike" dirty="0">
                          <a:effectLst/>
                        </a:rPr>
                        <a:t>VISA EXTENSION ON ACTUALS</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ctr"/>
                      <a:r>
                        <a:rPr lang="en-IN" sz="1600" u="none" strike="noStrike" dirty="0">
                          <a:effectLst/>
                        </a:rPr>
                        <a:t>VISA EXTENSION ON ACTUALS</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ctr"/>
                      <a:r>
                        <a:rPr lang="en-IN" sz="1600" u="none" strike="noStrike" dirty="0">
                          <a:effectLst/>
                        </a:rPr>
                        <a:t>VISA EXTENSION ON ACTUALS</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ctr"/>
                      <a:r>
                        <a:rPr lang="en-IN" sz="1600" u="none" strike="noStrike" dirty="0">
                          <a:effectLst/>
                        </a:rPr>
                        <a:t>VISA EXTENSION ON ACTUALS</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ctr"/>
                      <a:r>
                        <a:rPr lang="en-IN" sz="1600" u="none" strike="noStrike" dirty="0">
                          <a:effectLst/>
                        </a:rPr>
                        <a:t>VISA EXTENSION ON ACTUALS</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extLst>
                  <a:ext uri="{0D108BD9-81ED-4DB2-BD59-A6C34878D82A}">
                    <a16:rowId xmlns:a16="http://schemas.microsoft.com/office/drawing/2014/main" val="1124639980"/>
                  </a:ext>
                </a:extLst>
              </a:tr>
              <a:tr h="336248">
                <a:tc>
                  <a:txBody>
                    <a:bodyPr/>
                    <a:lstStyle/>
                    <a:p>
                      <a:pPr algn="ctr" fontAlgn="b"/>
                      <a:r>
                        <a:rPr lang="en-IN" sz="1600" b="1" u="none" strike="noStrike" dirty="0">
                          <a:effectLst/>
                        </a:rPr>
                        <a:t>ADMINISTRATIVE CHARGE (OTC)</a:t>
                      </a:r>
                      <a:endParaRPr lang="en-IN" sz="1600" b="1"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1300$</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a:effectLst/>
                        </a:rPr>
                        <a:t>NA</a:t>
                      </a:r>
                      <a:endParaRPr lang="en-IN" sz="1600" b="0" i="0" u="none" strike="noStrike">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NA</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a:effectLst/>
                        </a:rPr>
                        <a:t>NA</a:t>
                      </a:r>
                      <a:endParaRPr lang="en-IN" sz="1600" b="0" i="0" u="none" strike="noStrike">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a:effectLst/>
                        </a:rPr>
                        <a:t>NA</a:t>
                      </a:r>
                      <a:endParaRPr lang="en-IN" sz="1600" b="0" i="0" u="none" strike="noStrike">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tc>
                  <a:txBody>
                    <a:bodyPr/>
                    <a:lstStyle/>
                    <a:p>
                      <a:pPr algn="ctr" fontAlgn="b"/>
                      <a:r>
                        <a:rPr lang="en-IN" sz="1600" u="none" strike="noStrike" dirty="0">
                          <a:effectLst/>
                        </a:rPr>
                        <a:t>NA</a:t>
                      </a:r>
                      <a:endParaRPr lang="en-IN" sz="1600" b="0" i="0" u="none" strike="noStrike" dirty="0">
                        <a:solidFill>
                          <a:srgbClr val="000000"/>
                        </a:solidFill>
                        <a:effectLst/>
                        <a:latin typeface="Calibri" panose="020F0502020204030204" pitchFamily="34" charset="0"/>
                      </a:endParaRPr>
                    </a:p>
                  </a:txBody>
                  <a:tcPr marL="3205" marR="3205" marT="3205" marB="0" anchor="ctr">
                    <a:solidFill>
                      <a:schemeClr val="accent3">
                        <a:lumMod val="20000"/>
                        <a:lumOff val="80000"/>
                      </a:schemeClr>
                    </a:solidFill>
                  </a:tcPr>
                </a:tc>
                <a:extLst>
                  <a:ext uri="{0D108BD9-81ED-4DB2-BD59-A6C34878D82A}">
                    <a16:rowId xmlns:a16="http://schemas.microsoft.com/office/drawing/2014/main" val="1689978040"/>
                  </a:ext>
                </a:extLst>
              </a:tr>
              <a:tr h="377735">
                <a:tc gridSpan="7">
                  <a:txBody>
                    <a:bodyPr/>
                    <a:lstStyle/>
                    <a:p>
                      <a:pPr algn="ctr" rtl="0" fontAlgn="ctr"/>
                      <a:r>
                        <a:rPr lang="en-US" sz="1800" u="none" strike="noStrike" dirty="0">
                          <a:solidFill>
                            <a:schemeClr val="accent2">
                              <a:lumMod val="75000"/>
                            </a:schemeClr>
                          </a:solidFill>
                          <a:effectLst/>
                        </a:rPr>
                        <a:t>BIOMETRIC, FINGERPRINTING CHARGES WILL BE ON ACTUALS TO BE PAID BY STUDENT SEPERATELY. </a:t>
                      </a:r>
                      <a:endParaRPr lang="en-US" sz="1800" b="0"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48103516"/>
                  </a:ext>
                </a:extLst>
              </a:tr>
              <a:tr h="337488">
                <a:tc gridSpan="7">
                  <a:txBody>
                    <a:bodyPr/>
                    <a:lstStyle/>
                    <a:p>
                      <a:pPr algn="ctr" rtl="0" fontAlgn="ctr"/>
                      <a:r>
                        <a:rPr lang="en-US" sz="1600" u="none" strike="noStrike" dirty="0">
                          <a:solidFill>
                            <a:schemeClr val="accent2">
                              <a:lumMod val="75000"/>
                            </a:schemeClr>
                          </a:solidFill>
                          <a:effectLst/>
                        </a:rPr>
                        <a:t>MESS MANDATORY FOR 1</a:t>
                      </a:r>
                      <a:r>
                        <a:rPr lang="en-US" sz="1600" u="none" strike="noStrike" baseline="30000" dirty="0">
                          <a:solidFill>
                            <a:schemeClr val="accent2">
                              <a:lumMod val="75000"/>
                            </a:schemeClr>
                          </a:solidFill>
                          <a:effectLst/>
                        </a:rPr>
                        <a:t>ST</a:t>
                      </a:r>
                      <a:r>
                        <a:rPr lang="en-US" sz="1600" u="none" strike="noStrike" dirty="0">
                          <a:solidFill>
                            <a:schemeClr val="accent2">
                              <a:lumMod val="75000"/>
                            </a:schemeClr>
                          </a:solidFill>
                          <a:effectLst/>
                        </a:rPr>
                        <a:t> YEAR 1300$</a:t>
                      </a:r>
                      <a:endParaRPr lang="en-US" sz="1600" b="0" i="0" u="none" strike="noStrike" dirty="0">
                        <a:solidFill>
                          <a:schemeClr val="accent2">
                            <a:lumMod val="75000"/>
                          </a:schemeClr>
                        </a:solidFill>
                        <a:effectLst/>
                        <a:latin typeface="Calibri" panose="020F0502020204030204" pitchFamily="34" charset="0"/>
                      </a:endParaRPr>
                    </a:p>
                  </a:txBody>
                  <a:tcPr marL="3205" marR="3205" marT="3205" marB="0" anchor="ctr">
                    <a:solidFill>
                      <a:schemeClr val="accent3">
                        <a:lumMod val="20000"/>
                        <a:lumOff val="80000"/>
                      </a:schemeClr>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45751425"/>
                  </a:ext>
                </a:extLst>
              </a:tr>
            </a:tbl>
          </a:graphicData>
        </a:graphic>
      </p:graphicFrame>
    </p:spTree>
    <p:extLst>
      <p:ext uri="{BB962C8B-B14F-4D97-AF65-F5344CB8AC3E}">
        <p14:creationId xmlns:p14="http://schemas.microsoft.com/office/powerpoint/2010/main" val="3826122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731</Words>
  <Application>Microsoft Office PowerPoint</Application>
  <PresentationFormat>Widescreen</PresentationFormat>
  <Paragraphs>116</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Arial</vt:lpstr>
      <vt:lpstr>Calibri</vt:lpstr>
      <vt:lpstr>Calibri Light</vt:lpstr>
      <vt:lpstr>Fira Sans</vt:lpstr>
      <vt:lpstr>Heebo</vt:lpstr>
      <vt:lpstr>Trebuchet MS</vt:lpstr>
      <vt:lpstr>Wingdings</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Alisha Negi</cp:lastModifiedBy>
  <cp:revision>19</cp:revision>
  <dcterms:created xsi:type="dcterms:W3CDTF">2026-04-03T09:55:33Z</dcterms:created>
  <dcterms:modified xsi:type="dcterms:W3CDTF">2026-05-23T08:54:53Z</dcterms:modified>
</cp:coreProperties>
</file>