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58"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4796"/>
    <a:srgbClr val="952A31"/>
    <a:srgbClr val="4986DC"/>
    <a:srgbClr val="631924"/>
    <a:srgbClr val="63512B"/>
    <a:srgbClr val="FFF7E1"/>
    <a:srgbClr val="E9EB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6" d="100"/>
          <a:sy n="66" d="100"/>
        </p:scale>
        <p:origin x="66" y="4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53546-B102-4929-A27B-EC55452DDA2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411C789D-19B1-42E9-BFCD-F56C79E63A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7764BC11-F4BC-4A34-BE46-DC0754ABAA11}"/>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5" name="Footer Placeholder 4">
            <a:extLst>
              <a:ext uri="{FF2B5EF4-FFF2-40B4-BE49-F238E27FC236}">
                <a16:creationId xmlns:a16="http://schemas.microsoft.com/office/drawing/2014/main" id="{20A80FC4-6FDD-4942-A3D2-76729C75E09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8A775FA-9B28-4E4F-8664-1A7E019FAE64}"/>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4288421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3ECAB-50A3-42D7-B069-510BC9113DF8}"/>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02F677F8-BCF3-4325-80B9-CDDEA1B76EF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65BCE43-8B22-492F-8E43-A277E5ABB3A0}"/>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5" name="Footer Placeholder 4">
            <a:extLst>
              <a:ext uri="{FF2B5EF4-FFF2-40B4-BE49-F238E27FC236}">
                <a16:creationId xmlns:a16="http://schemas.microsoft.com/office/drawing/2014/main" id="{BF0BEFC4-EC6A-4ACC-88BC-9F58EABFE5A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500DBEC-9B4C-47FA-B8EF-D1A75DFBB7EC}"/>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3488455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CAEAC5-12CC-4517-9608-A47342A284C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167CDA4A-C1C0-482E-82A7-78CA7E6044F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ECAF2EE-27A5-4946-B694-96702B26E036}"/>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5" name="Footer Placeholder 4">
            <a:extLst>
              <a:ext uri="{FF2B5EF4-FFF2-40B4-BE49-F238E27FC236}">
                <a16:creationId xmlns:a16="http://schemas.microsoft.com/office/drawing/2014/main" id="{28287C83-1F3E-4DB9-80F7-844C041FD26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D78F027-DB48-442B-84C0-99BF87C5F56E}"/>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926440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D707C-BCB6-4872-8134-5702654E63B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DE66ADC4-CE8B-44E0-AD89-2B74B52719F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FFB7E24-AD01-4CC3-971B-D3789CBC3936}"/>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5" name="Footer Placeholder 4">
            <a:extLst>
              <a:ext uri="{FF2B5EF4-FFF2-40B4-BE49-F238E27FC236}">
                <a16:creationId xmlns:a16="http://schemas.microsoft.com/office/drawing/2014/main" id="{FD3C53A6-2AE0-4BC7-8702-0FDF0F11E97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0BD05D5-A3B3-47C1-81BB-E45E0ACF87A8}"/>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3500056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F9D22-A741-4DEA-9156-68BA57C122C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96DBD50F-B3AB-4D33-B556-78F92ED67F8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D848395-E600-4D0B-9716-A6A968A01332}"/>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5" name="Footer Placeholder 4">
            <a:extLst>
              <a:ext uri="{FF2B5EF4-FFF2-40B4-BE49-F238E27FC236}">
                <a16:creationId xmlns:a16="http://schemas.microsoft.com/office/drawing/2014/main" id="{9296CF21-7630-4C0C-B270-B0BDCBBF596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D618362-D860-4213-9FC8-F850D1A8F269}"/>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1214040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2BC75-FB99-4AE2-B70B-8680A3E3A9B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D525E32B-FD4F-4C1E-AD6A-E7EC5B62A8E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6CBB5AF7-61D9-4162-A749-43AC7211490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61DA5EE-883F-4216-A5CB-37597F764B5A}"/>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6" name="Footer Placeholder 5">
            <a:extLst>
              <a:ext uri="{FF2B5EF4-FFF2-40B4-BE49-F238E27FC236}">
                <a16:creationId xmlns:a16="http://schemas.microsoft.com/office/drawing/2014/main" id="{EE56F068-B5F1-429C-A059-B220EBC622BA}"/>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A649BE05-7072-4749-9B3F-F095538612CB}"/>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600463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28B0F-9612-42DA-9B7D-2E188C33DBB0}"/>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E08790A-2CC5-466B-8D44-DDDF8A2A9E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7432BC-C710-4E94-A86E-3F4331C3E4D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8B2412B9-C6DC-4018-833D-2F1EC4246A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4B8CAB3-83DD-4A82-95C8-840A6A09E2A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85EFBB2C-805C-4EC5-9AE4-F135F129942D}"/>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8" name="Footer Placeholder 7">
            <a:extLst>
              <a:ext uri="{FF2B5EF4-FFF2-40B4-BE49-F238E27FC236}">
                <a16:creationId xmlns:a16="http://schemas.microsoft.com/office/drawing/2014/main" id="{6D130455-25C5-44BB-8AAD-0C16DF4E1124}"/>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5A18930B-2A1E-42B1-9D83-72A553748094}"/>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636929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E17A7-73B5-4DBA-B4FA-D22356B8843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9155106E-C93A-486A-9A28-314600B461FA}"/>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4" name="Footer Placeholder 3">
            <a:extLst>
              <a:ext uri="{FF2B5EF4-FFF2-40B4-BE49-F238E27FC236}">
                <a16:creationId xmlns:a16="http://schemas.microsoft.com/office/drawing/2014/main" id="{EF817DA3-25C4-4111-86F9-1ABF2CFB57D6}"/>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E32FF6CC-A600-45E7-81C6-8E7143F9619E}"/>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582596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9B89FB-8121-42E4-B422-606730821A5D}"/>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3" name="Footer Placeholder 2">
            <a:extLst>
              <a:ext uri="{FF2B5EF4-FFF2-40B4-BE49-F238E27FC236}">
                <a16:creationId xmlns:a16="http://schemas.microsoft.com/office/drawing/2014/main" id="{8B7C16B4-4008-4782-9ED0-BD14DA2FA040}"/>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656194EE-F1BF-4D8D-997F-93CC30064A4E}"/>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1311953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E6FB3-430E-42F5-BE33-F8A3F07EFE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C3006EAE-2E70-4CF2-84E1-229FE9F2B74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A1829624-6C75-4B5C-B179-71298D0FF9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C1D02E-3171-4EC4-A291-D295422ABB19}"/>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6" name="Footer Placeholder 5">
            <a:extLst>
              <a:ext uri="{FF2B5EF4-FFF2-40B4-BE49-F238E27FC236}">
                <a16:creationId xmlns:a16="http://schemas.microsoft.com/office/drawing/2014/main" id="{74611D3B-145A-4E31-B4C6-0F4C1C17CC7F}"/>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5D9DC036-784F-44C1-A9FC-F22D31BFCC33}"/>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209310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40867-C07F-480B-90E0-A260214697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424DE052-441B-409F-8E60-AEF4B67E98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57B039C1-A1BA-4FDB-9EC5-04F23761B2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8DE989-AE6F-4C4D-ABED-9830C7E160CE}"/>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6" name="Footer Placeholder 5">
            <a:extLst>
              <a:ext uri="{FF2B5EF4-FFF2-40B4-BE49-F238E27FC236}">
                <a16:creationId xmlns:a16="http://schemas.microsoft.com/office/drawing/2014/main" id="{0B90FF1D-C8F5-448D-8788-8BDCB03CD1B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5548CC32-46A9-4AB1-A89A-67B810E78D96}"/>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2417425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433B7CA-7AB6-43E5-8E79-579E9F67D3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F8AE16D8-FF48-444F-804B-FC147BA958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F13BE42-A24C-47D1-B5CB-D59834351D3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144A7C-7CCD-4464-BBA1-6E6DAF75CC58}" type="datetimeFigureOut">
              <a:rPr lang="en-IN" smtClean="0"/>
              <a:t>23-05-2026</a:t>
            </a:fld>
            <a:endParaRPr lang="en-IN"/>
          </a:p>
        </p:txBody>
      </p:sp>
      <p:sp>
        <p:nvSpPr>
          <p:cNvPr id="5" name="Footer Placeholder 4">
            <a:extLst>
              <a:ext uri="{FF2B5EF4-FFF2-40B4-BE49-F238E27FC236}">
                <a16:creationId xmlns:a16="http://schemas.microsoft.com/office/drawing/2014/main" id="{EDF33098-6397-4712-B5C1-0D05E12719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57BB7560-AA49-4BF6-AE09-4E08070CA5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EDC366-D04E-49F6-9175-CB4DAD108E52}" type="slidenum">
              <a:rPr lang="en-IN" smtClean="0"/>
              <a:t>‹#›</a:t>
            </a:fld>
            <a:endParaRPr lang="en-IN"/>
          </a:p>
        </p:txBody>
      </p:sp>
    </p:spTree>
    <p:extLst>
      <p:ext uri="{BB962C8B-B14F-4D97-AF65-F5344CB8AC3E}">
        <p14:creationId xmlns:p14="http://schemas.microsoft.com/office/powerpoint/2010/main" val="31900974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object 15">
            <a:extLst>
              <a:ext uri="{FF2B5EF4-FFF2-40B4-BE49-F238E27FC236}">
                <a16:creationId xmlns:a16="http://schemas.microsoft.com/office/drawing/2014/main" id="{67EA7C1F-5EDC-467A-86F7-69EF9F34449B}"/>
              </a:ext>
            </a:extLst>
          </p:cNvPr>
          <p:cNvSpPr txBox="1"/>
          <p:nvPr/>
        </p:nvSpPr>
        <p:spPr>
          <a:xfrm>
            <a:off x="0" y="0"/>
            <a:ext cx="12192000" cy="913070"/>
          </a:xfrm>
          <a:prstGeom prst="rect">
            <a:avLst/>
          </a:prstGeom>
        </p:spPr>
        <p:txBody>
          <a:bodyPr vert="horz" wrap="square" lIns="0" tIns="81280" rIns="0" bIns="0" rtlCol="0">
            <a:spAutoFit/>
          </a:bodyPr>
          <a:lstStyle/>
          <a:p>
            <a:pPr marL="134620" algn="ctr">
              <a:spcBef>
                <a:spcPts val="640"/>
              </a:spcBef>
            </a:pPr>
            <a:r>
              <a:rPr lang="en-US" sz="5400" b="1" spc="305" dirty="0">
                <a:solidFill>
                  <a:srgbClr val="264796"/>
                </a:solidFill>
                <a:effectLst>
                  <a:outerShdw blurRad="38100" dist="38100" dir="2700000" algn="tl">
                    <a:srgbClr val="000000">
                      <a:alpha val="43137"/>
                    </a:srgbClr>
                  </a:outerShdw>
                </a:effectLst>
                <a:latin typeface="Trebuchet MS"/>
                <a:cs typeface="Trebuchet MS"/>
              </a:rPr>
              <a:t>SYKTYVKAR</a:t>
            </a:r>
            <a:r>
              <a:rPr lang="en-US" sz="5400" b="1" spc="-370" dirty="0">
                <a:solidFill>
                  <a:srgbClr val="264796"/>
                </a:solidFill>
                <a:effectLst>
                  <a:outerShdw blurRad="38100" dist="38100" dir="2700000" algn="tl">
                    <a:srgbClr val="000000">
                      <a:alpha val="43137"/>
                    </a:srgbClr>
                  </a:outerShdw>
                </a:effectLst>
                <a:latin typeface="Trebuchet MS"/>
                <a:cs typeface="Trebuchet MS"/>
              </a:rPr>
              <a:t> </a:t>
            </a:r>
            <a:r>
              <a:rPr lang="en-US" sz="5400" b="1" spc="225" dirty="0">
                <a:solidFill>
                  <a:srgbClr val="264796"/>
                </a:solidFill>
                <a:effectLst>
                  <a:outerShdw blurRad="38100" dist="38100" dir="2700000" algn="tl">
                    <a:srgbClr val="000000">
                      <a:alpha val="43137"/>
                    </a:srgbClr>
                  </a:outerShdw>
                </a:effectLst>
                <a:latin typeface="Trebuchet MS"/>
                <a:cs typeface="Trebuchet MS"/>
              </a:rPr>
              <a:t>S</a:t>
            </a:r>
            <a:r>
              <a:rPr lang="en-US" sz="5400" b="1" spc="-180" dirty="0">
                <a:solidFill>
                  <a:srgbClr val="264796"/>
                </a:solidFill>
                <a:effectLst>
                  <a:outerShdw blurRad="38100" dist="38100" dir="2700000" algn="tl">
                    <a:srgbClr val="000000">
                      <a:alpha val="43137"/>
                    </a:srgbClr>
                  </a:outerShdw>
                </a:effectLst>
                <a:latin typeface="Trebuchet MS"/>
                <a:cs typeface="Trebuchet MS"/>
              </a:rPr>
              <a:t>T</a:t>
            </a:r>
            <a:r>
              <a:rPr lang="en-US" sz="5400" b="1" spc="-165" dirty="0">
                <a:solidFill>
                  <a:srgbClr val="264796"/>
                </a:solidFill>
                <a:effectLst>
                  <a:outerShdw blurRad="38100" dist="38100" dir="2700000" algn="tl">
                    <a:srgbClr val="000000">
                      <a:alpha val="43137"/>
                    </a:srgbClr>
                  </a:outerShdw>
                </a:effectLst>
                <a:latin typeface="Trebuchet MS"/>
                <a:cs typeface="Trebuchet MS"/>
              </a:rPr>
              <a:t>A</a:t>
            </a:r>
            <a:r>
              <a:rPr lang="en-US" sz="5400" b="1" spc="229" dirty="0">
                <a:solidFill>
                  <a:srgbClr val="264796"/>
                </a:solidFill>
                <a:effectLst>
                  <a:outerShdw blurRad="38100" dist="38100" dir="2700000" algn="tl">
                    <a:srgbClr val="000000">
                      <a:alpha val="43137"/>
                    </a:srgbClr>
                  </a:outerShdw>
                </a:effectLst>
                <a:latin typeface="Trebuchet MS"/>
                <a:cs typeface="Trebuchet MS"/>
              </a:rPr>
              <a:t>T</a:t>
            </a:r>
            <a:r>
              <a:rPr lang="en-US" sz="5400" b="1" spc="350" dirty="0">
                <a:solidFill>
                  <a:srgbClr val="264796"/>
                </a:solidFill>
                <a:effectLst>
                  <a:outerShdw blurRad="38100" dist="38100" dir="2700000" algn="tl">
                    <a:srgbClr val="000000">
                      <a:alpha val="43137"/>
                    </a:srgbClr>
                  </a:outerShdw>
                </a:effectLst>
                <a:latin typeface="Trebuchet MS"/>
                <a:cs typeface="Trebuchet MS"/>
              </a:rPr>
              <a:t>E </a:t>
            </a:r>
            <a:r>
              <a:rPr lang="en-US" sz="5400" b="1" spc="225" dirty="0">
                <a:solidFill>
                  <a:srgbClr val="264796"/>
                </a:solidFill>
                <a:effectLst>
                  <a:outerShdw blurRad="38100" dist="38100" dir="2700000" algn="tl">
                    <a:srgbClr val="000000">
                      <a:alpha val="43137"/>
                    </a:srgbClr>
                  </a:outerShdw>
                </a:effectLst>
                <a:latin typeface="Trebuchet MS"/>
                <a:cs typeface="Trebuchet MS"/>
              </a:rPr>
              <a:t>UNIVERSITY</a:t>
            </a:r>
            <a:endParaRPr sz="3200" b="1" dirty="0">
              <a:solidFill>
                <a:srgbClr val="264796"/>
              </a:solidFill>
              <a:latin typeface="Arial"/>
              <a:cs typeface="Arial"/>
            </a:endParaRPr>
          </a:p>
        </p:txBody>
      </p:sp>
      <p:sp>
        <p:nvSpPr>
          <p:cNvPr id="5" name="Rectangle 4">
            <a:extLst>
              <a:ext uri="{FF2B5EF4-FFF2-40B4-BE49-F238E27FC236}">
                <a16:creationId xmlns:a16="http://schemas.microsoft.com/office/drawing/2014/main" id="{636585B3-5C4D-444B-A781-5F0024DF2B47}"/>
              </a:ext>
            </a:extLst>
          </p:cNvPr>
          <p:cNvSpPr/>
          <p:nvPr/>
        </p:nvSpPr>
        <p:spPr>
          <a:xfrm>
            <a:off x="820133" y="827184"/>
            <a:ext cx="5505254" cy="338554"/>
          </a:xfrm>
          <a:prstGeom prst="rect">
            <a:avLst/>
          </a:prstGeom>
        </p:spPr>
        <p:txBody>
          <a:bodyPr wrap="square">
            <a:spAutoFit/>
          </a:bodyPr>
          <a:lstStyle/>
          <a:p>
            <a:pPr marL="111125">
              <a:spcBef>
                <a:spcPts val="315"/>
              </a:spcBef>
            </a:pPr>
            <a:r>
              <a:rPr lang="en-US" sz="1600" b="1" dirty="0">
                <a:solidFill>
                  <a:srgbClr val="264796"/>
                </a:solidFill>
                <a:latin typeface="Arial"/>
                <a:cs typeface="Arial"/>
              </a:rPr>
              <a:t>Location:</a:t>
            </a:r>
            <a:r>
              <a:rPr lang="en-US" sz="1600" b="1" spc="-90" dirty="0">
                <a:solidFill>
                  <a:srgbClr val="264796"/>
                </a:solidFill>
                <a:latin typeface="Arial"/>
                <a:cs typeface="Arial"/>
              </a:rPr>
              <a:t> </a:t>
            </a:r>
            <a:r>
              <a:rPr lang="en-US" sz="1600" b="1" spc="-10" dirty="0">
                <a:solidFill>
                  <a:srgbClr val="264796"/>
                </a:solidFill>
                <a:latin typeface="Arial"/>
                <a:cs typeface="Arial"/>
              </a:rPr>
              <a:t>NORTH- WEST</a:t>
            </a:r>
            <a:r>
              <a:rPr lang="en-US" sz="1600" b="1" spc="-5" dirty="0">
                <a:solidFill>
                  <a:srgbClr val="264796"/>
                </a:solidFill>
                <a:latin typeface="Arial"/>
                <a:cs typeface="Arial"/>
              </a:rPr>
              <a:t>,</a:t>
            </a:r>
            <a:r>
              <a:rPr lang="en-US" sz="1600" b="1" spc="-15" dirty="0">
                <a:solidFill>
                  <a:srgbClr val="264796"/>
                </a:solidFill>
                <a:latin typeface="Arial"/>
                <a:cs typeface="Arial"/>
              </a:rPr>
              <a:t> </a:t>
            </a:r>
            <a:r>
              <a:rPr lang="en-US" sz="1600" b="1" spc="-5" dirty="0">
                <a:solidFill>
                  <a:srgbClr val="264796"/>
                </a:solidFill>
                <a:latin typeface="Arial"/>
                <a:cs typeface="Arial"/>
              </a:rPr>
              <a:t>Russia</a:t>
            </a:r>
            <a:r>
              <a:rPr lang="en-US" sz="1600" dirty="0">
                <a:solidFill>
                  <a:srgbClr val="264796"/>
                </a:solidFill>
                <a:latin typeface="Arial"/>
                <a:cs typeface="Arial"/>
              </a:rPr>
              <a:t> </a:t>
            </a:r>
            <a:r>
              <a:rPr lang="en-US" sz="1600" b="1" spc="-5" dirty="0">
                <a:solidFill>
                  <a:srgbClr val="264796"/>
                </a:solidFill>
                <a:latin typeface="Arial"/>
                <a:cs typeface="Arial"/>
              </a:rPr>
              <a:t>Established </a:t>
            </a:r>
            <a:r>
              <a:rPr lang="en-US" sz="1600" b="1" dirty="0">
                <a:solidFill>
                  <a:srgbClr val="264796"/>
                </a:solidFill>
                <a:latin typeface="Arial"/>
                <a:cs typeface="Arial"/>
              </a:rPr>
              <a:t>in </a:t>
            </a:r>
            <a:r>
              <a:rPr lang="en-US" sz="1600" b="1" spc="-10" dirty="0">
                <a:solidFill>
                  <a:srgbClr val="264796"/>
                </a:solidFill>
                <a:latin typeface="Arial"/>
                <a:cs typeface="Arial"/>
              </a:rPr>
              <a:t>1972</a:t>
            </a:r>
            <a:endParaRPr lang="en-US" sz="1600" b="1" spc="-5" dirty="0">
              <a:solidFill>
                <a:srgbClr val="264796"/>
              </a:solidFill>
              <a:latin typeface="Arial"/>
              <a:cs typeface="Arial"/>
            </a:endParaRPr>
          </a:p>
        </p:txBody>
      </p:sp>
      <p:pic>
        <p:nvPicPr>
          <p:cNvPr id="6" name="Picture 5">
            <a:extLst>
              <a:ext uri="{FF2B5EF4-FFF2-40B4-BE49-F238E27FC236}">
                <a16:creationId xmlns:a16="http://schemas.microsoft.com/office/drawing/2014/main" id="{E1370E11-5C1D-401F-8136-62D61777AA3E}"/>
              </a:ext>
            </a:extLst>
          </p:cNvPr>
          <p:cNvPicPr>
            <a:picLocks noChangeAspect="1"/>
          </p:cNvPicPr>
          <p:nvPr/>
        </p:nvPicPr>
        <p:blipFill rotWithShape="1">
          <a:blip r:embed="rId2">
            <a:extLst>
              <a:ext uri="{28A0092B-C50C-407E-A947-70E740481C1C}">
                <a14:useLocalDpi xmlns:a14="http://schemas.microsoft.com/office/drawing/2010/main" val="0"/>
              </a:ext>
            </a:extLst>
          </a:blip>
          <a:srcRect b="39187"/>
          <a:stretch/>
        </p:blipFill>
        <p:spPr>
          <a:xfrm>
            <a:off x="7871471" y="1165738"/>
            <a:ext cx="2774444" cy="984998"/>
          </a:xfrm>
          <a:prstGeom prst="rect">
            <a:avLst/>
          </a:prstGeom>
        </p:spPr>
      </p:pic>
      <p:pic>
        <p:nvPicPr>
          <p:cNvPr id="9" name="Picture 8">
            <a:extLst>
              <a:ext uri="{FF2B5EF4-FFF2-40B4-BE49-F238E27FC236}">
                <a16:creationId xmlns:a16="http://schemas.microsoft.com/office/drawing/2014/main" id="{C3B2A180-F312-4FF6-90BD-E20CA7F4BA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4428" y="1263192"/>
            <a:ext cx="6071214" cy="53508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Rectangle 9">
            <a:extLst>
              <a:ext uri="{FF2B5EF4-FFF2-40B4-BE49-F238E27FC236}">
                <a16:creationId xmlns:a16="http://schemas.microsoft.com/office/drawing/2014/main" id="{14034AEB-9456-4F73-B501-A759F144B9F8}"/>
              </a:ext>
            </a:extLst>
          </p:cNvPr>
          <p:cNvSpPr/>
          <p:nvPr/>
        </p:nvSpPr>
        <p:spPr>
          <a:xfrm>
            <a:off x="6715028" y="2259969"/>
            <a:ext cx="5247587" cy="4446730"/>
          </a:xfrm>
          <a:prstGeom prst="rect">
            <a:avLst/>
          </a:prstGeom>
        </p:spPr>
        <p:txBody>
          <a:bodyPr wrap="square">
            <a:spAutoFit/>
          </a:bodyPr>
          <a:lstStyle/>
          <a:p>
            <a:pPr algn="just">
              <a:lnSpc>
                <a:spcPct val="200000"/>
              </a:lnSpc>
            </a:pPr>
            <a:r>
              <a:rPr lang="en-US" b="1" dirty="0">
                <a:solidFill>
                  <a:srgbClr val="264796"/>
                </a:solidFill>
                <a:latin typeface="nunito_sansregular"/>
              </a:rPr>
              <a:t>Syktyvkar State University, which is named after </a:t>
            </a:r>
            <a:r>
              <a:rPr lang="en-US" b="1" dirty="0" err="1">
                <a:solidFill>
                  <a:srgbClr val="264796"/>
                </a:solidFill>
                <a:latin typeface="nunito_sansregular"/>
              </a:rPr>
              <a:t>Pitirim</a:t>
            </a:r>
            <a:r>
              <a:rPr lang="en-US" b="1" dirty="0">
                <a:solidFill>
                  <a:srgbClr val="264796"/>
                </a:solidFill>
                <a:latin typeface="nunito_sansregular"/>
              </a:rPr>
              <a:t> Sorokin, a Russian American sociologist, is the Principal University in </a:t>
            </a:r>
            <a:r>
              <a:rPr lang="en-US" b="1" dirty="0" err="1">
                <a:solidFill>
                  <a:srgbClr val="264796"/>
                </a:solidFill>
                <a:latin typeface="nunito_sansregular"/>
              </a:rPr>
              <a:t>Syktyvkar,It</a:t>
            </a:r>
            <a:r>
              <a:rPr lang="en-US" b="1" dirty="0">
                <a:solidFill>
                  <a:srgbClr val="264796"/>
                </a:solidFill>
                <a:latin typeface="nunito_sansregular"/>
              </a:rPr>
              <a:t> is the capital of the Komi Republic in Russia. It is also considered as one of the largest Institution for pursuing higher education in North-West Russia. It started its journey in the year 1972. Presently it holds more than 9000 students and more than 600 academic staff.</a:t>
            </a:r>
            <a:endParaRPr lang="en-IN" b="1" dirty="0">
              <a:solidFill>
                <a:srgbClr val="264796"/>
              </a:solidFill>
            </a:endParaRPr>
          </a:p>
        </p:txBody>
      </p:sp>
    </p:spTree>
    <p:extLst>
      <p:ext uri="{BB962C8B-B14F-4D97-AF65-F5344CB8AC3E}">
        <p14:creationId xmlns:p14="http://schemas.microsoft.com/office/powerpoint/2010/main" val="20143902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12">
            <a:extLst>
              <a:ext uri="{FF2B5EF4-FFF2-40B4-BE49-F238E27FC236}">
                <a16:creationId xmlns:a16="http://schemas.microsoft.com/office/drawing/2014/main" id="{1E82BDAD-A187-44B2-8018-174C8F0EE8B8}"/>
              </a:ext>
            </a:extLst>
          </p:cNvPr>
          <p:cNvSpPr txBox="1"/>
          <p:nvPr/>
        </p:nvSpPr>
        <p:spPr>
          <a:xfrm>
            <a:off x="340707" y="691420"/>
            <a:ext cx="6708775" cy="5786841"/>
          </a:xfrm>
          <a:prstGeom prst="rect">
            <a:avLst/>
          </a:prstGeom>
        </p:spPr>
        <p:txBody>
          <a:bodyPr vert="horz" wrap="square" lIns="0" tIns="12700" rIns="0" bIns="0" rtlCol="0">
            <a:spAutoFit/>
          </a:bodyPr>
          <a:lstStyle/>
          <a:p>
            <a:pPr algn="just">
              <a:lnSpc>
                <a:spcPct val="150000"/>
              </a:lnSpc>
            </a:pPr>
            <a:r>
              <a:rPr lang="en-US" b="1" dirty="0">
                <a:solidFill>
                  <a:srgbClr val="264796"/>
                </a:solidFill>
              </a:rPr>
              <a:t>The university has 12 institutes with 154 educational programs in all levels of education. It offers about 30 bachelor’s degree programs and 26 master’s degree programs in the fields of natural sciences, technology, jurisprudence, humanities, art, pedagogy, medicine, and economics and management. Fields of international scientific cooperation include ecology, biology, chemistry, medicine, economics, philology, and art and design.</a:t>
            </a:r>
          </a:p>
          <a:p>
            <a:pPr algn="just">
              <a:lnSpc>
                <a:spcPct val="150000"/>
              </a:lnSpc>
            </a:pPr>
            <a:r>
              <a:rPr lang="en-US" b="1" dirty="0">
                <a:solidFill>
                  <a:srgbClr val="264796"/>
                </a:solidFill>
              </a:rPr>
              <a:t>Along with the above specializations, nearly 40 international scientific educational projects are being conducted at the university, in addition to which international and all-Russian scientific conferences are being regularly held.</a:t>
            </a:r>
          </a:p>
          <a:p>
            <a:pPr algn="just">
              <a:lnSpc>
                <a:spcPct val="150000"/>
              </a:lnSpc>
            </a:pPr>
            <a:r>
              <a:rPr lang="en-US" b="1" dirty="0">
                <a:solidFill>
                  <a:srgbClr val="264796"/>
                </a:solidFill>
              </a:rPr>
              <a:t>Students from India and other foreign countries are choosing Russia in present days as their favorite destination for higher study. Syktyvkar State University is one of them.</a:t>
            </a:r>
          </a:p>
        </p:txBody>
      </p:sp>
      <p:sp>
        <p:nvSpPr>
          <p:cNvPr id="5" name="Rectangle 4">
            <a:extLst>
              <a:ext uri="{FF2B5EF4-FFF2-40B4-BE49-F238E27FC236}">
                <a16:creationId xmlns:a16="http://schemas.microsoft.com/office/drawing/2014/main" id="{C06F86D6-0EAE-4B61-AF3E-3DB973AEC61D}"/>
              </a:ext>
            </a:extLst>
          </p:cNvPr>
          <p:cNvSpPr/>
          <p:nvPr/>
        </p:nvSpPr>
        <p:spPr>
          <a:xfrm>
            <a:off x="255865" y="229755"/>
            <a:ext cx="6708774" cy="461665"/>
          </a:xfrm>
          <a:prstGeom prst="rect">
            <a:avLst/>
          </a:prstGeom>
        </p:spPr>
        <p:txBody>
          <a:bodyPr wrap="square">
            <a:spAutoFit/>
          </a:bodyPr>
          <a:lstStyle/>
          <a:p>
            <a:r>
              <a:rPr lang="en-US" spc="-5" dirty="0">
                <a:solidFill>
                  <a:srgbClr val="952A31"/>
                </a:solidFill>
                <a:latin typeface="Tahoma"/>
                <a:cs typeface="Tahoma"/>
              </a:rPr>
              <a:t>MB</a:t>
            </a:r>
            <a:r>
              <a:rPr lang="en-US" spc="-55" dirty="0">
                <a:solidFill>
                  <a:srgbClr val="952A31"/>
                </a:solidFill>
                <a:latin typeface="Tahoma"/>
                <a:cs typeface="Tahoma"/>
              </a:rPr>
              <a:t>BS</a:t>
            </a:r>
            <a:r>
              <a:rPr lang="en-US" spc="-190" dirty="0">
                <a:solidFill>
                  <a:srgbClr val="952A31"/>
                </a:solidFill>
                <a:latin typeface="Tahoma"/>
                <a:cs typeface="Tahoma"/>
              </a:rPr>
              <a:t> </a:t>
            </a:r>
            <a:r>
              <a:rPr lang="en-US" spc="85" dirty="0">
                <a:solidFill>
                  <a:srgbClr val="952A31"/>
                </a:solidFill>
                <a:latin typeface="Tahoma"/>
                <a:cs typeface="Tahoma"/>
              </a:rPr>
              <a:t>at</a:t>
            </a:r>
            <a:r>
              <a:rPr lang="en-US" spc="-195" dirty="0">
                <a:solidFill>
                  <a:srgbClr val="952A31"/>
                </a:solidFill>
                <a:latin typeface="Tahoma"/>
                <a:cs typeface="Tahoma"/>
              </a:rPr>
              <a:t> </a:t>
            </a:r>
            <a:r>
              <a:rPr lang="en-US" sz="2400" b="1" spc="-10" dirty="0">
                <a:solidFill>
                  <a:srgbClr val="264796"/>
                </a:solidFill>
                <a:latin typeface="Tahoma"/>
                <a:cs typeface="Tahoma"/>
              </a:rPr>
              <a:t>SYKTYVKAR</a:t>
            </a:r>
            <a:r>
              <a:rPr lang="en-US" sz="2400" b="1" spc="-204" dirty="0">
                <a:solidFill>
                  <a:srgbClr val="264796"/>
                </a:solidFill>
                <a:latin typeface="Tahoma"/>
                <a:cs typeface="Tahoma"/>
              </a:rPr>
              <a:t> </a:t>
            </a:r>
            <a:r>
              <a:rPr lang="en-US" sz="2400" b="1" spc="-45" dirty="0">
                <a:solidFill>
                  <a:srgbClr val="264796"/>
                </a:solidFill>
                <a:latin typeface="Tahoma"/>
                <a:cs typeface="Tahoma"/>
              </a:rPr>
              <a:t>S</a:t>
            </a:r>
            <a:r>
              <a:rPr lang="en-US" sz="2400" b="1" spc="-40" dirty="0">
                <a:solidFill>
                  <a:srgbClr val="264796"/>
                </a:solidFill>
                <a:latin typeface="Tahoma"/>
                <a:cs typeface="Tahoma"/>
              </a:rPr>
              <a:t>TATE</a:t>
            </a:r>
            <a:r>
              <a:rPr lang="en-US" sz="2400" b="1" spc="-195" dirty="0">
                <a:solidFill>
                  <a:srgbClr val="264796"/>
                </a:solidFill>
                <a:latin typeface="Tahoma"/>
                <a:cs typeface="Tahoma"/>
              </a:rPr>
              <a:t> </a:t>
            </a:r>
            <a:r>
              <a:rPr lang="en-US" sz="2400" b="1" spc="85" dirty="0">
                <a:solidFill>
                  <a:srgbClr val="264796"/>
                </a:solidFill>
                <a:latin typeface="Tahoma"/>
                <a:cs typeface="Tahoma"/>
              </a:rPr>
              <a:t>UNIVERSITY</a:t>
            </a:r>
            <a:endParaRPr lang="en-IN" b="1" dirty="0">
              <a:solidFill>
                <a:srgbClr val="264796"/>
              </a:solidFill>
            </a:endParaRPr>
          </a:p>
        </p:txBody>
      </p:sp>
      <p:pic>
        <p:nvPicPr>
          <p:cNvPr id="3" name="Picture 2">
            <a:extLst>
              <a:ext uri="{FF2B5EF4-FFF2-40B4-BE49-F238E27FC236}">
                <a16:creationId xmlns:a16="http://schemas.microsoft.com/office/drawing/2014/main" id="{3DB7C2F3-196A-4F23-A4E0-A8ADCFB8A7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6209" y="2205872"/>
            <a:ext cx="2733910" cy="209724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object 16">
            <a:extLst>
              <a:ext uri="{FF2B5EF4-FFF2-40B4-BE49-F238E27FC236}">
                <a16:creationId xmlns:a16="http://schemas.microsoft.com/office/drawing/2014/main" id="{049BA8DB-72E9-463C-AEAA-CE88F9729E6E}"/>
              </a:ext>
            </a:extLst>
          </p:cNvPr>
          <p:cNvPicPr/>
          <p:nvPr/>
        </p:nvPicPr>
        <p:blipFill>
          <a:blip r:embed="rId3" cstate="print"/>
          <a:stretch>
            <a:fillRect/>
          </a:stretch>
        </p:blipFill>
        <p:spPr>
          <a:xfrm rot="20313508">
            <a:off x="6888510" y="3306543"/>
            <a:ext cx="4280126" cy="3772899"/>
          </a:xfrm>
          <a:prstGeom prst="rect">
            <a:avLst/>
          </a:prstGeom>
        </p:spPr>
      </p:pic>
      <p:pic>
        <p:nvPicPr>
          <p:cNvPr id="12" name="Picture 11">
            <a:extLst>
              <a:ext uri="{FF2B5EF4-FFF2-40B4-BE49-F238E27FC236}">
                <a16:creationId xmlns:a16="http://schemas.microsoft.com/office/drawing/2014/main" id="{B2447F65-7B31-406E-8CF7-93827F8ACA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20515" y="364074"/>
            <a:ext cx="3263747" cy="250369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6068551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D8529D6-1287-4808-BBF9-46A0B3648323}"/>
              </a:ext>
            </a:extLst>
          </p:cNvPr>
          <p:cNvSpPr txBox="1"/>
          <p:nvPr/>
        </p:nvSpPr>
        <p:spPr>
          <a:xfrm>
            <a:off x="0" y="425197"/>
            <a:ext cx="12192000" cy="523220"/>
          </a:xfrm>
          <a:prstGeom prst="rect">
            <a:avLst/>
          </a:prstGeom>
          <a:noFill/>
        </p:spPr>
        <p:txBody>
          <a:bodyPr wrap="square">
            <a:spAutoFit/>
          </a:bodyPr>
          <a:lstStyle/>
          <a:p>
            <a:pPr algn="ctr"/>
            <a:r>
              <a:rPr lang="en-US" sz="2800" b="1" spc="-10" dirty="0">
                <a:solidFill>
                  <a:srgbClr val="264796"/>
                </a:solidFill>
                <a:latin typeface="Tahoma"/>
                <a:cs typeface="Tahoma"/>
              </a:rPr>
              <a:t>SYKTYVKAR</a:t>
            </a:r>
            <a:r>
              <a:rPr lang="en-US" sz="2800" b="1" spc="-204" dirty="0">
                <a:solidFill>
                  <a:srgbClr val="264796"/>
                </a:solidFill>
                <a:latin typeface="Tahoma"/>
                <a:cs typeface="Tahoma"/>
              </a:rPr>
              <a:t> </a:t>
            </a:r>
            <a:r>
              <a:rPr lang="en-US" sz="2800" b="1" spc="-45" dirty="0">
                <a:solidFill>
                  <a:srgbClr val="264796"/>
                </a:solidFill>
                <a:latin typeface="Tahoma"/>
                <a:cs typeface="Tahoma"/>
              </a:rPr>
              <a:t>S</a:t>
            </a:r>
            <a:r>
              <a:rPr lang="en-US" sz="2800" b="1" spc="-40" dirty="0">
                <a:solidFill>
                  <a:srgbClr val="264796"/>
                </a:solidFill>
                <a:latin typeface="Tahoma"/>
                <a:cs typeface="Tahoma"/>
              </a:rPr>
              <a:t>TATE</a:t>
            </a:r>
            <a:r>
              <a:rPr lang="en-US" sz="2800" b="1" spc="-195" dirty="0">
                <a:solidFill>
                  <a:srgbClr val="264796"/>
                </a:solidFill>
                <a:latin typeface="Tahoma"/>
                <a:cs typeface="Tahoma"/>
              </a:rPr>
              <a:t> </a:t>
            </a:r>
            <a:r>
              <a:rPr lang="en-US" sz="2800" b="1" spc="85" dirty="0">
                <a:solidFill>
                  <a:srgbClr val="264796"/>
                </a:solidFill>
                <a:latin typeface="Tahoma"/>
                <a:cs typeface="Tahoma"/>
              </a:rPr>
              <a:t>UNIVERSITY </a:t>
            </a:r>
            <a:r>
              <a:rPr lang="en-US" sz="1400" b="1" dirty="0">
                <a:solidFill>
                  <a:srgbClr val="952A31"/>
                </a:solidFill>
                <a:latin typeface="Arial"/>
                <a:cs typeface="Arial"/>
              </a:rPr>
              <a:t>RUSSIA</a:t>
            </a:r>
            <a:r>
              <a:rPr lang="en-US" sz="1800" b="1" dirty="0">
                <a:solidFill>
                  <a:srgbClr val="952A31"/>
                </a:solidFill>
                <a:latin typeface="Arial"/>
                <a:cs typeface="Arial"/>
              </a:rPr>
              <a:t>, ESTABLISHED IN: 1972</a:t>
            </a:r>
            <a:endParaRPr lang="en-US" dirty="0">
              <a:solidFill>
                <a:srgbClr val="952A31"/>
              </a:solidFill>
            </a:endParaRPr>
          </a:p>
        </p:txBody>
      </p:sp>
      <p:graphicFrame>
        <p:nvGraphicFramePr>
          <p:cNvPr id="2" name="Table 1">
            <a:extLst>
              <a:ext uri="{FF2B5EF4-FFF2-40B4-BE49-F238E27FC236}">
                <a16:creationId xmlns:a16="http://schemas.microsoft.com/office/drawing/2014/main" id="{64948091-53D5-4468-A752-BCB69851DE5D}"/>
              </a:ext>
            </a:extLst>
          </p:cNvPr>
          <p:cNvGraphicFramePr>
            <a:graphicFrameLocks noGrp="1"/>
          </p:cNvGraphicFramePr>
          <p:nvPr>
            <p:extLst>
              <p:ext uri="{D42A27DB-BD31-4B8C-83A1-F6EECF244321}">
                <p14:modId xmlns:p14="http://schemas.microsoft.com/office/powerpoint/2010/main" val="3432702812"/>
              </p:ext>
            </p:extLst>
          </p:nvPr>
        </p:nvGraphicFramePr>
        <p:xfrm>
          <a:off x="65989" y="5990955"/>
          <a:ext cx="12056884" cy="715223"/>
        </p:xfrm>
        <a:graphic>
          <a:graphicData uri="http://schemas.openxmlformats.org/drawingml/2006/table">
            <a:tbl>
              <a:tblPr>
                <a:tableStyleId>{5C22544A-7EE6-4342-B048-85BDC9FD1C3A}</a:tableStyleId>
              </a:tblPr>
              <a:tblGrid>
                <a:gridCol w="12056884">
                  <a:extLst>
                    <a:ext uri="{9D8B030D-6E8A-4147-A177-3AD203B41FA5}">
                      <a16:colId xmlns:a16="http://schemas.microsoft.com/office/drawing/2014/main" val="604771536"/>
                    </a:ext>
                  </a:extLst>
                </a:gridCol>
              </a:tblGrid>
              <a:tr h="377735">
                <a:tc>
                  <a:txBody>
                    <a:bodyPr/>
                    <a:lstStyle/>
                    <a:p>
                      <a:pPr algn="ctr" rtl="0" fontAlgn="ctr"/>
                      <a:r>
                        <a:rPr lang="en-US" sz="1800" b="1" u="none" strike="noStrike" dirty="0">
                          <a:solidFill>
                            <a:srgbClr val="952A31"/>
                          </a:solidFill>
                          <a:effectLst/>
                        </a:rPr>
                        <a:t>BIOMETRIC, FINGERPRINTING CHARGES WILL BE ON ACTUALS TO BE PAID BY STUDENT SEPERATELY. </a:t>
                      </a:r>
                      <a:endParaRPr lang="en-US" sz="1800" b="1" i="0" u="none" strike="noStrike" dirty="0">
                        <a:solidFill>
                          <a:srgbClr val="952A31"/>
                        </a:solidFill>
                        <a:effectLst/>
                        <a:latin typeface="Calibri" panose="020F0502020204030204" pitchFamily="34" charset="0"/>
                      </a:endParaRPr>
                    </a:p>
                  </a:txBody>
                  <a:tcPr marL="3205" marR="3205" marT="3205" marB="0" anchor="ctr">
                    <a:noFill/>
                  </a:tcPr>
                </a:tc>
                <a:extLst>
                  <a:ext uri="{0D108BD9-81ED-4DB2-BD59-A6C34878D82A}">
                    <a16:rowId xmlns:a16="http://schemas.microsoft.com/office/drawing/2014/main" val="1758464981"/>
                  </a:ext>
                </a:extLst>
              </a:tr>
              <a:tr h="337488">
                <a:tc>
                  <a:txBody>
                    <a:bodyPr/>
                    <a:lstStyle/>
                    <a:p>
                      <a:pPr algn="ctr" rtl="0" fontAlgn="ctr"/>
                      <a:r>
                        <a:rPr lang="en-US" sz="1600" b="1" u="none" strike="noStrike" dirty="0">
                          <a:solidFill>
                            <a:srgbClr val="952A31"/>
                          </a:solidFill>
                          <a:effectLst/>
                        </a:rPr>
                        <a:t>MESS MANDATORY FOR 1</a:t>
                      </a:r>
                      <a:r>
                        <a:rPr lang="en-US" sz="1600" b="1" u="none" strike="noStrike" baseline="30000" dirty="0">
                          <a:solidFill>
                            <a:srgbClr val="952A31"/>
                          </a:solidFill>
                          <a:effectLst/>
                        </a:rPr>
                        <a:t>ST</a:t>
                      </a:r>
                      <a:r>
                        <a:rPr lang="en-US" sz="1600" b="1" u="none" strike="noStrike" dirty="0">
                          <a:solidFill>
                            <a:srgbClr val="952A31"/>
                          </a:solidFill>
                          <a:effectLst/>
                        </a:rPr>
                        <a:t> YEAR 1300$</a:t>
                      </a:r>
                      <a:endParaRPr lang="en-US" sz="1600" b="1" i="0" u="none" strike="noStrike" dirty="0">
                        <a:solidFill>
                          <a:srgbClr val="952A31"/>
                        </a:solidFill>
                        <a:effectLst/>
                        <a:latin typeface="Calibri" panose="020F0502020204030204" pitchFamily="34" charset="0"/>
                      </a:endParaRPr>
                    </a:p>
                  </a:txBody>
                  <a:tcPr marL="3205" marR="3205" marT="3205" marB="0" anchor="ctr">
                    <a:noFill/>
                  </a:tcPr>
                </a:tc>
                <a:extLst>
                  <a:ext uri="{0D108BD9-81ED-4DB2-BD59-A6C34878D82A}">
                    <a16:rowId xmlns:a16="http://schemas.microsoft.com/office/drawing/2014/main" val="4187125971"/>
                  </a:ext>
                </a:extLst>
              </a:tr>
            </a:tbl>
          </a:graphicData>
        </a:graphic>
      </p:graphicFrame>
      <p:graphicFrame>
        <p:nvGraphicFramePr>
          <p:cNvPr id="5" name="Table 4">
            <a:extLst>
              <a:ext uri="{FF2B5EF4-FFF2-40B4-BE49-F238E27FC236}">
                <a16:creationId xmlns:a16="http://schemas.microsoft.com/office/drawing/2014/main" id="{24FD68FD-1042-4B60-B9C9-29DC7FADAE40}"/>
              </a:ext>
            </a:extLst>
          </p:cNvPr>
          <p:cNvGraphicFramePr>
            <a:graphicFrameLocks noGrp="1"/>
          </p:cNvGraphicFramePr>
          <p:nvPr>
            <p:extLst>
              <p:ext uri="{D42A27DB-BD31-4B8C-83A1-F6EECF244321}">
                <p14:modId xmlns:p14="http://schemas.microsoft.com/office/powerpoint/2010/main" val="1608351239"/>
              </p:ext>
            </p:extLst>
          </p:nvPr>
        </p:nvGraphicFramePr>
        <p:xfrm>
          <a:off x="65988" y="1206630"/>
          <a:ext cx="12056885" cy="4633497"/>
        </p:xfrm>
        <a:graphic>
          <a:graphicData uri="http://schemas.openxmlformats.org/drawingml/2006/table">
            <a:tbl>
              <a:tblPr>
                <a:tableStyleId>{5C22544A-7EE6-4342-B048-85BDC9FD1C3A}</a:tableStyleId>
              </a:tblPr>
              <a:tblGrid>
                <a:gridCol w="3998072">
                  <a:extLst>
                    <a:ext uri="{9D8B030D-6E8A-4147-A177-3AD203B41FA5}">
                      <a16:colId xmlns:a16="http://schemas.microsoft.com/office/drawing/2014/main" val="1630427848"/>
                    </a:ext>
                  </a:extLst>
                </a:gridCol>
                <a:gridCol w="1115450">
                  <a:extLst>
                    <a:ext uri="{9D8B030D-6E8A-4147-A177-3AD203B41FA5}">
                      <a16:colId xmlns:a16="http://schemas.microsoft.com/office/drawing/2014/main" val="3974005414"/>
                    </a:ext>
                  </a:extLst>
                </a:gridCol>
                <a:gridCol w="1341047">
                  <a:extLst>
                    <a:ext uri="{9D8B030D-6E8A-4147-A177-3AD203B41FA5}">
                      <a16:colId xmlns:a16="http://schemas.microsoft.com/office/drawing/2014/main" val="3649138968"/>
                    </a:ext>
                  </a:extLst>
                </a:gridCol>
                <a:gridCol w="1539361">
                  <a:extLst>
                    <a:ext uri="{9D8B030D-6E8A-4147-A177-3AD203B41FA5}">
                      <a16:colId xmlns:a16="http://schemas.microsoft.com/office/drawing/2014/main" val="744307737"/>
                    </a:ext>
                  </a:extLst>
                </a:gridCol>
                <a:gridCol w="1234911">
                  <a:extLst>
                    <a:ext uri="{9D8B030D-6E8A-4147-A177-3AD203B41FA5}">
                      <a16:colId xmlns:a16="http://schemas.microsoft.com/office/drawing/2014/main" val="668884091"/>
                    </a:ext>
                  </a:extLst>
                </a:gridCol>
                <a:gridCol w="1357460">
                  <a:extLst>
                    <a:ext uri="{9D8B030D-6E8A-4147-A177-3AD203B41FA5}">
                      <a16:colId xmlns:a16="http://schemas.microsoft.com/office/drawing/2014/main" val="3532169302"/>
                    </a:ext>
                  </a:extLst>
                </a:gridCol>
                <a:gridCol w="1470584">
                  <a:extLst>
                    <a:ext uri="{9D8B030D-6E8A-4147-A177-3AD203B41FA5}">
                      <a16:colId xmlns:a16="http://schemas.microsoft.com/office/drawing/2014/main" val="495019163"/>
                    </a:ext>
                  </a:extLst>
                </a:gridCol>
              </a:tblGrid>
              <a:tr h="429673">
                <a:tc>
                  <a:txBody>
                    <a:bodyPr/>
                    <a:lstStyle/>
                    <a:p>
                      <a:pPr algn="ctr" rtl="0" fontAlgn="b"/>
                      <a:r>
                        <a:rPr lang="en-IN" sz="1800" b="1" u="none" strike="noStrike" dirty="0">
                          <a:solidFill>
                            <a:srgbClr val="264796"/>
                          </a:solidFill>
                          <a:effectLst/>
                        </a:rPr>
                        <a:t>PARTICULARS</a:t>
                      </a:r>
                      <a:endParaRPr lang="en-IN" sz="1800" b="1" i="0" u="none" strike="noStrike" dirty="0">
                        <a:solidFill>
                          <a:srgbClr val="264796"/>
                        </a:solidFill>
                        <a:effectLst/>
                        <a:latin typeface="Calibri" panose="020F0502020204030204" pitchFamily="34" charset="0"/>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
                      <a:r>
                        <a:rPr lang="en-IN" sz="1800" b="1" u="none" strike="noStrike" dirty="0">
                          <a:solidFill>
                            <a:srgbClr val="264796"/>
                          </a:solidFill>
                          <a:effectLst/>
                        </a:rPr>
                        <a:t>1ST YEAR</a:t>
                      </a:r>
                      <a:endParaRPr lang="en-IN" sz="1800" b="1" i="0" u="none" strike="noStrike" dirty="0">
                        <a:solidFill>
                          <a:srgbClr val="264796"/>
                        </a:solidFill>
                        <a:effectLst/>
                        <a:latin typeface="Calibri" panose="020F0502020204030204" pitchFamily="34" charset="0"/>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
                      <a:r>
                        <a:rPr lang="en-IN" sz="1800" b="1" u="none" strike="noStrike" dirty="0">
                          <a:solidFill>
                            <a:srgbClr val="264796"/>
                          </a:solidFill>
                          <a:effectLst/>
                        </a:rPr>
                        <a:t>2ND YEAR</a:t>
                      </a:r>
                      <a:endParaRPr lang="en-IN" sz="1800" b="1" i="0" u="none" strike="noStrike" dirty="0">
                        <a:solidFill>
                          <a:srgbClr val="264796"/>
                        </a:solidFill>
                        <a:effectLst/>
                        <a:latin typeface="Calibri" panose="020F0502020204030204" pitchFamily="34" charset="0"/>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
                      <a:r>
                        <a:rPr lang="en-IN" sz="1800" b="1" u="none" strike="noStrike" dirty="0">
                          <a:solidFill>
                            <a:srgbClr val="264796"/>
                          </a:solidFill>
                          <a:effectLst/>
                        </a:rPr>
                        <a:t>3rd YEAR</a:t>
                      </a:r>
                      <a:endParaRPr lang="en-IN" sz="1800" b="1" i="0" u="none" strike="noStrike" dirty="0">
                        <a:solidFill>
                          <a:srgbClr val="264796"/>
                        </a:solidFill>
                        <a:effectLst/>
                        <a:latin typeface="Calibri" panose="020F0502020204030204" pitchFamily="34" charset="0"/>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
                      <a:r>
                        <a:rPr lang="en-IN" sz="1800" b="1" u="none" strike="noStrike" dirty="0">
                          <a:solidFill>
                            <a:srgbClr val="264796"/>
                          </a:solidFill>
                          <a:effectLst/>
                        </a:rPr>
                        <a:t>4th YEAR</a:t>
                      </a:r>
                      <a:endParaRPr lang="en-IN" sz="1800" b="1" i="0" u="none" strike="noStrike" dirty="0">
                        <a:solidFill>
                          <a:srgbClr val="264796"/>
                        </a:solidFill>
                        <a:effectLst/>
                        <a:latin typeface="Calibri" panose="020F0502020204030204" pitchFamily="34" charset="0"/>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
                      <a:r>
                        <a:rPr lang="en-IN" sz="1800" b="1" u="none" strike="noStrike" dirty="0">
                          <a:solidFill>
                            <a:srgbClr val="264796"/>
                          </a:solidFill>
                          <a:effectLst/>
                        </a:rPr>
                        <a:t>5th YEAR</a:t>
                      </a:r>
                      <a:endParaRPr lang="en-IN" sz="1800" b="1" i="0" u="none" strike="noStrike" dirty="0">
                        <a:solidFill>
                          <a:srgbClr val="264796"/>
                        </a:solidFill>
                        <a:effectLst/>
                        <a:latin typeface="Calibri" panose="020F0502020204030204" pitchFamily="34" charset="0"/>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
                      <a:r>
                        <a:rPr lang="en-IN" sz="1800" b="1" u="none" strike="noStrike" dirty="0">
                          <a:solidFill>
                            <a:srgbClr val="264796"/>
                          </a:solidFill>
                          <a:effectLst/>
                        </a:rPr>
                        <a:t>6th YEAR</a:t>
                      </a:r>
                      <a:endParaRPr lang="en-IN" sz="1800" b="1" i="0" u="none" strike="noStrike" dirty="0">
                        <a:solidFill>
                          <a:srgbClr val="264796"/>
                        </a:solidFill>
                        <a:effectLst/>
                        <a:latin typeface="Calibri" panose="020F0502020204030204" pitchFamily="34" charset="0"/>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59793769"/>
                  </a:ext>
                </a:extLst>
              </a:tr>
              <a:tr h="429673">
                <a:tc>
                  <a:txBody>
                    <a:bodyPr/>
                    <a:lstStyle/>
                    <a:p>
                      <a:pPr algn="ctr" rtl="0" fontAlgn="b"/>
                      <a:r>
                        <a:rPr lang="en-IN" sz="1800" b="1" u="none" strike="noStrike" dirty="0">
                          <a:solidFill>
                            <a:srgbClr val="264796"/>
                          </a:solidFill>
                          <a:effectLst/>
                        </a:rPr>
                        <a:t>TUITION FEE</a:t>
                      </a:r>
                      <a:endParaRPr lang="en-IN" sz="1800" b="1" i="0" u="none" strike="noStrike" dirty="0">
                        <a:solidFill>
                          <a:srgbClr val="264796"/>
                        </a:solidFill>
                        <a:effectLst/>
                        <a:latin typeface="Calibri" panose="020F0502020204030204" pitchFamily="34" charset="0"/>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
                      <a:r>
                        <a:rPr lang="en-IN" sz="1400" u="none" strike="noStrike" dirty="0">
                          <a:solidFill>
                            <a:srgbClr val="264796"/>
                          </a:solidFill>
                          <a:effectLst/>
                        </a:rPr>
                        <a:t>300350 RUB</a:t>
                      </a:r>
                      <a:endParaRPr lang="en-IN" sz="1400" b="0" i="0" u="none" strike="noStrike" dirty="0">
                        <a:solidFill>
                          <a:srgbClr val="264796"/>
                        </a:solidFill>
                        <a:effectLst/>
                        <a:latin typeface="Calibri" panose="020F0502020204030204" pitchFamily="34" charset="0"/>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srgbClr val="264796"/>
                          </a:solidFill>
                          <a:effectLst/>
                          <a:uLnTx/>
                          <a:uFillTx/>
                          <a:latin typeface="Calibri" panose="020F0502020204030204"/>
                          <a:ea typeface="+mn-ea"/>
                          <a:cs typeface="+mn-cs"/>
                        </a:rPr>
                        <a:t>300350 RUB</a:t>
                      </a:r>
                      <a:endParaRPr kumimoji="0" lang="en-IN" sz="1400" b="0" i="0" u="none" strike="noStrike" kern="1200" cap="none" spc="0" normalizeH="0" baseline="0" noProof="0" dirty="0">
                        <a:ln>
                          <a:noFill/>
                        </a:ln>
                        <a:solidFill>
                          <a:srgbClr val="264796"/>
                        </a:solidFill>
                        <a:effectLst/>
                        <a:uLnTx/>
                        <a:uFillTx/>
                        <a:latin typeface="Calibri" panose="020F0502020204030204" pitchFamily="34" charset="0"/>
                        <a:ea typeface="+mn-ea"/>
                        <a:cs typeface="+mn-cs"/>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srgbClr val="264796"/>
                          </a:solidFill>
                          <a:effectLst/>
                          <a:uLnTx/>
                          <a:uFillTx/>
                          <a:latin typeface="Calibri" panose="020F0502020204030204"/>
                          <a:ea typeface="+mn-ea"/>
                          <a:cs typeface="+mn-cs"/>
                        </a:rPr>
                        <a:t>300350 RUB</a:t>
                      </a:r>
                      <a:endParaRPr kumimoji="0" lang="en-IN" sz="1400" b="0" i="0" u="none" strike="noStrike" kern="1200" cap="none" spc="0" normalizeH="0" baseline="0" noProof="0" dirty="0">
                        <a:ln>
                          <a:noFill/>
                        </a:ln>
                        <a:solidFill>
                          <a:srgbClr val="264796"/>
                        </a:solidFill>
                        <a:effectLst/>
                        <a:uLnTx/>
                        <a:uFillTx/>
                        <a:latin typeface="Calibri" panose="020F0502020204030204" pitchFamily="34" charset="0"/>
                        <a:ea typeface="+mn-ea"/>
                        <a:cs typeface="+mn-cs"/>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srgbClr val="264796"/>
                          </a:solidFill>
                          <a:effectLst/>
                          <a:uLnTx/>
                          <a:uFillTx/>
                          <a:latin typeface="Calibri" panose="020F0502020204030204"/>
                          <a:ea typeface="+mn-ea"/>
                          <a:cs typeface="+mn-cs"/>
                        </a:rPr>
                        <a:t>300350 RUB</a:t>
                      </a:r>
                      <a:endParaRPr kumimoji="0" lang="en-IN" sz="1400" b="0" i="0" u="none" strike="noStrike" kern="1200" cap="none" spc="0" normalizeH="0" baseline="0" noProof="0" dirty="0">
                        <a:ln>
                          <a:noFill/>
                        </a:ln>
                        <a:solidFill>
                          <a:srgbClr val="264796"/>
                        </a:solidFill>
                        <a:effectLst/>
                        <a:uLnTx/>
                        <a:uFillTx/>
                        <a:latin typeface="Calibri" panose="020F0502020204030204" pitchFamily="34" charset="0"/>
                        <a:ea typeface="+mn-ea"/>
                        <a:cs typeface="+mn-cs"/>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srgbClr val="264796"/>
                          </a:solidFill>
                          <a:effectLst/>
                          <a:uLnTx/>
                          <a:uFillTx/>
                          <a:latin typeface="Calibri" panose="020F0502020204030204"/>
                          <a:ea typeface="+mn-ea"/>
                          <a:cs typeface="+mn-cs"/>
                        </a:rPr>
                        <a:t>300350 RUB</a:t>
                      </a:r>
                      <a:endParaRPr kumimoji="0" lang="en-IN" sz="1400" b="0" i="0" u="none" strike="noStrike" kern="1200" cap="none" spc="0" normalizeH="0" baseline="0" noProof="0" dirty="0">
                        <a:ln>
                          <a:noFill/>
                        </a:ln>
                        <a:solidFill>
                          <a:srgbClr val="264796"/>
                        </a:solidFill>
                        <a:effectLst/>
                        <a:uLnTx/>
                        <a:uFillTx/>
                        <a:latin typeface="Calibri" panose="020F0502020204030204" pitchFamily="34" charset="0"/>
                        <a:ea typeface="+mn-ea"/>
                        <a:cs typeface="+mn-cs"/>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dirty="0">
                          <a:ln>
                            <a:noFill/>
                          </a:ln>
                          <a:solidFill>
                            <a:srgbClr val="264796"/>
                          </a:solidFill>
                          <a:effectLst/>
                          <a:uLnTx/>
                          <a:uFillTx/>
                          <a:latin typeface="Calibri" panose="020F0502020204030204"/>
                          <a:ea typeface="+mn-ea"/>
                          <a:cs typeface="+mn-cs"/>
                        </a:rPr>
                        <a:t>300350 RUB</a:t>
                      </a:r>
                      <a:endParaRPr kumimoji="0" lang="en-IN" sz="1400" b="0" i="0" u="none" strike="noStrike" kern="1200" cap="none" spc="0" normalizeH="0" baseline="0" noProof="0" dirty="0">
                        <a:ln>
                          <a:noFill/>
                        </a:ln>
                        <a:solidFill>
                          <a:srgbClr val="264796"/>
                        </a:solidFill>
                        <a:effectLst/>
                        <a:uLnTx/>
                        <a:uFillTx/>
                        <a:latin typeface="Calibri" panose="020F0502020204030204" pitchFamily="34" charset="0"/>
                        <a:ea typeface="+mn-ea"/>
                        <a:cs typeface="+mn-cs"/>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00501039"/>
                  </a:ext>
                </a:extLst>
              </a:tr>
              <a:tr h="429673">
                <a:tc>
                  <a:txBody>
                    <a:bodyPr/>
                    <a:lstStyle/>
                    <a:p>
                      <a:pPr algn="ctr" rtl="0" fontAlgn="b"/>
                      <a:r>
                        <a:rPr lang="en-IN" sz="1800" b="1" u="none" strike="noStrike" dirty="0">
                          <a:solidFill>
                            <a:srgbClr val="264796"/>
                          </a:solidFill>
                          <a:effectLst/>
                        </a:rPr>
                        <a:t>HOSTEL</a:t>
                      </a:r>
                      <a:endParaRPr lang="en-IN" sz="1800" b="1" i="0" u="none" strike="noStrike" dirty="0">
                        <a:solidFill>
                          <a:srgbClr val="264796"/>
                        </a:solidFill>
                        <a:effectLst/>
                        <a:latin typeface="Calibri" panose="020F0502020204030204" pitchFamily="34" charset="0"/>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dirty="0">
                          <a:ln>
                            <a:noFill/>
                          </a:ln>
                          <a:solidFill>
                            <a:srgbClr val="264796"/>
                          </a:solidFill>
                          <a:effectLst/>
                          <a:uLnTx/>
                          <a:uFillTx/>
                          <a:latin typeface="Calibri" panose="020F0502020204030204"/>
                          <a:ea typeface="+mn-ea"/>
                          <a:cs typeface="+mn-cs"/>
                        </a:rPr>
                        <a:t>25000 RUB</a:t>
                      </a:r>
                      <a:endParaRPr kumimoji="0" lang="en-IN" sz="1400" b="0" i="0" u="none" strike="noStrike" kern="1200" cap="none" spc="0" normalizeH="0" baseline="0" noProof="0" dirty="0">
                        <a:ln>
                          <a:noFill/>
                        </a:ln>
                        <a:solidFill>
                          <a:srgbClr val="264796"/>
                        </a:solidFill>
                        <a:effectLst/>
                        <a:uLnTx/>
                        <a:uFillTx/>
                        <a:latin typeface="Calibri" panose="020F0502020204030204" pitchFamily="34" charset="0"/>
                        <a:ea typeface="+mn-ea"/>
                        <a:cs typeface="+mn-cs"/>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srgbClr val="264796"/>
                          </a:solidFill>
                          <a:effectLst/>
                          <a:uLnTx/>
                          <a:uFillTx/>
                          <a:latin typeface="Calibri" panose="020F0502020204030204"/>
                          <a:ea typeface="+mn-ea"/>
                          <a:cs typeface="+mn-cs"/>
                        </a:rPr>
                        <a:t>25000 RUB</a:t>
                      </a:r>
                      <a:endParaRPr kumimoji="0" lang="en-IN" sz="1400" b="0" i="0" u="none" strike="noStrike" kern="1200" cap="none" spc="0" normalizeH="0" baseline="0" noProof="0" dirty="0">
                        <a:ln>
                          <a:noFill/>
                        </a:ln>
                        <a:solidFill>
                          <a:srgbClr val="264796"/>
                        </a:solidFill>
                        <a:effectLst/>
                        <a:uLnTx/>
                        <a:uFillTx/>
                        <a:latin typeface="Calibri" panose="020F0502020204030204" pitchFamily="34" charset="0"/>
                        <a:ea typeface="+mn-ea"/>
                        <a:cs typeface="+mn-cs"/>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srgbClr val="264796"/>
                          </a:solidFill>
                          <a:effectLst/>
                          <a:uLnTx/>
                          <a:uFillTx/>
                          <a:latin typeface="Calibri" panose="020F0502020204030204"/>
                          <a:ea typeface="+mn-ea"/>
                          <a:cs typeface="+mn-cs"/>
                        </a:rPr>
                        <a:t>25000 RUB</a:t>
                      </a:r>
                      <a:endParaRPr kumimoji="0" lang="en-IN" sz="1400" b="0" i="0" u="none" strike="noStrike" kern="1200" cap="none" spc="0" normalizeH="0" baseline="0" noProof="0" dirty="0">
                        <a:ln>
                          <a:noFill/>
                        </a:ln>
                        <a:solidFill>
                          <a:srgbClr val="264796"/>
                        </a:solidFill>
                        <a:effectLst/>
                        <a:uLnTx/>
                        <a:uFillTx/>
                        <a:latin typeface="Calibri" panose="020F0502020204030204" pitchFamily="34" charset="0"/>
                        <a:ea typeface="+mn-ea"/>
                        <a:cs typeface="+mn-cs"/>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srgbClr val="264796"/>
                          </a:solidFill>
                          <a:effectLst/>
                          <a:uLnTx/>
                          <a:uFillTx/>
                          <a:latin typeface="Calibri" panose="020F0502020204030204"/>
                          <a:ea typeface="+mn-ea"/>
                          <a:cs typeface="+mn-cs"/>
                        </a:rPr>
                        <a:t>25000 RUB</a:t>
                      </a:r>
                      <a:endParaRPr kumimoji="0" lang="en-IN" sz="1400" b="0" i="0" u="none" strike="noStrike" kern="1200" cap="none" spc="0" normalizeH="0" baseline="0" noProof="0" dirty="0">
                        <a:ln>
                          <a:noFill/>
                        </a:ln>
                        <a:solidFill>
                          <a:srgbClr val="264796"/>
                        </a:solidFill>
                        <a:effectLst/>
                        <a:uLnTx/>
                        <a:uFillTx/>
                        <a:latin typeface="Calibri" panose="020F0502020204030204" pitchFamily="34" charset="0"/>
                        <a:ea typeface="+mn-ea"/>
                        <a:cs typeface="+mn-cs"/>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srgbClr val="264796"/>
                          </a:solidFill>
                          <a:effectLst/>
                          <a:uLnTx/>
                          <a:uFillTx/>
                          <a:latin typeface="Calibri" panose="020F0502020204030204"/>
                          <a:ea typeface="+mn-ea"/>
                          <a:cs typeface="+mn-cs"/>
                        </a:rPr>
                        <a:t>25000 RUB</a:t>
                      </a:r>
                      <a:endParaRPr kumimoji="0" lang="en-IN" sz="1400" b="0" i="0" u="none" strike="noStrike" kern="1200" cap="none" spc="0" normalizeH="0" baseline="0" noProof="0" dirty="0">
                        <a:ln>
                          <a:noFill/>
                        </a:ln>
                        <a:solidFill>
                          <a:srgbClr val="264796"/>
                        </a:solidFill>
                        <a:effectLst/>
                        <a:uLnTx/>
                        <a:uFillTx/>
                        <a:latin typeface="Calibri" panose="020F0502020204030204" pitchFamily="34" charset="0"/>
                        <a:ea typeface="+mn-ea"/>
                        <a:cs typeface="+mn-cs"/>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dirty="0">
                          <a:ln>
                            <a:noFill/>
                          </a:ln>
                          <a:solidFill>
                            <a:srgbClr val="264796"/>
                          </a:solidFill>
                          <a:effectLst/>
                          <a:uLnTx/>
                          <a:uFillTx/>
                          <a:latin typeface="Calibri" panose="020F0502020204030204"/>
                          <a:ea typeface="+mn-ea"/>
                          <a:cs typeface="+mn-cs"/>
                        </a:rPr>
                        <a:t>25000 RUB</a:t>
                      </a:r>
                      <a:endParaRPr kumimoji="0" lang="en-IN" sz="1400" b="0" i="0" u="none" strike="noStrike" kern="1200" cap="none" spc="0" normalizeH="0" baseline="0" noProof="0" dirty="0">
                        <a:ln>
                          <a:noFill/>
                        </a:ln>
                        <a:solidFill>
                          <a:srgbClr val="264796"/>
                        </a:solidFill>
                        <a:effectLst/>
                        <a:uLnTx/>
                        <a:uFillTx/>
                        <a:latin typeface="Calibri" panose="020F0502020204030204" pitchFamily="34" charset="0"/>
                        <a:ea typeface="+mn-ea"/>
                        <a:cs typeface="+mn-cs"/>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9424475"/>
                  </a:ext>
                </a:extLst>
              </a:tr>
              <a:tr h="429673">
                <a:tc>
                  <a:txBody>
                    <a:bodyPr/>
                    <a:lstStyle/>
                    <a:p>
                      <a:pPr algn="ctr" rtl="0" fontAlgn="b"/>
                      <a:r>
                        <a:rPr lang="en-IN" sz="1800" b="1" u="none" strike="noStrike" dirty="0">
                          <a:solidFill>
                            <a:srgbClr val="264796"/>
                          </a:solidFill>
                          <a:effectLst/>
                        </a:rPr>
                        <a:t>INSURANCE</a:t>
                      </a:r>
                      <a:endParaRPr lang="en-IN" sz="1800" b="1" i="0" u="none" strike="noStrike" dirty="0">
                        <a:solidFill>
                          <a:srgbClr val="264796"/>
                        </a:solidFill>
                        <a:effectLst/>
                        <a:latin typeface="Calibri" panose="020F0502020204030204" pitchFamily="34" charset="0"/>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
                      <a:r>
                        <a:rPr lang="en-IN" sz="1400" u="none" strike="noStrike">
                          <a:solidFill>
                            <a:srgbClr val="264796"/>
                          </a:solidFill>
                          <a:effectLst/>
                        </a:rPr>
                        <a:t>7500 RUB</a:t>
                      </a:r>
                      <a:endParaRPr lang="en-IN" sz="1400" b="0" i="0" u="none" strike="noStrike">
                        <a:solidFill>
                          <a:srgbClr val="264796"/>
                        </a:solidFill>
                        <a:effectLst/>
                        <a:latin typeface="Calibri" panose="020F0502020204030204" pitchFamily="34" charset="0"/>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
                      <a:r>
                        <a:rPr lang="en-IN" sz="1400" u="none" strike="noStrike">
                          <a:solidFill>
                            <a:srgbClr val="264796"/>
                          </a:solidFill>
                          <a:effectLst/>
                        </a:rPr>
                        <a:t>7500 RUB</a:t>
                      </a:r>
                      <a:endParaRPr lang="en-IN" sz="1400" b="0" i="0" u="none" strike="noStrike">
                        <a:solidFill>
                          <a:srgbClr val="264796"/>
                        </a:solidFill>
                        <a:effectLst/>
                        <a:latin typeface="Calibri" panose="020F0502020204030204" pitchFamily="34" charset="0"/>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
                      <a:r>
                        <a:rPr lang="en-IN" sz="1400" u="none" strike="noStrike" dirty="0">
                          <a:solidFill>
                            <a:srgbClr val="264796"/>
                          </a:solidFill>
                          <a:effectLst/>
                        </a:rPr>
                        <a:t>7500 RUB</a:t>
                      </a:r>
                      <a:endParaRPr lang="en-IN" sz="1400" b="0" i="0" u="none" strike="noStrike" dirty="0">
                        <a:solidFill>
                          <a:srgbClr val="264796"/>
                        </a:solidFill>
                        <a:effectLst/>
                        <a:latin typeface="Calibri" panose="020F0502020204030204" pitchFamily="34" charset="0"/>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
                      <a:r>
                        <a:rPr lang="en-IN" sz="1400" u="none" strike="noStrike" dirty="0">
                          <a:solidFill>
                            <a:srgbClr val="264796"/>
                          </a:solidFill>
                          <a:effectLst/>
                        </a:rPr>
                        <a:t>7500 RUB</a:t>
                      </a:r>
                      <a:endParaRPr lang="en-IN" sz="1400" b="0" i="0" u="none" strike="noStrike" dirty="0">
                        <a:solidFill>
                          <a:srgbClr val="264796"/>
                        </a:solidFill>
                        <a:effectLst/>
                        <a:latin typeface="Calibri" panose="020F0502020204030204" pitchFamily="34" charset="0"/>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
                      <a:r>
                        <a:rPr lang="en-IN" sz="1400" u="none" strike="noStrike" dirty="0">
                          <a:solidFill>
                            <a:srgbClr val="264796"/>
                          </a:solidFill>
                          <a:effectLst/>
                        </a:rPr>
                        <a:t>7500 RUB</a:t>
                      </a:r>
                      <a:endParaRPr lang="en-IN" sz="1400" b="0" i="0" u="none" strike="noStrike" dirty="0">
                        <a:solidFill>
                          <a:srgbClr val="264796"/>
                        </a:solidFill>
                        <a:effectLst/>
                        <a:latin typeface="Calibri" panose="020F0502020204030204" pitchFamily="34" charset="0"/>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
                      <a:r>
                        <a:rPr lang="en-IN" sz="1400" u="none" strike="noStrike">
                          <a:solidFill>
                            <a:srgbClr val="264796"/>
                          </a:solidFill>
                          <a:effectLst/>
                        </a:rPr>
                        <a:t>7500 RUB</a:t>
                      </a:r>
                      <a:endParaRPr lang="en-IN" sz="1400" b="0" i="0" u="none" strike="noStrike">
                        <a:solidFill>
                          <a:srgbClr val="264796"/>
                        </a:solidFill>
                        <a:effectLst/>
                        <a:latin typeface="Calibri" panose="020F0502020204030204" pitchFamily="34" charset="0"/>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26000386"/>
                  </a:ext>
                </a:extLst>
              </a:tr>
              <a:tr h="429673">
                <a:tc>
                  <a:txBody>
                    <a:bodyPr/>
                    <a:lstStyle/>
                    <a:p>
                      <a:pPr algn="ctr" rtl="0" fontAlgn="b"/>
                      <a:r>
                        <a:rPr lang="en-IN" sz="1800" b="1" u="none" strike="noStrike" dirty="0">
                          <a:solidFill>
                            <a:srgbClr val="264796"/>
                          </a:solidFill>
                          <a:effectLst/>
                        </a:rPr>
                        <a:t>MEDICAL</a:t>
                      </a:r>
                      <a:endParaRPr lang="en-IN" sz="1800" b="1" i="0" u="none" strike="noStrike" dirty="0">
                        <a:solidFill>
                          <a:srgbClr val="264796"/>
                        </a:solidFill>
                        <a:effectLst/>
                        <a:latin typeface="Calibri" panose="020F0502020204030204" pitchFamily="34" charset="0"/>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
                      <a:r>
                        <a:rPr lang="en-IN" sz="1400" u="none" strike="noStrike">
                          <a:solidFill>
                            <a:srgbClr val="264796"/>
                          </a:solidFill>
                          <a:effectLst/>
                        </a:rPr>
                        <a:t>8000 </a:t>
                      </a:r>
                      <a:r>
                        <a:rPr lang="en-IN" sz="1400" u="none" strike="noStrike" dirty="0">
                          <a:solidFill>
                            <a:srgbClr val="264796"/>
                          </a:solidFill>
                          <a:effectLst/>
                        </a:rPr>
                        <a:t>RUB</a:t>
                      </a:r>
                      <a:endParaRPr lang="en-IN" sz="1400" b="0" i="0" u="none" strike="noStrike" dirty="0">
                        <a:solidFill>
                          <a:srgbClr val="264796"/>
                        </a:solidFill>
                        <a:effectLst/>
                        <a:latin typeface="Calibri" panose="020F0502020204030204" pitchFamily="34" charset="0"/>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
                      <a:r>
                        <a:rPr lang="en-IN" sz="1400" u="none" strike="noStrike">
                          <a:solidFill>
                            <a:srgbClr val="264796"/>
                          </a:solidFill>
                          <a:effectLst/>
                        </a:rPr>
                        <a:t>NA</a:t>
                      </a:r>
                      <a:endParaRPr lang="en-IN" sz="1400" b="0" i="0" u="none" strike="noStrike">
                        <a:solidFill>
                          <a:srgbClr val="264796"/>
                        </a:solidFill>
                        <a:effectLst/>
                        <a:latin typeface="Calibri" panose="020F0502020204030204" pitchFamily="34" charset="0"/>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
                      <a:r>
                        <a:rPr lang="en-IN" sz="1400" u="none" strike="noStrike" dirty="0">
                          <a:solidFill>
                            <a:srgbClr val="264796"/>
                          </a:solidFill>
                          <a:effectLst/>
                        </a:rPr>
                        <a:t>NA</a:t>
                      </a:r>
                      <a:endParaRPr lang="en-IN" sz="1400" b="0" i="0" u="none" strike="noStrike" dirty="0">
                        <a:solidFill>
                          <a:srgbClr val="264796"/>
                        </a:solidFill>
                        <a:effectLst/>
                        <a:latin typeface="Calibri" panose="020F0502020204030204" pitchFamily="34" charset="0"/>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
                      <a:r>
                        <a:rPr lang="en-IN" sz="1400" u="none" strike="noStrike" dirty="0">
                          <a:solidFill>
                            <a:srgbClr val="264796"/>
                          </a:solidFill>
                          <a:effectLst/>
                        </a:rPr>
                        <a:t>NA</a:t>
                      </a:r>
                      <a:endParaRPr lang="en-IN" sz="1400" b="0" i="0" u="none" strike="noStrike" dirty="0">
                        <a:solidFill>
                          <a:srgbClr val="264796"/>
                        </a:solidFill>
                        <a:effectLst/>
                        <a:latin typeface="Calibri" panose="020F0502020204030204" pitchFamily="34" charset="0"/>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
                      <a:r>
                        <a:rPr lang="en-IN" sz="1400" u="none" strike="noStrike" dirty="0">
                          <a:solidFill>
                            <a:srgbClr val="264796"/>
                          </a:solidFill>
                          <a:effectLst/>
                        </a:rPr>
                        <a:t>NA</a:t>
                      </a:r>
                      <a:endParaRPr lang="en-IN" sz="1400" b="0" i="0" u="none" strike="noStrike" dirty="0">
                        <a:solidFill>
                          <a:srgbClr val="264796"/>
                        </a:solidFill>
                        <a:effectLst/>
                        <a:latin typeface="Calibri" panose="020F0502020204030204" pitchFamily="34" charset="0"/>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
                      <a:r>
                        <a:rPr lang="en-IN" sz="1400" u="none" strike="noStrike">
                          <a:solidFill>
                            <a:srgbClr val="264796"/>
                          </a:solidFill>
                          <a:effectLst/>
                        </a:rPr>
                        <a:t>NA</a:t>
                      </a:r>
                      <a:endParaRPr lang="en-IN" sz="1400" b="0" i="0" u="none" strike="noStrike">
                        <a:solidFill>
                          <a:srgbClr val="264796"/>
                        </a:solidFill>
                        <a:effectLst/>
                        <a:latin typeface="Calibri" panose="020F0502020204030204" pitchFamily="34" charset="0"/>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11675084"/>
                  </a:ext>
                </a:extLst>
              </a:tr>
              <a:tr h="2055459">
                <a:tc>
                  <a:txBody>
                    <a:bodyPr/>
                    <a:lstStyle/>
                    <a:p>
                      <a:pPr algn="ctr" rtl="0" fontAlgn="ctr"/>
                      <a:r>
                        <a:rPr lang="en-US" sz="1800" b="1" u="none" strike="noStrike" dirty="0">
                          <a:solidFill>
                            <a:srgbClr val="264796"/>
                          </a:solidFill>
                          <a:effectLst/>
                        </a:rPr>
                        <a:t>REGISTRATION, DOCUMENT TRANSLATION, NOTARIZATION, LEGALIZATION, INVITATION, VISA EXTENSION, STUDENT CARD, LIBRARY CARD, EQUIVALENCE CERTIFICATE, ACCESS TO ENGLISH BOOKS FOR ALL SUBJECTS.</a:t>
                      </a:r>
                      <a:endParaRPr lang="en-US" sz="1800" b="1" i="0" u="none" strike="noStrike" dirty="0">
                        <a:solidFill>
                          <a:srgbClr val="264796"/>
                        </a:solidFill>
                        <a:effectLst/>
                        <a:latin typeface="Calibri" panose="020F0502020204030204" pitchFamily="34" charset="0"/>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IN" sz="1400" u="none" strike="noStrike">
                          <a:solidFill>
                            <a:srgbClr val="264796"/>
                          </a:solidFill>
                          <a:effectLst/>
                        </a:rPr>
                        <a:t>21000 RUB</a:t>
                      </a:r>
                      <a:endParaRPr lang="en-IN" sz="1400" b="0" i="0" u="none" strike="noStrike">
                        <a:solidFill>
                          <a:srgbClr val="264796"/>
                        </a:solidFill>
                        <a:effectLst/>
                        <a:latin typeface="Calibri" panose="020F0502020204030204" pitchFamily="34" charset="0"/>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IN" sz="1400" u="none" strike="noStrike">
                          <a:solidFill>
                            <a:srgbClr val="264796"/>
                          </a:solidFill>
                          <a:effectLst/>
                        </a:rPr>
                        <a:t>VISA EXTENSION ON ACTUALS</a:t>
                      </a:r>
                      <a:endParaRPr lang="en-IN" sz="1400" b="0" i="0" u="none" strike="noStrike">
                        <a:solidFill>
                          <a:srgbClr val="264796"/>
                        </a:solidFill>
                        <a:effectLst/>
                        <a:latin typeface="Calibri" panose="020F0502020204030204" pitchFamily="34" charset="0"/>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IN" sz="1400" u="none" strike="noStrike">
                          <a:solidFill>
                            <a:srgbClr val="264796"/>
                          </a:solidFill>
                          <a:effectLst/>
                        </a:rPr>
                        <a:t>VISA EXTENSION ON ACTUALS</a:t>
                      </a:r>
                      <a:endParaRPr lang="en-IN" sz="1400" b="0" i="0" u="none" strike="noStrike">
                        <a:solidFill>
                          <a:srgbClr val="264796"/>
                        </a:solidFill>
                        <a:effectLst/>
                        <a:latin typeface="Calibri" panose="020F0502020204030204" pitchFamily="34" charset="0"/>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IN" sz="1400" u="none" strike="noStrike" dirty="0">
                          <a:solidFill>
                            <a:srgbClr val="264796"/>
                          </a:solidFill>
                          <a:effectLst/>
                        </a:rPr>
                        <a:t>VISA EXTENSION ON ACTUALS</a:t>
                      </a:r>
                      <a:endParaRPr lang="en-IN" sz="1400" b="0" i="0" u="none" strike="noStrike" dirty="0">
                        <a:solidFill>
                          <a:srgbClr val="264796"/>
                        </a:solidFill>
                        <a:effectLst/>
                        <a:latin typeface="Calibri" panose="020F0502020204030204" pitchFamily="34" charset="0"/>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IN" sz="1400" u="none" strike="noStrike" dirty="0">
                          <a:solidFill>
                            <a:srgbClr val="264796"/>
                          </a:solidFill>
                          <a:effectLst/>
                        </a:rPr>
                        <a:t>VISA EXTENSION ON ACTUALS</a:t>
                      </a:r>
                      <a:endParaRPr lang="en-IN" sz="1400" b="0" i="0" u="none" strike="noStrike" dirty="0">
                        <a:solidFill>
                          <a:srgbClr val="264796"/>
                        </a:solidFill>
                        <a:effectLst/>
                        <a:latin typeface="Calibri" panose="020F0502020204030204" pitchFamily="34" charset="0"/>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IN" sz="1400" u="none" strike="noStrike" dirty="0">
                          <a:solidFill>
                            <a:srgbClr val="264796"/>
                          </a:solidFill>
                          <a:effectLst/>
                        </a:rPr>
                        <a:t>VISA EXTENSION ON ACTUALS</a:t>
                      </a:r>
                      <a:endParaRPr lang="en-IN" sz="1400" b="0" i="0" u="none" strike="noStrike" dirty="0">
                        <a:solidFill>
                          <a:srgbClr val="264796"/>
                        </a:solidFill>
                        <a:effectLst/>
                        <a:latin typeface="Calibri" panose="020F0502020204030204" pitchFamily="34" charset="0"/>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18725005"/>
                  </a:ext>
                </a:extLst>
              </a:tr>
              <a:tr h="429673">
                <a:tc>
                  <a:txBody>
                    <a:bodyPr/>
                    <a:lstStyle/>
                    <a:p>
                      <a:pPr algn="ctr" rtl="0" fontAlgn="b"/>
                      <a:r>
                        <a:rPr lang="en-IN" sz="1800" b="1" u="none" strike="noStrike" dirty="0">
                          <a:solidFill>
                            <a:srgbClr val="264796"/>
                          </a:solidFill>
                          <a:effectLst/>
                        </a:rPr>
                        <a:t>ADMINISTRATIVE CHARGE (OTC)</a:t>
                      </a:r>
                      <a:endParaRPr lang="en-IN" sz="1800" b="1" i="0" u="none" strike="noStrike" dirty="0">
                        <a:solidFill>
                          <a:srgbClr val="264796"/>
                        </a:solidFill>
                        <a:effectLst/>
                        <a:latin typeface="Calibri" panose="020F0502020204030204" pitchFamily="34" charset="0"/>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
                      <a:r>
                        <a:rPr lang="en-IN" sz="1400" u="none" strike="noStrike" dirty="0">
                          <a:solidFill>
                            <a:srgbClr val="264796"/>
                          </a:solidFill>
                          <a:effectLst/>
                        </a:rPr>
                        <a:t>1300$</a:t>
                      </a:r>
                      <a:endParaRPr lang="en-IN" sz="1400" b="0" i="0" u="none" strike="noStrike" dirty="0">
                        <a:solidFill>
                          <a:srgbClr val="264796"/>
                        </a:solidFill>
                        <a:effectLst/>
                        <a:latin typeface="Calibri" panose="020F0502020204030204" pitchFamily="34" charset="0"/>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
                      <a:r>
                        <a:rPr lang="en-IN" sz="1400" u="none" strike="noStrike">
                          <a:solidFill>
                            <a:srgbClr val="264796"/>
                          </a:solidFill>
                          <a:effectLst/>
                        </a:rPr>
                        <a:t>NA</a:t>
                      </a:r>
                      <a:endParaRPr lang="en-IN" sz="1400" b="0" i="0" u="none" strike="noStrike">
                        <a:solidFill>
                          <a:srgbClr val="264796"/>
                        </a:solidFill>
                        <a:effectLst/>
                        <a:latin typeface="Calibri" panose="020F0502020204030204" pitchFamily="34" charset="0"/>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
                      <a:r>
                        <a:rPr lang="en-IN" sz="1400" u="none" strike="noStrike">
                          <a:solidFill>
                            <a:srgbClr val="264796"/>
                          </a:solidFill>
                          <a:effectLst/>
                        </a:rPr>
                        <a:t>NA</a:t>
                      </a:r>
                      <a:endParaRPr lang="en-IN" sz="1400" b="0" i="0" u="none" strike="noStrike">
                        <a:solidFill>
                          <a:srgbClr val="264796"/>
                        </a:solidFill>
                        <a:effectLst/>
                        <a:latin typeface="Calibri" panose="020F0502020204030204" pitchFamily="34" charset="0"/>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
                      <a:r>
                        <a:rPr lang="en-IN" sz="1400" u="none" strike="noStrike">
                          <a:solidFill>
                            <a:srgbClr val="264796"/>
                          </a:solidFill>
                          <a:effectLst/>
                        </a:rPr>
                        <a:t>NA</a:t>
                      </a:r>
                      <a:endParaRPr lang="en-IN" sz="1400" b="0" i="0" u="none" strike="noStrike">
                        <a:solidFill>
                          <a:srgbClr val="264796"/>
                        </a:solidFill>
                        <a:effectLst/>
                        <a:latin typeface="Calibri" panose="020F0502020204030204" pitchFamily="34" charset="0"/>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
                      <a:r>
                        <a:rPr lang="en-IN" sz="1400" u="none" strike="noStrike">
                          <a:solidFill>
                            <a:srgbClr val="264796"/>
                          </a:solidFill>
                          <a:effectLst/>
                        </a:rPr>
                        <a:t>NA</a:t>
                      </a:r>
                      <a:endParaRPr lang="en-IN" sz="1400" b="0" i="0" u="none" strike="noStrike">
                        <a:solidFill>
                          <a:srgbClr val="264796"/>
                        </a:solidFill>
                        <a:effectLst/>
                        <a:latin typeface="Calibri" panose="020F0502020204030204" pitchFamily="34" charset="0"/>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
                      <a:r>
                        <a:rPr lang="en-IN" sz="1400" u="none" strike="noStrike" dirty="0">
                          <a:solidFill>
                            <a:srgbClr val="264796"/>
                          </a:solidFill>
                          <a:effectLst/>
                        </a:rPr>
                        <a:t>NA</a:t>
                      </a:r>
                      <a:endParaRPr lang="en-IN" sz="1400" b="0" i="0" u="none" strike="noStrike" dirty="0">
                        <a:solidFill>
                          <a:srgbClr val="264796"/>
                        </a:solidFill>
                        <a:effectLst/>
                        <a:latin typeface="Calibri" panose="020F0502020204030204" pitchFamily="34" charset="0"/>
                      </a:endParaRPr>
                    </a:p>
                  </a:txBody>
                  <a:tcPr marL="6559" marR="6559" marT="65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41554766"/>
                  </a:ext>
                </a:extLst>
              </a:tr>
            </a:tbl>
          </a:graphicData>
        </a:graphic>
      </p:graphicFrame>
    </p:spTree>
    <p:extLst>
      <p:ext uri="{BB962C8B-B14F-4D97-AF65-F5344CB8AC3E}">
        <p14:creationId xmlns:p14="http://schemas.microsoft.com/office/powerpoint/2010/main" val="38261226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TotalTime>
  <Words>385</Words>
  <Application>Microsoft Office PowerPoint</Application>
  <PresentationFormat>Widescreen</PresentationFormat>
  <Paragraphs>59</Paragraphs>
  <Slides>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vt:i4>
      </vt:variant>
    </vt:vector>
  </HeadingPairs>
  <TitlesOfParts>
    <vt:vector size="10" baseType="lpstr">
      <vt:lpstr>Arial</vt:lpstr>
      <vt:lpstr>Calibri</vt:lpstr>
      <vt:lpstr>Calibri Light</vt:lpstr>
      <vt:lpstr>nunito_sansregular</vt:lpstr>
      <vt:lpstr>Tahoma</vt:lpstr>
      <vt:lpstr>Trebuchet MS</vt:lpstr>
      <vt:lpstr>Office Theme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Alisha Negi</cp:lastModifiedBy>
  <cp:revision>21</cp:revision>
  <dcterms:created xsi:type="dcterms:W3CDTF">2026-04-03T09:55:33Z</dcterms:created>
  <dcterms:modified xsi:type="dcterms:W3CDTF">2026-05-23T09:29:54Z</dcterms:modified>
</cp:coreProperties>
</file>