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534B"/>
    <a:srgbClr val="727D87"/>
    <a:srgbClr val="A9754A"/>
    <a:srgbClr val="C18871"/>
    <a:srgbClr val="FD411B"/>
    <a:srgbClr val="AB7B4B"/>
    <a:srgbClr val="735232"/>
    <a:srgbClr val="613C18"/>
    <a:srgbClr val="4976B0"/>
    <a:srgbClr val="5889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 y="4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53546-B102-4929-A27B-EC55452DDA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11C789D-19B1-42E9-BFCD-F56C79E63A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764BC11-F4BC-4A34-BE46-DC0754ABAA11}"/>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20A80FC4-6FDD-4942-A3D2-76729C75E09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8A775FA-9B28-4E4F-8664-1A7E019FAE64}"/>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428842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3ECAB-50A3-42D7-B069-510BC9113DF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2F677F8-BCF3-4325-80B9-CDDEA1B76E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65BCE43-8B22-492F-8E43-A277E5ABB3A0}"/>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BF0BEFC4-EC6A-4ACC-88BC-9F58EABFE5A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500DBEC-9B4C-47FA-B8EF-D1A75DFBB7EC}"/>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3488455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CAEAC5-12CC-4517-9608-A47342A284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67CDA4A-C1C0-482E-82A7-78CA7E6044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ECAF2EE-27A5-4946-B694-96702B26E036}"/>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28287C83-1F3E-4DB9-80F7-844C041FD2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D78F027-DB48-442B-84C0-99BF87C5F56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926440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D707C-BCB6-4872-8134-5702654E63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E66ADC4-CE8B-44E0-AD89-2B74B52719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FFB7E24-AD01-4CC3-971B-D3789CBC3936}"/>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FD3C53A6-2AE0-4BC7-8702-0FDF0F11E97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0BD05D5-A3B3-47C1-81BB-E45E0ACF87A8}"/>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3500056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F9D22-A741-4DEA-9156-68BA57C122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6DBD50F-B3AB-4D33-B556-78F92ED67F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848395-E600-4D0B-9716-A6A968A01332}"/>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9296CF21-7630-4C0C-B270-B0BDCBBF596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D618362-D860-4213-9FC8-F850D1A8F269}"/>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121404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2BC75-FB99-4AE2-B70B-8680A3E3A9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525E32B-FD4F-4C1E-AD6A-E7EC5B62A8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CBB5AF7-61D9-4162-A749-43AC721149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61DA5EE-883F-4216-A5CB-37597F764B5A}"/>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EE56F068-B5F1-429C-A059-B220EBC622B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649BE05-7072-4749-9B3F-F095538612CB}"/>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600463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28B0F-9612-42DA-9B7D-2E188C33DBB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E08790A-2CC5-466B-8D44-DDDF8A2A9E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7432BC-C710-4E94-A86E-3F4331C3E4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B2412B9-C6DC-4018-833D-2F1EC4246A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B8CAB3-83DD-4A82-95C8-840A6A09E2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5EFBB2C-805C-4EC5-9AE4-F135F129942D}"/>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8" name="Footer Placeholder 7">
            <a:extLst>
              <a:ext uri="{FF2B5EF4-FFF2-40B4-BE49-F238E27FC236}">
                <a16:creationId xmlns:a16="http://schemas.microsoft.com/office/drawing/2014/main" id="{6D130455-25C5-44BB-8AAD-0C16DF4E112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5A18930B-2A1E-42B1-9D83-72A553748094}"/>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636929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E17A7-73B5-4DBA-B4FA-D22356B8843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155106E-C93A-486A-9A28-314600B461FA}"/>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4" name="Footer Placeholder 3">
            <a:extLst>
              <a:ext uri="{FF2B5EF4-FFF2-40B4-BE49-F238E27FC236}">
                <a16:creationId xmlns:a16="http://schemas.microsoft.com/office/drawing/2014/main" id="{EF817DA3-25C4-4111-86F9-1ABF2CFB57D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32FF6CC-A600-45E7-81C6-8E7143F9619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582596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9B89FB-8121-42E4-B422-606730821A5D}"/>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3" name="Footer Placeholder 2">
            <a:extLst>
              <a:ext uri="{FF2B5EF4-FFF2-40B4-BE49-F238E27FC236}">
                <a16:creationId xmlns:a16="http://schemas.microsoft.com/office/drawing/2014/main" id="{8B7C16B4-4008-4782-9ED0-BD14DA2FA040}"/>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56194EE-F1BF-4D8D-997F-93CC30064A4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1311953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E6FB3-430E-42F5-BE33-F8A3F07EFE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C3006EAE-2E70-4CF2-84E1-229FE9F2B7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A1829624-6C75-4B5C-B179-71298D0FF9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C1D02E-3171-4EC4-A291-D295422ABB19}"/>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74611D3B-145A-4E31-B4C6-0F4C1C17CC7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D9DC036-784F-44C1-A9FC-F22D31BFCC33}"/>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209310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0867-C07F-480B-90E0-A260214697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424DE052-441B-409F-8E60-AEF4B67E9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7B039C1-A1BA-4FDB-9EC5-04F23761B2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8DE989-AE6F-4C4D-ABED-9830C7E160CE}"/>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0B90FF1D-C8F5-448D-8788-8BDCB03CD1B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548CC32-46A9-4AB1-A89A-67B810E78D96}"/>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2417425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33B7CA-7AB6-43E5-8E79-579E9F67D3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8AE16D8-FF48-444F-804B-FC147BA958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F13BE42-A24C-47D1-B5CB-D59834351D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EDF33098-6397-4712-B5C1-0D05E12719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7BB7560-AA49-4BF6-AE09-4E08070CA5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EDC366-D04E-49F6-9175-CB4DAD108E52}" type="slidenum">
              <a:rPr lang="en-IN" smtClean="0"/>
              <a:t>‹#›</a:t>
            </a:fld>
            <a:endParaRPr lang="en-IN"/>
          </a:p>
        </p:txBody>
      </p:sp>
    </p:spTree>
    <p:extLst>
      <p:ext uri="{BB962C8B-B14F-4D97-AF65-F5344CB8AC3E}">
        <p14:creationId xmlns:p14="http://schemas.microsoft.com/office/powerpoint/2010/main" val="3190097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26">
            <a:extLst>
              <a:ext uri="{FF2B5EF4-FFF2-40B4-BE49-F238E27FC236}">
                <a16:creationId xmlns:a16="http://schemas.microsoft.com/office/drawing/2014/main" id="{BB2A4974-AE87-4F45-995D-718975387C26}"/>
              </a:ext>
            </a:extLst>
          </p:cNvPr>
          <p:cNvSpPr txBox="1"/>
          <p:nvPr/>
        </p:nvSpPr>
        <p:spPr>
          <a:xfrm>
            <a:off x="122548" y="121235"/>
            <a:ext cx="11774079" cy="896860"/>
          </a:xfrm>
          <a:prstGeom prst="rect">
            <a:avLst/>
          </a:prstGeom>
        </p:spPr>
        <p:txBody>
          <a:bodyPr wrap="square" lIns="0" tIns="0" rIns="0" bIns="0" rtlCol="0">
            <a:noAutofit/>
          </a:bodyPr>
          <a:lstStyle/>
          <a:p>
            <a:pPr marL="1187450" marR="286385" algn="ctr">
              <a:lnSpc>
                <a:spcPct val="95000"/>
              </a:lnSpc>
              <a:spcBef>
                <a:spcPts val="735"/>
              </a:spcBef>
              <a:spcAft>
                <a:spcPts val="0"/>
              </a:spcAft>
            </a:pPr>
            <a:r>
              <a:rPr lang="en-US" sz="2400" spc="-20" dirty="0">
                <a:solidFill>
                  <a:srgbClr val="8C534B"/>
                </a:solidFill>
                <a:effectLst>
                  <a:outerShdw blurRad="38100" dist="38100" dir="2700000" algn="tl">
                    <a:srgbClr val="000000">
                      <a:alpha val="43137"/>
                    </a:srgbClr>
                  </a:outerShdw>
                </a:effectLst>
                <a:latin typeface="Arial Black" panose="020B0A04020102020204" pitchFamily="34" charset="0"/>
                <a:ea typeface="Arial MT"/>
                <a:cs typeface="Arial MT"/>
              </a:rPr>
              <a:t>SAINT PETERSBURG STATE UNIVERSITY </a:t>
            </a:r>
            <a:r>
              <a:rPr lang="en-US" sz="2400" spc="-10" dirty="0">
                <a:solidFill>
                  <a:srgbClr val="8C534B"/>
                </a:solidFill>
                <a:effectLst>
                  <a:outerShdw blurRad="38100" dist="38100" dir="2700000" algn="tl">
                    <a:srgbClr val="000000">
                      <a:alpha val="43137"/>
                    </a:srgbClr>
                  </a:outerShdw>
                </a:effectLst>
                <a:latin typeface="Arial Black" panose="020B0A04020102020204" pitchFamily="34" charset="0"/>
                <a:ea typeface="Arial MT"/>
                <a:cs typeface="Arial MT"/>
              </a:rPr>
              <a:t>OF </a:t>
            </a:r>
            <a:r>
              <a:rPr lang="en-US" sz="3200" spc="-10" dirty="0">
                <a:solidFill>
                  <a:srgbClr val="8C534B"/>
                </a:solidFill>
                <a:effectLst>
                  <a:outerShdw blurRad="38100" dist="38100" dir="2700000" algn="tl">
                    <a:srgbClr val="000000">
                      <a:alpha val="43137"/>
                    </a:srgbClr>
                  </a:outerShdw>
                </a:effectLst>
                <a:latin typeface="Arial Black" panose="020B0A04020102020204" pitchFamily="34" charset="0"/>
                <a:ea typeface="Arial MT"/>
                <a:cs typeface="Arial MT"/>
              </a:rPr>
              <a:t>VETERINARY MEDICINE</a:t>
            </a:r>
            <a:endParaRPr lang="en-US" sz="2400" spc="-10" dirty="0">
              <a:solidFill>
                <a:srgbClr val="8C534B"/>
              </a:solidFill>
              <a:effectLst>
                <a:outerShdw blurRad="38100" dist="38100" dir="2700000" algn="tl">
                  <a:srgbClr val="000000">
                    <a:alpha val="43137"/>
                  </a:srgbClr>
                </a:outerShdw>
              </a:effectLst>
              <a:latin typeface="Arial Black" panose="020B0A04020102020204" pitchFamily="34" charset="0"/>
              <a:ea typeface="Arial MT"/>
              <a:cs typeface="Arial MT"/>
            </a:endParaRPr>
          </a:p>
          <a:p>
            <a:pPr algn="ctr"/>
            <a:r>
              <a:rPr lang="en-US" sz="1400" b="1" dirty="0">
                <a:solidFill>
                  <a:srgbClr val="8C534B"/>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Saint Petersburg State University of Veterinary Medicine is the oldest education institution and the birthplace of higher veterinary education in Russia, with more than 200 years of history.</a:t>
            </a:r>
            <a:endParaRPr lang="en-IN" sz="1400" b="1" dirty="0">
              <a:solidFill>
                <a:srgbClr val="8C534B"/>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2E486CB1-7EEF-4D7B-8CB7-3E3B3B7BD6B2}"/>
              </a:ext>
            </a:extLst>
          </p:cNvPr>
          <p:cNvGrpSpPr/>
          <p:nvPr/>
        </p:nvGrpSpPr>
        <p:grpSpPr>
          <a:xfrm>
            <a:off x="650450" y="2150264"/>
            <a:ext cx="10850252" cy="4577074"/>
            <a:chOff x="358217" y="2149740"/>
            <a:chExt cx="9147142" cy="3858634"/>
          </a:xfrm>
        </p:grpSpPr>
        <p:pic>
          <p:nvPicPr>
            <p:cNvPr id="5" name="Picture 4">
              <a:extLst>
                <a:ext uri="{FF2B5EF4-FFF2-40B4-BE49-F238E27FC236}">
                  <a16:creationId xmlns:a16="http://schemas.microsoft.com/office/drawing/2014/main" id="{A1A029D1-DF86-41FA-857B-D7E343B3BD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217" y="2149740"/>
              <a:ext cx="6136850" cy="38586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3ECEB619-EF41-4C87-ABFB-FD4472CC9A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5894" y="2149740"/>
              <a:ext cx="2859465" cy="38586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2" name="Rectangle 1">
            <a:extLst>
              <a:ext uri="{FF2B5EF4-FFF2-40B4-BE49-F238E27FC236}">
                <a16:creationId xmlns:a16="http://schemas.microsoft.com/office/drawing/2014/main" id="{A0F02CA8-CC8D-4696-BDBF-6C4B68B01CC4}"/>
              </a:ext>
            </a:extLst>
          </p:cNvPr>
          <p:cNvSpPr/>
          <p:nvPr/>
        </p:nvSpPr>
        <p:spPr>
          <a:xfrm>
            <a:off x="207390" y="1409139"/>
            <a:ext cx="11774078" cy="646331"/>
          </a:xfrm>
          <a:prstGeom prst="rect">
            <a:avLst/>
          </a:prstGeom>
          <a:solidFill>
            <a:schemeClr val="bg2"/>
          </a:solidFill>
        </p:spPr>
        <p:txBody>
          <a:bodyPr wrap="square">
            <a:spAutoFit/>
          </a:bodyPr>
          <a:lstStyle/>
          <a:p>
            <a:pPr algn="ctr"/>
            <a:r>
              <a:rPr lang="en-US" b="1" dirty="0">
                <a:solidFill>
                  <a:srgbClr val="8C534B"/>
                </a:solidFill>
                <a:effectLst>
                  <a:outerShdw blurRad="38100" dist="38100" dir="2700000" algn="tl">
                    <a:srgbClr val="000000">
                      <a:alpha val="43137"/>
                    </a:srgbClr>
                  </a:outerShdw>
                </a:effectLst>
                <a:latin typeface="Open Sans"/>
              </a:rPr>
              <a:t>Today Saint Petersburg State University of Veterinary Medicine is in Top 3 among the specialized Russian universities for veterinary medicine.</a:t>
            </a:r>
            <a:endParaRPr lang="en-IN" b="1" dirty="0">
              <a:solidFill>
                <a:srgbClr val="8C534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14390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8">
            <a:extLst>
              <a:ext uri="{FF2B5EF4-FFF2-40B4-BE49-F238E27FC236}">
                <a16:creationId xmlns:a16="http://schemas.microsoft.com/office/drawing/2014/main" id="{7D637910-E0F6-40DA-9DD9-B542A084127A}"/>
              </a:ext>
            </a:extLst>
          </p:cNvPr>
          <p:cNvSpPr txBox="1"/>
          <p:nvPr/>
        </p:nvSpPr>
        <p:spPr>
          <a:xfrm>
            <a:off x="4534292" y="393874"/>
            <a:ext cx="7160075" cy="6162584"/>
          </a:xfrm>
          <a:prstGeom prst="rect">
            <a:avLst/>
          </a:prstGeom>
          <a:noFill/>
        </p:spPr>
        <p:txBody>
          <a:bodyPr vert="horz" wrap="square" lIns="0" tIns="50165" rIns="0" bIns="0" rtlCol="0">
            <a:spAutoFit/>
          </a:bodyPr>
          <a:lstStyle/>
          <a:p>
            <a:pPr marL="12700" algn="just">
              <a:spcBef>
                <a:spcPts val="395"/>
              </a:spcBef>
              <a:tabLst>
                <a:tab pos="355600" algn="l"/>
              </a:tabLst>
            </a:pPr>
            <a:r>
              <a:rPr lang="en-US" sz="2000" b="1" spc="-45" dirty="0">
                <a:solidFill>
                  <a:srgbClr val="727D87"/>
                </a:solidFill>
                <a:latin typeface="Arial" panose="020B0604020202020204" pitchFamily="34" charset="0"/>
                <a:cs typeface="Arial" panose="020B0604020202020204" pitchFamily="34" charset="0"/>
              </a:rPr>
              <a:t>ABOUT UNIVERSTY</a:t>
            </a:r>
          </a:p>
          <a:p>
            <a:pPr marL="12700" algn="just">
              <a:lnSpc>
                <a:spcPct val="150000"/>
              </a:lnSpc>
              <a:spcBef>
                <a:spcPts val="395"/>
              </a:spcBef>
              <a:tabLst>
                <a:tab pos="355600" algn="l"/>
              </a:tabLst>
            </a:pPr>
            <a:r>
              <a:rPr lang="en-US" sz="1400" dirty="0">
                <a:solidFill>
                  <a:srgbClr val="8C534B"/>
                </a:solidFill>
                <a:latin typeface="Arial" panose="020B0604020202020204" pitchFamily="34" charset="0"/>
                <a:cs typeface="Arial" panose="020B0604020202020204" pitchFamily="34" charset="0"/>
              </a:rPr>
              <a:t>In 1994 Leningrad Veterinary Institute was renamed into St. Petersburg State Academy of Veterinary Medicine. In March 2020 St. Petersburg State Academy of Veterinary Medicine was renamed into Saint Petersburg State University of Veterinary Medicine. Today it holds its well-deserved position among the leading educational establishment of the kind. Academy comprises 21 departments, where numerous courses are taught, laboratory and practical classes are being held and research work is being continuously conducted. 14 leading professors of the Academy are associate and corresponding members of the branch academies (International Academy of Agricultural Education, Peter’s Academy of Arts and Sciences, Ecological Academy, Academy of Natural Sciences, etc.). By presidential decrees 8 professors of the Academy were granted the title of Honored Scientis</a:t>
            </a:r>
            <a:r>
              <a:rPr lang="en-US" sz="1400" b="1" spc="-45" dirty="0">
                <a:solidFill>
                  <a:srgbClr val="8C534B"/>
                </a:solidFill>
                <a:latin typeface="Arial" panose="020B0604020202020204" pitchFamily="34" charset="0"/>
                <a:cs typeface="Arial" panose="020B0604020202020204" pitchFamily="34" charset="0"/>
              </a:rPr>
              <a:t>t.</a:t>
            </a:r>
          </a:p>
          <a:p>
            <a:pPr marL="12700" algn="just">
              <a:lnSpc>
                <a:spcPct val="150000"/>
              </a:lnSpc>
              <a:spcBef>
                <a:spcPts val="395"/>
              </a:spcBef>
              <a:tabLst>
                <a:tab pos="355600" algn="l"/>
              </a:tabLst>
            </a:pPr>
            <a:endParaRPr lang="en-US" sz="1200" b="1" spc="-45" dirty="0">
              <a:solidFill>
                <a:srgbClr val="727D87"/>
              </a:solidFill>
              <a:latin typeface="Arial" panose="020B0604020202020204" pitchFamily="34" charset="0"/>
              <a:cs typeface="Arial" panose="020B0604020202020204" pitchFamily="34" charset="0"/>
            </a:endParaRPr>
          </a:p>
          <a:p>
            <a:pPr marL="12700" algn="just">
              <a:spcBef>
                <a:spcPts val="395"/>
              </a:spcBef>
              <a:tabLst>
                <a:tab pos="355600" algn="l"/>
              </a:tabLst>
            </a:pPr>
            <a:r>
              <a:rPr lang="en-US" sz="2000" b="1" spc="-45" dirty="0">
                <a:solidFill>
                  <a:srgbClr val="727D87"/>
                </a:solidFill>
                <a:latin typeface="Arial" panose="020B0604020202020204" pitchFamily="34" charset="0"/>
                <a:cs typeface="Arial" panose="020B0604020202020204" pitchFamily="34" charset="0"/>
              </a:rPr>
              <a:t>ELIGIBILITY CRITERIA</a:t>
            </a:r>
          </a:p>
          <a:p>
            <a:pPr marL="12700" algn="just">
              <a:spcBef>
                <a:spcPts val="395"/>
              </a:spcBef>
              <a:tabLst>
                <a:tab pos="355600" algn="l"/>
              </a:tabLst>
            </a:pPr>
            <a:endParaRPr lang="en-US" sz="1200" b="1" spc="-45" dirty="0">
              <a:solidFill>
                <a:srgbClr val="C00000"/>
              </a:solidFill>
              <a:latin typeface="Arial" panose="020B0604020202020204" pitchFamily="34" charset="0"/>
              <a:cs typeface="Arial" panose="020B0604020202020204" pitchFamily="34" charset="0"/>
            </a:endParaRPr>
          </a:p>
          <a:p>
            <a:pPr marL="298450" indent="-285750" algn="just">
              <a:spcBef>
                <a:spcPts val="395"/>
              </a:spcBef>
              <a:buFont typeface="Wingdings" panose="05000000000000000000" pitchFamily="2" charset="2"/>
              <a:buChar char="Ø"/>
              <a:tabLst>
                <a:tab pos="355600" algn="l"/>
              </a:tabLst>
            </a:pPr>
            <a:r>
              <a:rPr sz="1200" spc="-45" dirty="0">
                <a:solidFill>
                  <a:srgbClr val="8C534B"/>
                </a:solidFill>
                <a:latin typeface="Arial" panose="020B0604020202020204" pitchFamily="34" charset="0"/>
                <a:cs typeface="Arial" panose="020B0604020202020204" pitchFamily="34" charset="0"/>
              </a:rPr>
              <a:t>You</a:t>
            </a:r>
            <a:r>
              <a:rPr sz="1200" spc="-10"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are</a:t>
            </a:r>
            <a:r>
              <a:rPr sz="1200" spc="-10"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at</a:t>
            </a:r>
            <a:r>
              <a:rPr sz="1200"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least</a:t>
            </a:r>
            <a:r>
              <a:rPr sz="1200" spc="5"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17</a:t>
            </a:r>
            <a:r>
              <a:rPr sz="1200" spc="-10" dirty="0">
                <a:solidFill>
                  <a:srgbClr val="8C534B"/>
                </a:solidFill>
                <a:latin typeface="Arial" panose="020B0604020202020204" pitchFamily="34" charset="0"/>
                <a:cs typeface="Arial" panose="020B0604020202020204" pitchFamily="34" charset="0"/>
              </a:rPr>
              <a:t> years</a:t>
            </a:r>
            <a:r>
              <a:rPr sz="1200" spc="35"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old.</a:t>
            </a:r>
            <a:endParaRPr sz="1200" dirty="0">
              <a:solidFill>
                <a:srgbClr val="8C534B"/>
              </a:solidFill>
              <a:latin typeface="Arial" panose="020B0604020202020204" pitchFamily="34" charset="0"/>
              <a:cs typeface="Arial" panose="020B0604020202020204" pitchFamily="34" charset="0"/>
            </a:endParaRPr>
          </a:p>
          <a:p>
            <a:pPr marL="298450" marR="5080" indent="-285750" algn="just">
              <a:buFont typeface="Wingdings" panose="05000000000000000000" pitchFamily="2" charset="2"/>
              <a:buChar char="Ø"/>
              <a:tabLst>
                <a:tab pos="355600" algn="l"/>
              </a:tabLst>
            </a:pPr>
            <a:r>
              <a:rPr sz="1200" spc="-45" dirty="0">
                <a:solidFill>
                  <a:srgbClr val="8C534B"/>
                </a:solidFill>
                <a:latin typeface="Arial" panose="020B0604020202020204" pitchFamily="34" charset="0"/>
                <a:cs typeface="Arial" panose="020B0604020202020204" pitchFamily="34" charset="0"/>
              </a:rPr>
              <a:t>You </a:t>
            </a:r>
            <a:r>
              <a:rPr sz="1200" spc="-5" dirty="0">
                <a:solidFill>
                  <a:srgbClr val="8C534B"/>
                </a:solidFill>
                <a:latin typeface="Arial" panose="020B0604020202020204" pitchFamily="34" charset="0"/>
                <a:cs typeface="Arial" panose="020B0604020202020204" pitchFamily="34" charset="0"/>
              </a:rPr>
              <a:t>have passed </a:t>
            </a:r>
            <a:r>
              <a:rPr sz="1200" spc="-10" dirty="0">
                <a:solidFill>
                  <a:srgbClr val="8C534B"/>
                </a:solidFill>
                <a:latin typeface="Arial" panose="020B0604020202020204" pitchFamily="34" charset="0"/>
                <a:cs typeface="Arial" panose="020B0604020202020204" pitchFamily="34" charset="0"/>
              </a:rPr>
              <a:t>Class </a:t>
            </a:r>
            <a:r>
              <a:rPr sz="1200" spc="-5" dirty="0">
                <a:solidFill>
                  <a:srgbClr val="8C534B"/>
                </a:solidFill>
                <a:latin typeface="Arial" panose="020B0604020202020204" pitchFamily="34" charset="0"/>
                <a:cs typeface="Arial" panose="020B0604020202020204" pitchFamily="34" charset="0"/>
              </a:rPr>
              <a:t>12th </a:t>
            </a:r>
            <a:r>
              <a:rPr sz="1200" dirty="0">
                <a:solidFill>
                  <a:srgbClr val="8C534B"/>
                </a:solidFill>
                <a:latin typeface="Arial" panose="020B0604020202020204" pitchFamily="34" charset="0"/>
                <a:cs typeface="Arial" panose="020B0604020202020204" pitchFamily="34" charset="0"/>
              </a:rPr>
              <a:t>with </a:t>
            </a:r>
            <a:r>
              <a:rPr sz="1200" spc="-5" dirty="0">
                <a:solidFill>
                  <a:srgbClr val="8C534B"/>
                </a:solidFill>
                <a:latin typeface="Arial" panose="020B0604020202020204" pitchFamily="34" charset="0"/>
                <a:cs typeface="Arial" panose="020B0604020202020204" pitchFamily="34" charset="0"/>
              </a:rPr>
              <a:t>PCB and English </a:t>
            </a:r>
            <a:r>
              <a:rPr sz="1200"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subjects from a board recognized </a:t>
            </a:r>
            <a:r>
              <a:rPr sz="1200" spc="5" dirty="0">
                <a:solidFill>
                  <a:srgbClr val="8C534B"/>
                </a:solidFill>
                <a:latin typeface="Arial" panose="020B0604020202020204" pitchFamily="34" charset="0"/>
                <a:cs typeface="Arial" panose="020B0604020202020204" pitchFamily="34" charset="0"/>
              </a:rPr>
              <a:t>by </a:t>
            </a:r>
            <a:r>
              <a:rPr sz="1200" spc="-5" dirty="0">
                <a:solidFill>
                  <a:srgbClr val="8C534B"/>
                </a:solidFill>
                <a:latin typeface="Arial" panose="020B0604020202020204" pitchFamily="34" charset="0"/>
                <a:cs typeface="Arial" panose="020B0604020202020204" pitchFamily="34" charset="0"/>
              </a:rPr>
              <a:t>the Authorities </a:t>
            </a:r>
            <a:r>
              <a:rPr sz="1200"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in</a:t>
            </a:r>
            <a:r>
              <a:rPr sz="1200" spc="5"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India.</a:t>
            </a:r>
            <a:endParaRPr sz="1200" dirty="0">
              <a:solidFill>
                <a:srgbClr val="8C534B"/>
              </a:solidFill>
              <a:latin typeface="Arial" panose="020B0604020202020204" pitchFamily="34" charset="0"/>
              <a:cs typeface="Arial" panose="020B0604020202020204" pitchFamily="34" charset="0"/>
            </a:endParaRPr>
          </a:p>
          <a:p>
            <a:pPr marL="298450" indent="-285750" algn="just">
              <a:spcBef>
                <a:spcPts val="290"/>
              </a:spcBef>
              <a:buFont typeface="Wingdings" panose="05000000000000000000" pitchFamily="2" charset="2"/>
              <a:buChar char="Ø"/>
              <a:tabLst>
                <a:tab pos="355600" algn="l"/>
              </a:tabLst>
            </a:pPr>
            <a:r>
              <a:rPr sz="1200" spc="-45" dirty="0">
                <a:solidFill>
                  <a:srgbClr val="8C534B"/>
                </a:solidFill>
                <a:latin typeface="Arial" panose="020B0604020202020204" pitchFamily="34" charset="0"/>
                <a:cs typeface="Arial" panose="020B0604020202020204" pitchFamily="34" charset="0"/>
              </a:rPr>
              <a:t>You</a:t>
            </a:r>
            <a:r>
              <a:rPr sz="1200" spc="5" dirty="0">
                <a:solidFill>
                  <a:srgbClr val="8C534B"/>
                </a:solidFill>
                <a:latin typeface="Arial" panose="020B0604020202020204" pitchFamily="34" charset="0"/>
                <a:cs typeface="Arial" panose="020B0604020202020204" pitchFamily="34" charset="0"/>
              </a:rPr>
              <a:t> </a:t>
            </a:r>
            <a:r>
              <a:rPr sz="1200" spc="-15" dirty="0">
                <a:solidFill>
                  <a:srgbClr val="8C534B"/>
                </a:solidFill>
                <a:latin typeface="Arial" panose="020B0604020202020204" pitchFamily="34" charset="0"/>
                <a:cs typeface="Arial" panose="020B0604020202020204" pitchFamily="34" charset="0"/>
              </a:rPr>
              <a:t>have</a:t>
            </a:r>
            <a:r>
              <a:rPr sz="1200" spc="35"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secured</a:t>
            </a:r>
            <a:r>
              <a:rPr sz="1200" spc="15"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a</a:t>
            </a:r>
            <a:r>
              <a:rPr sz="1200" spc="10" dirty="0">
                <a:solidFill>
                  <a:srgbClr val="8C534B"/>
                </a:solidFill>
                <a:latin typeface="Arial" panose="020B0604020202020204" pitchFamily="34" charset="0"/>
                <a:cs typeface="Arial" panose="020B0604020202020204" pitchFamily="34" charset="0"/>
              </a:rPr>
              <a:t> </a:t>
            </a:r>
            <a:r>
              <a:rPr sz="1200" spc="-10" dirty="0">
                <a:solidFill>
                  <a:srgbClr val="8C534B"/>
                </a:solidFill>
                <a:latin typeface="Arial" panose="020B0604020202020204" pitchFamily="34" charset="0"/>
                <a:cs typeface="Arial" panose="020B0604020202020204" pitchFamily="34" charset="0"/>
              </a:rPr>
              <a:t>minimum</a:t>
            </a:r>
            <a:r>
              <a:rPr sz="1200" spc="45"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of</a:t>
            </a:r>
            <a:r>
              <a:rPr sz="1200" spc="10"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50%</a:t>
            </a:r>
            <a:r>
              <a:rPr lang="en-US" sz="1200" spc="-5" dirty="0">
                <a:solidFill>
                  <a:srgbClr val="8C534B"/>
                </a:solidFill>
                <a:latin typeface="Arial" panose="020B0604020202020204" pitchFamily="34" charset="0"/>
                <a:cs typeface="Arial" panose="020B0604020202020204" pitchFamily="34" charset="0"/>
              </a:rPr>
              <a:t>(GEN) / 40%(OTHER)</a:t>
            </a:r>
            <a:r>
              <a:rPr sz="1200" spc="20"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in</a:t>
            </a:r>
            <a:r>
              <a:rPr sz="1200" spc="5"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PCB</a:t>
            </a:r>
            <a:r>
              <a:rPr sz="1200" spc="5"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in</a:t>
            </a:r>
            <a:r>
              <a:rPr sz="1200" spc="5"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10+2.</a:t>
            </a:r>
            <a:endParaRPr sz="1200" dirty="0">
              <a:solidFill>
                <a:srgbClr val="8C534B"/>
              </a:solidFill>
              <a:latin typeface="Arial" panose="020B0604020202020204" pitchFamily="34" charset="0"/>
              <a:cs typeface="Arial" panose="020B0604020202020204" pitchFamily="34" charset="0"/>
            </a:endParaRPr>
          </a:p>
          <a:p>
            <a:pPr marL="298450" indent="-285750" algn="just">
              <a:spcBef>
                <a:spcPts val="290"/>
              </a:spcBef>
              <a:buFont typeface="Wingdings" panose="05000000000000000000" pitchFamily="2" charset="2"/>
              <a:buChar char="Ø"/>
              <a:tabLst>
                <a:tab pos="355600" algn="l"/>
              </a:tabLst>
            </a:pPr>
            <a:r>
              <a:rPr sz="1200" spc="-45" dirty="0">
                <a:solidFill>
                  <a:srgbClr val="8C534B"/>
                </a:solidFill>
                <a:latin typeface="Arial" panose="020B0604020202020204" pitchFamily="34" charset="0"/>
                <a:cs typeface="Arial" panose="020B0604020202020204" pitchFamily="34" charset="0"/>
              </a:rPr>
              <a:t>You</a:t>
            </a:r>
            <a:r>
              <a:rPr sz="1200" spc="-5" dirty="0">
                <a:solidFill>
                  <a:srgbClr val="8C534B"/>
                </a:solidFill>
                <a:latin typeface="Arial" panose="020B0604020202020204" pitchFamily="34" charset="0"/>
                <a:cs typeface="Arial" panose="020B0604020202020204" pitchFamily="34" charset="0"/>
              </a:rPr>
              <a:t> </a:t>
            </a:r>
            <a:r>
              <a:rPr sz="1200" spc="-15" dirty="0">
                <a:solidFill>
                  <a:srgbClr val="8C534B"/>
                </a:solidFill>
                <a:latin typeface="Arial" panose="020B0604020202020204" pitchFamily="34" charset="0"/>
                <a:cs typeface="Arial" panose="020B0604020202020204" pitchFamily="34" charset="0"/>
              </a:rPr>
              <a:t>have</a:t>
            </a:r>
            <a:r>
              <a:rPr sz="1200" spc="30"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qualified</a:t>
            </a:r>
            <a:r>
              <a:rPr sz="1200" spc="30"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NEET</a:t>
            </a:r>
            <a:r>
              <a:rPr sz="1200" spc="-20" dirty="0">
                <a:solidFill>
                  <a:srgbClr val="8C534B"/>
                </a:solidFill>
                <a:latin typeface="Arial" panose="020B0604020202020204" pitchFamily="34" charset="0"/>
                <a:cs typeface="Arial" panose="020B0604020202020204" pitchFamily="34" charset="0"/>
              </a:rPr>
              <a:t> </a:t>
            </a:r>
            <a:r>
              <a:rPr sz="1200" spc="-5" dirty="0">
                <a:solidFill>
                  <a:srgbClr val="8C534B"/>
                </a:solidFill>
                <a:latin typeface="Arial" panose="020B0604020202020204" pitchFamily="34" charset="0"/>
                <a:cs typeface="Arial" panose="020B0604020202020204" pitchFamily="34" charset="0"/>
              </a:rPr>
              <a:t>Exam.</a:t>
            </a:r>
            <a:endParaRPr lang="en-US" sz="1200" spc="-5" dirty="0">
              <a:solidFill>
                <a:srgbClr val="8C534B"/>
              </a:solidFill>
              <a:latin typeface="Arial" panose="020B0604020202020204" pitchFamily="34" charset="0"/>
              <a:cs typeface="Arial" panose="020B0604020202020204" pitchFamily="34" charset="0"/>
            </a:endParaRPr>
          </a:p>
          <a:p>
            <a:pPr marL="12700" algn="just">
              <a:spcBef>
                <a:spcPts val="290"/>
              </a:spcBef>
              <a:tabLst>
                <a:tab pos="355600" algn="l"/>
              </a:tabLst>
            </a:pPr>
            <a:endParaRPr lang="en-US" sz="1200" b="1" spc="-5" dirty="0">
              <a:solidFill>
                <a:srgbClr val="C00000"/>
              </a:solidFill>
              <a:latin typeface="Arial" panose="020B0604020202020204" pitchFamily="34" charset="0"/>
              <a:cs typeface="Arial" panose="020B0604020202020204" pitchFamily="34" charset="0"/>
            </a:endParaRPr>
          </a:p>
        </p:txBody>
      </p:sp>
      <p:pic>
        <p:nvPicPr>
          <p:cNvPr id="5" name="Image 71">
            <a:extLst>
              <a:ext uri="{FF2B5EF4-FFF2-40B4-BE49-F238E27FC236}">
                <a16:creationId xmlns:a16="http://schemas.microsoft.com/office/drawing/2014/main" id="{3B75F9F1-06CD-4D1B-9555-6EBDCE73E97B}"/>
              </a:ext>
            </a:extLst>
          </p:cNvPr>
          <p:cNvPicPr/>
          <p:nvPr/>
        </p:nvPicPr>
        <p:blipFill>
          <a:blip r:embed="rId2" cstate="print"/>
          <a:stretch>
            <a:fillRect/>
          </a:stretch>
        </p:blipFill>
        <p:spPr>
          <a:xfrm>
            <a:off x="477674" y="2612828"/>
            <a:ext cx="3085658" cy="185858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Image 81">
            <a:extLst>
              <a:ext uri="{FF2B5EF4-FFF2-40B4-BE49-F238E27FC236}">
                <a16:creationId xmlns:a16="http://schemas.microsoft.com/office/drawing/2014/main" id="{FB717D15-405E-4419-8715-D93B58A3725F}"/>
              </a:ext>
            </a:extLst>
          </p:cNvPr>
          <p:cNvPicPr/>
          <p:nvPr/>
        </p:nvPicPr>
        <p:blipFill>
          <a:blip r:embed="rId3" cstate="print"/>
          <a:stretch>
            <a:fillRect/>
          </a:stretch>
        </p:blipFill>
        <p:spPr>
          <a:xfrm rot="20730811">
            <a:off x="1190936" y="4320698"/>
            <a:ext cx="2772847" cy="191945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Picture 8">
            <a:extLst>
              <a:ext uri="{FF2B5EF4-FFF2-40B4-BE49-F238E27FC236}">
                <a16:creationId xmlns:a16="http://schemas.microsoft.com/office/drawing/2014/main" id="{3DB73412-F4CB-4E8D-8897-CAF95BD875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611" y="455448"/>
            <a:ext cx="3085659" cy="19401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46564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D8529D6-1287-4808-BBF9-46A0B3648323}"/>
              </a:ext>
            </a:extLst>
          </p:cNvPr>
          <p:cNvSpPr txBox="1"/>
          <p:nvPr/>
        </p:nvSpPr>
        <p:spPr>
          <a:xfrm>
            <a:off x="0" y="412802"/>
            <a:ext cx="12192000" cy="523220"/>
          </a:xfrm>
          <a:prstGeom prst="rect">
            <a:avLst/>
          </a:prstGeom>
          <a:solidFill>
            <a:schemeClr val="bg1"/>
          </a:solidFill>
        </p:spPr>
        <p:txBody>
          <a:bodyPr wrap="square">
            <a:spAutoFit/>
          </a:bodyPr>
          <a:lstStyle/>
          <a:p>
            <a:pPr algn="ctr"/>
            <a:r>
              <a:rPr lang="en-US" sz="2800" b="1" dirty="0">
                <a:solidFill>
                  <a:srgbClr val="8C534B"/>
                </a:solidFill>
                <a:effectLst>
                  <a:outerShdw blurRad="38100" dist="38100" dir="2700000" algn="tl">
                    <a:srgbClr val="000000">
                      <a:alpha val="43137"/>
                    </a:srgbClr>
                  </a:outerShdw>
                </a:effectLst>
                <a:latin typeface="Arial"/>
                <a:cs typeface="Arial"/>
              </a:rPr>
              <a:t>ST. PETERSBURG STATE OF VETERINARY MEDICINE</a:t>
            </a:r>
            <a:endParaRPr lang="en-US" dirty="0">
              <a:solidFill>
                <a:srgbClr val="8C534B"/>
              </a:solidFill>
              <a:effectLst>
                <a:outerShdw blurRad="38100" dist="38100" dir="2700000" algn="tl">
                  <a:srgbClr val="000000">
                    <a:alpha val="43137"/>
                  </a:srgbClr>
                </a:outerShdw>
              </a:effectLst>
            </a:endParaRPr>
          </a:p>
        </p:txBody>
      </p:sp>
      <p:graphicFrame>
        <p:nvGraphicFramePr>
          <p:cNvPr id="20" name="Table 19">
            <a:extLst>
              <a:ext uri="{FF2B5EF4-FFF2-40B4-BE49-F238E27FC236}">
                <a16:creationId xmlns:a16="http://schemas.microsoft.com/office/drawing/2014/main" id="{0F0F31F8-2E68-475A-990F-1A4704E78522}"/>
              </a:ext>
            </a:extLst>
          </p:cNvPr>
          <p:cNvGraphicFramePr>
            <a:graphicFrameLocks noGrp="1"/>
          </p:cNvGraphicFramePr>
          <p:nvPr>
            <p:extLst>
              <p:ext uri="{D42A27DB-BD31-4B8C-83A1-F6EECF244321}">
                <p14:modId xmlns:p14="http://schemas.microsoft.com/office/powerpoint/2010/main" val="4201709438"/>
              </p:ext>
            </p:extLst>
          </p:nvPr>
        </p:nvGraphicFramePr>
        <p:xfrm>
          <a:off x="0" y="1070964"/>
          <a:ext cx="12191999" cy="5787036"/>
        </p:xfrm>
        <a:graphic>
          <a:graphicData uri="http://schemas.openxmlformats.org/drawingml/2006/table">
            <a:tbl>
              <a:tblPr firstRow="1" firstCol="1" lastRow="1" lastCol="1" bandRow="1" bandCol="1">
                <a:tableStyleId>{5C22544A-7EE6-4342-B048-85BDC9FD1C3A}</a:tableStyleId>
              </a:tblPr>
              <a:tblGrid>
                <a:gridCol w="3382295">
                  <a:extLst>
                    <a:ext uri="{9D8B030D-6E8A-4147-A177-3AD203B41FA5}">
                      <a16:colId xmlns:a16="http://schemas.microsoft.com/office/drawing/2014/main" val="671763329"/>
                    </a:ext>
                  </a:extLst>
                </a:gridCol>
                <a:gridCol w="1468284">
                  <a:extLst>
                    <a:ext uri="{9D8B030D-6E8A-4147-A177-3AD203B41FA5}">
                      <a16:colId xmlns:a16="http://schemas.microsoft.com/office/drawing/2014/main" val="2204654892"/>
                    </a:ext>
                  </a:extLst>
                </a:gridCol>
                <a:gridCol w="1468284">
                  <a:extLst>
                    <a:ext uri="{9D8B030D-6E8A-4147-A177-3AD203B41FA5}">
                      <a16:colId xmlns:a16="http://schemas.microsoft.com/office/drawing/2014/main" val="1459913502"/>
                    </a:ext>
                  </a:extLst>
                </a:gridCol>
                <a:gridCol w="1468284">
                  <a:extLst>
                    <a:ext uri="{9D8B030D-6E8A-4147-A177-3AD203B41FA5}">
                      <a16:colId xmlns:a16="http://schemas.microsoft.com/office/drawing/2014/main" val="1352533159"/>
                    </a:ext>
                  </a:extLst>
                </a:gridCol>
                <a:gridCol w="1468284">
                  <a:extLst>
                    <a:ext uri="{9D8B030D-6E8A-4147-A177-3AD203B41FA5}">
                      <a16:colId xmlns:a16="http://schemas.microsoft.com/office/drawing/2014/main" val="1355333012"/>
                    </a:ext>
                  </a:extLst>
                </a:gridCol>
                <a:gridCol w="1468284">
                  <a:extLst>
                    <a:ext uri="{9D8B030D-6E8A-4147-A177-3AD203B41FA5}">
                      <a16:colId xmlns:a16="http://schemas.microsoft.com/office/drawing/2014/main" val="1188172411"/>
                    </a:ext>
                  </a:extLst>
                </a:gridCol>
                <a:gridCol w="1468284">
                  <a:extLst>
                    <a:ext uri="{9D8B030D-6E8A-4147-A177-3AD203B41FA5}">
                      <a16:colId xmlns:a16="http://schemas.microsoft.com/office/drawing/2014/main" val="2626064781"/>
                    </a:ext>
                  </a:extLst>
                </a:gridCol>
              </a:tblGrid>
              <a:tr h="362913">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PARTICULARS</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1ST YEAR</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2ND YEAR</a:t>
                      </a:r>
                      <a:endParaRPr lang="en-IN" sz="1500" b="1" i="0" u="none" strike="noStrike">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3rd YEAR</a:t>
                      </a:r>
                      <a:endParaRPr lang="en-IN" sz="1500" b="1" i="0" u="none" strike="noStrike">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4th YEAR</a:t>
                      </a:r>
                      <a:endParaRPr lang="en-IN" sz="1500" b="1" i="0" u="none" strike="noStrike">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5th YEAR</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6th YEAR</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extLst>
                  <a:ext uri="{0D108BD9-81ED-4DB2-BD59-A6C34878D82A}">
                    <a16:rowId xmlns:a16="http://schemas.microsoft.com/office/drawing/2014/main" val="2744903738"/>
                  </a:ext>
                </a:extLst>
              </a:tr>
              <a:tr h="362913">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TUITION FEE</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390000 RUB</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5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390000 RUB</a:t>
                      </a:r>
                      <a:endParaRPr kumimoji="0" lang="en-IN" sz="1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txBody>
                  <a:tcPr marL="3205" marR="3205" marT="3205" marB="0" anchor="ctr">
                    <a:solidFill>
                      <a:srgbClr val="727D8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5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390000 RUB</a:t>
                      </a:r>
                      <a:endParaRPr kumimoji="0" lang="en-IN" sz="1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txBody>
                  <a:tcPr marL="3205" marR="3205" marT="3205" marB="0" anchor="ctr">
                    <a:solidFill>
                      <a:srgbClr val="727D8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5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390000 RUB</a:t>
                      </a:r>
                      <a:endParaRPr kumimoji="0" lang="en-IN" sz="1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txBody>
                  <a:tcPr marL="3205" marR="3205" marT="3205" marB="0" anchor="ctr">
                    <a:solidFill>
                      <a:srgbClr val="727D8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5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390000 RUB</a:t>
                      </a:r>
                      <a:endParaRPr kumimoji="0" lang="en-IN" sz="1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txBody>
                  <a:tcPr marL="3205" marR="3205" marT="3205" marB="0" anchor="ctr">
                    <a:solidFill>
                      <a:srgbClr val="727D8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390000 RUB</a:t>
                      </a:r>
                    </a:p>
                  </a:txBody>
                  <a:tcPr marL="3205" marR="3205" marT="3205" marB="0" anchor="ctr">
                    <a:solidFill>
                      <a:srgbClr val="727D87"/>
                    </a:solidFill>
                  </a:tcPr>
                </a:tc>
                <a:extLst>
                  <a:ext uri="{0D108BD9-81ED-4DB2-BD59-A6C34878D82A}">
                    <a16:rowId xmlns:a16="http://schemas.microsoft.com/office/drawing/2014/main" val="3340466757"/>
                  </a:ext>
                </a:extLst>
              </a:tr>
              <a:tr h="362913">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HOSTEL</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20000 RUB</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5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20000 RUB</a:t>
                      </a:r>
                      <a:endParaRPr kumimoji="0" lang="en-IN" sz="1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txBody>
                  <a:tcPr marL="3205" marR="3205" marT="3205" marB="0" anchor="ctr">
                    <a:solidFill>
                      <a:srgbClr val="727D8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5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20000 RUB</a:t>
                      </a:r>
                      <a:endParaRPr kumimoji="0" lang="en-IN" sz="1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txBody>
                  <a:tcPr marL="3205" marR="3205" marT="3205" marB="0" anchor="ctr">
                    <a:solidFill>
                      <a:srgbClr val="727D8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5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20000 RUB</a:t>
                      </a:r>
                      <a:endParaRPr kumimoji="0" lang="en-IN" sz="1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txBody>
                  <a:tcPr marL="3205" marR="3205" marT="3205" marB="0" anchor="ctr">
                    <a:solidFill>
                      <a:srgbClr val="727D8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5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20000 RUB</a:t>
                      </a:r>
                      <a:endParaRPr kumimoji="0" lang="en-IN" sz="1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txBody>
                  <a:tcPr marL="3205" marR="3205" marT="3205" marB="0" anchor="ctr">
                    <a:solidFill>
                      <a:srgbClr val="727D8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20000 RUB</a:t>
                      </a:r>
                    </a:p>
                  </a:txBody>
                  <a:tcPr marL="3205" marR="3205" marT="3205" marB="0" anchor="ctr">
                    <a:solidFill>
                      <a:srgbClr val="727D87"/>
                    </a:solidFill>
                  </a:tcPr>
                </a:tc>
                <a:extLst>
                  <a:ext uri="{0D108BD9-81ED-4DB2-BD59-A6C34878D82A}">
                    <a16:rowId xmlns:a16="http://schemas.microsoft.com/office/drawing/2014/main" val="3974367331"/>
                  </a:ext>
                </a:extLst>
              </a:tr>
              <a:tr h="362913">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INSURANCE</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7500 RUB</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5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8000 RUB</a:t>
                      </a:r>
                    </a:p>
                  </a:txBody>
                  <a:tcPr marL="3205" marR="3205" marT="3205" marB="0" anchor="ctr">
                    <a:solidFill>
                      <a:srgbClr val="727D8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5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8000 RUB</a:t>
                      </a:r>
                      <a:endParaRPr kumimoji="0" lang="en-IN" sz="15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txBody>
                  <a:tcPr marL="3205" marR="3205" marT="3205" marB="0" anchor="ctr">
                    <a:solidFill>
                      <a:srgbClr val="727D8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5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8000 RUB</a:t>
                      </a:r>
                      <a:endParaRPr kumimoji="0" lang="en-IN" sz="15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txBody>
                  <a:tcPr marL="3205" marR="3205" marT="3205" marB="0" anchor="ctr">
                    <a:solidFill>
                      <a:srgbClr val="727D8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5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8000 RUB</a:t>
                      </a:r>
                      <a:endParaRPr kumimoji="0" lang="en-IN" sz="15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txBody>
                  <a:tcPr marL="3205" marR="3205" marT="3205" marB="0" anchor="ctr">
                    <a:solidFill>
                      <a:srgbClr val="727D8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5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8000 RUB</a:t>
                      </a:r>
                    </a:p>
                  </a:txBody>
                  <a:tcPr marL="3205" marR="3205" marT="3205" marB="0" anchor="ctr">
                    <a:solidFill>
                      <a:srgbClr val="727D87"/>
                    </a:solidFill>
                  </a:tcPr>
                </a:tc>
                <a:extLst>
                  <a:ext uri="{0D108BD9-81ED-4DB2-BD59-A6C34878D82A}">
                    <a16:rowId xmlns:a16="http://schemas.microsoft.com/office/drawing/2014/main" val="502580997"/>
                  </a:ext>
                </a:extLst>
              </a:tr>
              <a:tr h="362913">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MEDICAL</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8000 RUB</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extLst>
                  <a:ext uri="{0D108BD9-81ED-4DB2-BD59-A6C34878D82A}">
                    <a16:rowId xmlns:a16="http://schemas.microsoft.com/office/drawing/2014/main" val="2577745308"/>
                  </a:ext>
                </a:extLst>
              </a:tr>
              <a:tr h="2837617">
                <a:tc>
                  <a:txBody>
                    <a:bodyPr/>
                    <a:lstStyle/>
                    <a:p>
                      <a:pPr algn="ctr" fontAlgn="ctr"/>
                      <a:r>
                        <a:rPr lang="en-US"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REGISTRATION, DOCUMENT TRANSLATION, NOTARIZATION, LEGALIZATION, INVITATION, VISA EXTENSION, STUDENT CARD, LIBRARY CARD, EQUIVALENCE CERTIFICATE, ACCESS TO ENGLISH BOOKS FOR ALL SUBJECTS.</a:t>
                      </a:r>
                      <a:endParaRPr lang="en-US"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ctr"/>
                      <a:r>
                        <a:rPr lang="en-IN" sz="1500" b="1" u="none" strike="noStrike">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21000 RUB</a:t>
                      </a:r>
                      <a:endParaRPr lang="en-IN" sz="1500" b="1" i="0" u="none" strike="noStrike">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ctr"/>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VISA EXTENSION ON ACTUALS</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ctr"/>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VISA EXTENSION ON ACTUALS</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ctr"/>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VISA EXTENSION ON ACTUALS</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ctr"/>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VISA EXTENSION ON ACTUALS</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ctr"/>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VISA EXTENSION ON ACTUALS</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extLst>
                  <a:ext uri="{0D108BD9-81ED-4DB2-BD59-A6C34878D82A}">
                    <a16:rowId xmlns:a16="http://schemas.microsoft.com/office/drawing/2014/main" val="1124639980"/>
                  </a:ext>
                </a:extLst>
              </a:tr>
              <a:tr h="362913">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ADMINISTRATIVE CHARGE (OTC)</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1300$</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a:t>
                      </a:r>
                      <a:endParaRPr lang="en-IN" sz="1500" b="1" i="0" u="none" strike="noStrike">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a:t>
                      </a:r>
                      <a:endParaRPr lang="en-IN" sz="1500" b="1" i="0" u="none" strike="noStrike">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a:t>
                      </a:r>
                      <a:endParaRPr lang="en-IN" sz="1500" b="1" i="0" u="none" strike="noStrike">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a:txBody>
                    <a:bodyPr/>
                    <a:lstStyle/>
                    <a:p>
                      <a:pPr algn="ctr" fontAlgn="b"/>
                      <a:r>
                        <a:rPr lang="en-IN"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a:t>
                      </a:r>
                      <a:endParaRPr lang="en-IN"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extLst>
                  <a:ext uri="{0D108BD9-81ED-4DB2-BD59-A6C34878D82A}">
                    <a16:rowId xmlns:a16="http://schemas.microsoft.com/office/drawing/2014/main" val="1689978040"/>
                  </a:ext>
                </a:extLst>
              </a:tr>
              <a:tr h="407690">
                <a:tc gridSpan="7">
                  <a:txBody>
                    <a:bodyPr/>
                    <a:lstStyle/>
                    <a:p>
                      <a:pPr algn="ctr" rtl="0" fontAlgn="ctr"/>
                      <a:r>
                        <a:rPr lang="en-US" sz="1500" b="1"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BIOMETRIC, FINGERPRINTING CHARGES WILL BE ON ACTUALS TO BE PAID BY STUDENT SEPERATELY. </a:t>
                      </a:r>
                      <a:endParaRPr lang="en-US" sz="1500" b="1" i="0" u="none" strike="noStrike"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3205" marR="3205" marT="3205" marB="0" anchor="ctr">
                    <a:solidFill>
                      <a:srgbClr val="727D87"/>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948103516"/>
                  </a:ext>
                </a:extLst>
              </a:tr>
              <a:tr h="364251">
                <a:tc gridSpan="7">
                  <a:txBody>
                    <a:bodyPr/>
                    <a:lstStyle/>
                    <a:p>
                      <a:pPr algn="ctr" rtl="0" fontAlgn="ctr"/>
                      <a:endParaRPr lang="en-US" sz="1600" b="0" i="0" u="none" strike="noStrike" dirty="0">
                        <a:solidFill>
                          <a:schemeClr val="bg1"/>
                        </a:solidFill>
                        <a:effectLst/>
                        <a:latin typeface="Calibri" panose="020F0502020204030204" pitchFamily="34" charset="0"/>
                      </a:endParaRPr>
                    </a:p>
                  </a:txBody>
                  <a:tcPr marL="3205" marR="3205" marT="3205" marB="0" anchor="ctr">
                    <a:solidFill>
                      <a:srgbClr val="727D87"/>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945751425"/>
                  </a:ext>
                </a:extLst>
              </a:tr>
            </a:tbl>
          </a:graphicData>
        </a:graphic>
      </p:graphicFrame>
      <p:sp>
        <p:nvSpPr>
          <p:cNvPr id="21" name="Rectangle 20">
            <a:extLst>
              <a:ext uri="{FF2B5EF4-FFF2-40B4-BE49-F238E27FC236}">
                <a16:creationId xmlns:a16="http://schemas.microsoft.com/office/drawing/2014/main" id="{8E21D530-A386-4770-9AA5-BD9492A028A1}"/>
              </a:ext>
            </a:extLst>
          </p:cNvPr>
          <p:cNvSpPr/>
          <p:nvPr/>
        </p:nvSpPr>
        <p:spPr>
          <a:xfrm>
            <a:off x="4270342" y="55865"/>
            <a:ext cx="3648176" cy="307777"/>
          </a:xfrm>
          <a:prstGeom prst="rect">
            <a:avLst/>
          </a:prstGeom>
        </p:spPr>
        <p:txBody>
          <a:bodyPr wrap="square">
            <a:spAutoFit/>
          </a:bodyPr>
          <a:lstStyle/>
          <a:p>
            <a:pPr algn="ctr"/>
            <a:r>
              <a:rPr lang="en-US" sz="1400" b="1" dirty="0">
                <a:solidFill>
                  <a:srgbClr val="FF0000"/>
                </a:solidFill>
                <a:latin typeface="Arial"/>
                <a:cs typeface="Arial"/>
              </a:rPr>
              <a:t>FEE NOT UPDATED FOR SESSION 2026</a:t>
            </a:r>
            <a:endParaRPr lang="en-IN" dirty="0">
              <a:solidFill>
                <a:srgbClr val="FF0000"/>
              </a:solidFill>
            </a:endParaRPr>
          </a:p>
        </p:txBody>
      </p:sp>
    </p:spTree>
    <p:extLst>
      <p:ext uri="{BB962C8B-B14F-4D97-AF65-F5344CB8AC3E}">
        <p14:creationId xmlns:p14="http://schemas.microsoft.com/office/powerpoint/2010/main" val="38261226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406</Words>
  <Application>Microsoft Office PowerPoint</Application>
  <PresentationFormat>Widescreen</PresentationFormat>
  <Paragraphs>64</Paragraphs>
  <Slides>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Arial</vt:lpstr>
      <vt:lpstr>Arial Black</vt:lpstr>
      <vt:lpstr>Calibri</vt:lpstr>
      <vt:lpstr>Calibri Light</vt:lpstr>
      <vt:lpstr>Open Sans</vt:lpstr>
      <vt:lpstr>Wingdings</vt:lpstr>
      <vt:lpstr>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Alisha Negi</cp:lastModifiedBy>
  <cp:revision>21</cp:revision>
  <dcterms:created xsi:type="dcterms:W3CDTF">2026-04-03T09:55:33Z</dcterms:created>
  <dcterms:modified xsi:type="dcterms:W3CDTF">2026-05-23T09:17:28Z</dcterms:modified>
</cp:coreProperties>
</file>