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506A"/>
    <a:srgbClr val="E9E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53546-B102-4929-A27B-EC55452DDA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11C789D-19B1-42E9-BFCD-F56C79E63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764BC11-F4BC-4A34-BE46-DC0754ABAA11}"/>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0A80FC4-6FDD-4942-A3D2-76729C75E09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8A775FA-9B28-4E4F-8664-1A7E019FAE6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428842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3ECAB-50A3-42D7-B069-510BC9113DF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2F677F8-BCF3-4325-80B9-CDDEA1B76E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65BCE43-8B22-492F-8E43-A277E5ABB3A0}"/>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BF0BEFC4-EC6A-4ACC-88BC-9F58EABFE5A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00DBEC-9B4C-47FA-B8EF-D1A75DFBB7EC}"/>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48845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CAEAC5-12CC-4517-9608-A47342A284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67CDA4A-C1C0-482E-82A7-78CA7E6044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ECAF2EE-27A5-4946-B694-96702B26E0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8287C83-1F3E-4DB9-80F7-844C041FD2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D78F027-DB48-442B-84C0-99BF87C5F56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92644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D707C-BCB6-4872-8134-5702654E63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E66ADC4-CE8B-44E0-AD89-2B74B52719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FFB7E24-AD01-4CC3-971B-D3789CBC39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FD3C53A6-2AE0-4BC7-8702-0FDF0F11E97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0BD05D5-A3B3-47C1-81BB-E45E0ACF87A8}"/>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500056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F9D22-A741-4DEA-9156-68BA57C122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6DBD50F-B3AB-4D33-B556-78F92ED67F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848395-E600-4D0B-9716-A6A968A01332}"/>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9296CF21-7630-4C0C-B270-B0BDCBBF596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D618362-D860-4213-9FC8-F850D1A8F269}"/>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21404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2BC75-FB99-4AE2-B70B-8680A3E3A9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525E32B-FD4F-4C1E-AD6A-E7EC5B62A8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CBB5AF7-61D9-4162-A749-43AC721149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61DA5EE-883F-4216-A5CB-37597F764B5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EE56F068-B5F1-429C-A059-B220EBC622B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649BE05-7072-4749-9B3F-F095538612CB}"/>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0046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28B0F-9612-42DA-9B7D-2E188C33DBB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08790A-2CC5-466B-8D44-DDDF8A2A9E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7432BC-C710-4E94-A86E-3F4331C3E4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B2412B9-C6DC-4018-833D-2F1EC4246A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B8CAB3-83DD-4A82-95C8-840A6A09E2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5EFBB2C-805C-4EC5-9AE4-F135F129942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8" name="Footer Placeholder 7">
            <a:extLst>
              <a:ext uri="{FF2B5EF4-FFF2-40B4-BE49-F238E27FC236}">
                <a16:creationId xmlns:a16="http://schemas.microsoft.com/office/drawing/2014/main" id="{6D130455-25C5-44BB-8AAD-0C16DF4E112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5A18930B-2A1E-42B1-9D83-72A55374809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36929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E17A7-73B5-4DBA-B4FA-D22356B8843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155106E-C93A-486A-9A28-314600B461F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4" name="Footer Placeholder 3">
            <a:extLst>
              <a:ext uri="{FF2B5EF4-FFF2-40B4-BE49-F238E27FC236}">
                <a16:creationId xmlns:a16="http://schemas.microsoft.com/office/drawing/2014/main" id="{EF817DA3-25C4-4111-86F9-1ABF2CFB57D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32FF6CC-A600-45E7-81C6-8E7143F9619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582596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9B89FB-8121-42E4-B422-606730821A5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3" name="Footer Placeholder 2">
            <a:extLst>
              <a:ext uri="{FF2B5EF4-FFF2-40B4-BE49-F238E27FC236}">
                <a16:creationId xmlns:a16="http://schemas.microsoft.com/office/drawing/2014/main" id="{8B7C16B4-4008-4782-9ED0-BD14DA2FA04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56194EE-F1BF-4D8D-997F-93CC30064A4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31195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E6FB3-430E-42F5-BE33-F8A3F07EFE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3006EAE-2E70-4CF2-84E1-229FE9F2B7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1829624-6C75-4B5C-B179-71298D0FF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C1D02E-3171-4EC4-A291-D295422ABB19}"/>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74611D3B-145A-4E31-B4C6-0F4C1C17CC7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D9DC036-784F-44C1-A9FC-F22D31BFCC33}"/>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09310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867-C07F-480B-90E0-A26021469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424DE052-441B-409F-8E60-AEF4B67E9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7B039C1-A1BA-4FDB-9EC5-04F23761B2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8DE989-AE6F-4C4D-ABED-9830C7E160CE}"/>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0B90FF1D-C8F5-448D-8788-8BDCB03CD1B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548CC32-46A9-4AB1-A89A-67B810E78D96}"/>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417425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33B7CA-7AB6-43E5-8E79-579E9F67D3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8AE16D8-FF48-444F-804B-FC147BA958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F13BE42-A24C-47D1-B5CB-D59834351D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EDF33098-6397-4712-B5C1-0D05E12719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7BB7560-AA49-4BF6-AE09-4E08070CA5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EDC366-D04E-49F6-9175-CB4DAD108E52}" type="slidenum">
              <a:rPr lang="en-IN" smtClean="0"/>
              <a:t>‹#›</a:t>
            </a:fld>
            <a:endParaRPr lang="en-IN"/>
          </a:p>
        </p:txBody>
      </p:sp>
    </p:spTree>
    <p:extLst>
      <p:ext uri="{BB962C8B-B14F-4D97-AF65-F5344CB8AC3E}">
        <p14:creationId xmlns:p14="http://schemas.microsoft.com/office/powerpoint/2010/main" val="3190097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56B422-4714-404E-9D1B-C2494A8F14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387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object 15">
            <a:extLst>
              <a:ext uri="{FF2B5EF4-FFF2-40B4-BE49-F238E27FC236}">
                <a16:creationId xmlns:a16="http://schemas.microsoft.com/office/drawing/2014/main" id="{67EA7C1F-5EDC-467A-86F7-69EF9F34449B}"/>
              </a:ext>
            </a:extLst>
          </p:cNvPr>
          <p:cNvSpPr txBox="1"/>
          <p:nvPr/>
        </p:nvSpPr>
        <p:spPr>
          <a:xfrm>
            <a:off x="490125" y="134885"/>
            <a:ext cx="11412220" cy="2021066"/>
          </a:xfrm>
          <a:prstGeom prst="rect">
            <a:avLst/>
          </a:prstGeom>
        </p:spPr>
        <p:txBody>
          <a:bodyPr vert="horz" wrap="square" lIns="0" tIns="81280" rIns="0" bIns="0" rtlCol="0">
            <a:spAutoFit/>
          </a:bodyPr>
          <a:lstStyle/>
          <a:p>
            <a:pPr marL="134620" algn="r">
              <a:spcBef>
                <a:spcPts val="640"/>
              </a:spcBef>
            </a:pPr>
            <a:r>
              <a:rPr lang="en-US" sz="4800" b="1" spc="305" dirty="0">
                <a:solidFill>
                  <a:schemeClr val="bg1"/>
                </a:solidFill>
                <a:effectLst>
                  <a:outerShdw blurRad="38100" dist="38100" dir="2700000" algn="tl">
                    <a:srgbClr val="000000">
                      <a:alpha val="43137"/>
                    </a:srgbClr>
                  </a:outerShdw>
                </a:effectLst>
                <a:latin typeface="Trebuchet MS"/>
                <a:cs typeface="Trebuchet MS"/>
              </a:rPr>
              <a:t>SEVASTOPOL</a:t>
            </a:r>
            <a:r>
              <a:rPr lang="en-US" sz="4800" b="1" spc="-370" dirty="0">
                <a:solidFill>
                  <a:schemeClr val="bg1"/>
                </a:solidFill>
                <a:effectLst>
                  <a:outerShdw blurRad="38100" dist="38100" dir="2700000" algn="tl">
                    <a:srgbClr val="000000">
                      <a:alpha val="43137"/>
                    </a:srgbClr>
                  </a:outerShdw>
                </a:effectLst>
                <a:latin typeface="Trebuchet MS"/>
                <a:cs typeface="Trebuchet MS"/>
              </a:rPr>
              <a:t> </a:t>
            </a:r>
            <a:r>
              <a:rPr lang="en-US" sz="4800" b="1" spc="225" dirty="0">
                <a:solidFill>
                  <a:schemeClr val="bg1"/>
                </a:solidFill>
                <a:effectLst>
                  <a:outerShdw blurRad="38100" dist="38100" dir="2700000" algn="tl">
                    <a:srgbClr val="000000">
                      <a:alpha val="43137"/>
                    </a:srgbClr>
                  </a:outerShdw>
                </a:effectLst>
                <a:latin typeface="Trebuchet MS"/>
                <a:cs typeface="Trebuchet MS"/>
              </a:rPr>
              <a:t>S</a:t>
            </a:r>
            <a:r>
              <a:rPr lang="en-US" sz="4800" b="1" spc="-180" dirty="0">
                <a:solidFill>
                  <a:schemeClr val="bg1"/>
                </a:solidFill>
                <a:effectLst>
                  <a:outerShdw blurRad="38100" dist="38100" dir="2700000" algn="tl">
                    <a:srgbClr val="000000">
                      <a:alpha val="43137"/>
                    </a:srgbClr>
                  </a:outerShdw>
                </a:effectLst>
                <a:latin typeface="Trebuchet MS"/>
                <a:cs typeface="Trebuchet MS"/>
              </a:rPr>
              <a:t>T</a:t>
            </a:r>
            <a:r>
              <a:rPr lang="en-US" sz="4800" b="1" spc="-165" dirty="0">
                <a:solidFill>
                  <a:schemeClr val="bg1"/>
                </a:solidFill>
                <a:effectLst>
                  <a:outerShdw blurRad="38100" dist="38100" dir="2700000" algn="tl">
                    <a:srgbClr val="000000">
                      <a:alpha val="43137"/>
                    </a:srgbClr>
                  </a:outerShdw>
                </a:effectLst>
                <a:latin typeface="Trebuchet MS"/>
                <a:cs typeface="Trebuchet MS"/>
              </a:rPr>
              <a:t>A</a:t>
            </a:r>
            <a:r>
              <a:rPr lang="en-US" sz="4800" b="1" spc="229" dirty="0">
                <a:solidFill>
                  <a:schemeClr val="bg1"/>
                </a:solidFill>
                <a:effectLst>
                  <a:outerShdw blurRad="38100" dist="38100" dir="2700000" algn="tl">
                    <a:srgbClr val="000000">
                      <a:alpha val="43137"/>
                    </a:srgbClr>
                  </a:outerShdw>
                </a:effectLst>
                <a:latin typeface="Trebuchet MS"/>
                <a:cs typeface="Trebuchet MS"/>
              </a:rPr>
              <a:t>T</a:t>
            </a:r>
            <a:r>
              <a:rPr lang="en-US" sz="4800" b="1" spc="350" dirty="0">
                <a:solidFill>
                  <a:schemeClr val="bg1"/>
                </a:solidFill>
                <a:effectLst>
                  <a:outerShdw blurRad="38100" dist="38100" dir="2700000" algn="tl">
                    <a:srgbClr val="000000">
                      <a:alpha val="43137"/>
                    </a:srgbClr>
                  </a:outerShdw>
                </a:effectLst>
                <a:latin typeface="Trebuchet MS"/>
                <a:cs typeface="Trebuchet MS"/>
              </a:rPr>
              <a:t>E</a:t>
            </a:r>
          </a:p>
          <a:p>
            <a:pPr marL="134620" algn="r">
              <a:spcBef>
                <a:spcPts val="640"/>
              </a:spcBef>
            </a:pPr>
            <a:r>
              <a:rPr lang="en-US" sz="4800" b="1" spc="350" dirty="0">
                <a:solidFill>
                  <a:schemeClr val="bg1"/>
                </a:solidFill>
                <a:effectLst>
                  <a:outerShdw blurRad="38100" dist="38100" dir="2700000" algn="tl">
                    <a:srgbClr val="000000">
                      <a:alpha val="43137"/>
                    </a:srgbClr>
                  </a:outerShdw>
                </a:effectLst>
                <a:latin typeface="Trebuchet MS"/>
                <a:cs typeface="Trebuchet MS"/>
              </a:rPr>
              <a:t> </a:t>
            </a:r>
            <a:r>
              <a:rPr lang="en-US" sz="4800" b="1" spc="225" dirty="0">
                <a:solidFill>
                  <a:schemeClr val="bg1"/>
                </a:solidFill>
                <a:effectLst>
                  <a:outerShdw blurRad="38100" dist="38100" dir="2700000" algn="tl">
                    <a:srgbClr val="000000">
                      <a:alpha val="43137"/>
                    </a:srgbClr>
                  </a:outerShdw>
                </a:effectLst>
                <a:latin typeface="Trebuchet MS"/>
                <a:cs typeface="Trebuchet MS"/>
              </a:rPr>
              <a:t>UNIVERSITY</a:t>
            </a:r>
          </a:p>
          <a:p>
            <a:pPr marL="134620" algn="ctr">
              <a:spcBef>
                <a:spcPts val="640"/>
              </a:spcBef>
            </a:pPr>
            <a:endParaRPr lang="en-US" sz="2000" b="1" spc="-25" dirty="0">
              <a:solidFill>
                <a:srgbClr val="FFFFFF"/>
              </a:solidFill>
              <a:latin typeface="Arial"/>
              <a:cs typeface="Arial"/>
            </a:endParaRPr>
          </a:p>
        </p:txBody>
      </p:sp>
      <p:sp>
        <p:nvSpPr>
          <p:cNvPr id="16" name="Rectangle 15">
            <a:extLst>
              <a:ext uri="{FF2B5EF4-FFF2-40B4-BE49-F238E27FC236}">
                <a16:creationId xmlns:a16="http://schemas.microsoft.com/office/drawing/2014/main" id="{0787B603-5F89-4BF7-956C-ADBC29213DCC}"/>
              </a:ext>
            </a:extLst>
          </p:cNvPr>
          <p:cNvSpPr/>
          <p:nvPr/>
        </p:nvSpPr>
        <p:spPr>
          <a:xfrm>
            <a:off x="8907680" y="2106170"/>
            <a:ext cx="2960169" cy="369332"/>
          </a:xfrm>
          <a:prstGeom prst="rect">
            <a:avLst/>
          </a:prstGeom>
        </p:spPr>
        <p:txBody>
          <a:bodyPr wrap="none">
            <a:spAutoFit/>
          </a:bodyPr>
          <a:lstStyle/>
          <a:p>
            <a:r>
              <a:rPr lang="en-US" b="1" spc="-5" dirty="0">
                <a:solidFill>
                  <a:schemeClr val="bg1"/>
                </a:solidFill>
                <a:effectLst>
                  <a:outerShdw blurRad="38100" dist="38100" dir="2700000" algn="tl">
                    <a:srgbClr val="000000">
                      <a:alpha val="43137"/>
                    </a:srgbClr>
                  </a:outerShdw>
                </a:effectLst>
                <a:latin typeface="Arial"/>
                <a:cs typeface="Arial"/>
              </a:rPr>
              <a:t>Established:</a:t>
            </a:r>
            <a:r>
              <a:rPr lang="en-US" b="1" spc="-60" dirty="0">
                <a:solidFill>
                  <a:schemeClr val="bg1"/>
                </a:solidFill>
                <a:effectLst>
                  <a:outerShdw blurRad="38100" dist="38100" dir="2700000" algn="tl">
                    <a:srgbClr val="000000">
                      <a:alpha val="43137"/>
                    </a:srgbClr>
                  </a:outerShdw>
                </a:effectLst>
                <a:latin typeface="Arial"/>
                <a:cs typeface="Arial"/>
              </a:rPr>
              <a:t> </a:t>
            </a:r>
            <a:r>
              <a:rPr lang="en-US" b="1" spc="-10" dirty="0">
                <a:solidFill>
                  <a:schemeClr val="bg1"/>
                </a:solidFill>
                <a:effectLst>
                  <a:outerShdw blurRad="38100" dist="38100" dir="2700000" algn="tl">
                    <a:srgbClr val="000000">
                      <a:alpha val="43137"/>
                    </a:srgbClr>
                  </a:outerShdw>
                </a:effectLst>
                <a:latin typeface="Arial"/>
                <a:cs typeface="Arial"/>
              </a:rPr>
              <a:t>August</a:t>
            </a:r>
            <a:r>
              <a:rPr lang="en-US" b="1" spc="30" dirty="0">
                <a:solidFill>
                  <a:schemeClr val="bg1"/>
                </a:solidFill>
                <a:effectLst>
                  <a:outerShdw blurRad="38100" dist="38100" dir="2700000" algn="tl">
                    <a:srgbClr val="000000">
                      <a:alpha val="43137"/>
                    </a:srgbClr>
                  </a:outerShdw>
                </a:effectLst>
                <a:latin typeface="Arial"/>
                <a:cs typeface="Arial"/>
              </a:rPr>
              <a:t> </a:t>
            </a:r>
            <a:r>
              <a:rPr lang="en-US" b="1" spc="-10" dirty="0">
                <a:solidFill>
                  <a:schemeClr val="bg1"/>
                </a:solidFill>
                <a:effectLst>
                  <a:outerShdw blurRad="38100" dist="38100" dir="2700000" algn="tl">
                    <a:srgbClr val="000000">
                      <a:alpha val="43137"/>
                    </a:srgbClr>
                  </a:outerShdw>
                </a:effectLst>
                <a:latin typeface="Arial"/>
                <a:cs typeface="Arial"/>
              </a:rPr>
              <a:t>2014</a:t>
            </a:r>
            <a:endParaRPr lang="en-IN" dirty="0">
              <a:solidFill>
                <a:schemeClr val="bg1"/>
              </a:solidFill>
            </a:endParaRPr>
          </a:p>
        </p:txBody>
      </p:sp>
      <p:sp>
        <p:nvSpPr>
          <p:cNvPr id="17" name="Rectangle 16">
            <a:extLst>
              <a:ext uri="{FF2B5EF4-FFF2-40B4-BE49-F238E27FC236}">
                <a16:creationId xmlns:a16="http://schemas.microsoft.com/office/drawing/2014/main" id="{5954957C-E472-48C9-88F8-B91DEF92C485}"/>
              </a:ext>
            </a:extLst>
          </p:cNvPr>
          <p:cNvSpPr/>
          <p:nvPr/>
        </p:nvSpPr>
        <p:spPr>
          <a:xfrm>
            <a:off x="8031434" y="1785026"/>
            <a:ext cx="3841950" cy="369332"/>
          </a:xfrm>
          <a:prstGeom prst="rect">
            <a:avLst/>
          </a:prstGeom>
        </p:spPr>
        <p:txBody>
          <a:bodyPr wrap="none">
            <a:spAutoFit/>
          </a:bodyPr>
          <a:lstStyle/>
          <a:p>
            <a:pPr marL="134620" algn="ctr">
              <a:spcBef>
                <a:spcPts val="640"/>
              </a:spcBef>
            </a:pPr>
            <a:r>
              <a:rPr lang="en-US" b="1" dirty="0">
                <a:solidFill>
                  <a:schemeClr val="bg1"/>
                </a:solidFill>
                <a:effectLst>
                  <a:outerShdw blurRad="38100" dist="38100" dir="2700000" algn="tl">
                    <a:srgbClr val="000000">
                      <a:alpha val="43137"/>
                    </a:srgbClr>
                  </a:outerShdw>
                </a:effectLst>
                <a:latin typeface="Arial"/>
                <a:cs typeface="Arial"/>
              </a:rPr>
              <a:t>Location:</a:t>
            </a:r>
            <a:r>
              <a:rPr lang="en-US" b="1" spc="-70" dirty="0">
                <a:solidFill>
                  <a:schemeClr val="bg1"/>
                </a:solidFill>
                <a:effectLst>
                  <a:outerShdw blurRad="38100" dist="38100" dir="2700000" algn="tl">
                    <a:srgbClr val="000000">
                      <a:alpha val="43137"/>
                    </a:srgbClr>
                  </a:outerShdw>
                </a:effectLst>
                <a:latin typeface="Arial"/>
                <a:cs typeface="Arial"/>
              </a:rPr>
              <a:t> </a:t>
            </a:r>
            <a:r>
              <a:rPr lang="en-US" b="1" dirty="0">
                <a:solidFill>
                  <a:schemeClr val="bg1"/>
                </a:solidFill>
                <a:effectLst>
                  <a:outerShdw blurRad="38100" dist="38100" dir="2700000" algn="tl">
                    <a:srgbClr val="000000">
                      <a:alpha val="43137"/>
                    </a:srgbClr>
                  </a:outerShdw>
                </a:effectLst>
                <a:latin typeface="Arial"/>
                <a:cs typeface="Arial"/>
              </a:rPr>
              <a:t>SEVASTOPOL</a:t>
            </a:r>
            <a:r>
              <a:rPr lang="en-US" b="1" spc="-5" dirty="0">
                <a:solidFill>
                  <a:schemeClr val="bg1"/>
                </a:solidFill>
                <a:effectLst>
                  <a:outerShdw blurRad="38100" dist="38100" dir="2700000" algn="tl">
                    <a:srgbClr val="000000">
                      <a:alpha val="43137"/>
                    </a:srgbClr>
                  </a:outerShdw>
                </a:effectLst>
                <a:latin typeface="Arial"/>
                <a:cs typeface="Arial"/>
              </a:rPr>
              <a:t>,</a:t>
            </a:r>
            <a:r>
              <a:rPr lang="en-US" b="1" spc="-70" dirty="0">
                <a:solidFill>
                  <a:schemeClr val="bg1"/>
                </a:solidFill>
                <a:effectLst>
                  <a:outerShdw blurRad="38100" dist="38100" dir="2700000" algn="tl">
                    <a:srgbClr val="000000">
                      <a:alpha val="43137"/>
                    </a:srgbClr>
                  </a:outerShdw>
                </a:effectLst>
                <a:latin typeface="Arial"/>
                <a:cs typeface="Arial"/>
              </a:rPr>
              <a:t> </a:t>
            </a:r>
            <a:r>
              <a:rPr lang="en-US" b="1" spc="-5" dirty="0">
                <a:solidFill>
                  <a:schemeClr val="bg1"/>
                </a:solidFill>
                <a:effectLst>
                  <a:outerShdw blurRad="38100" dist="38100" dir="2700000" algn="tl">
                    <a:srgbClr val="000000">
                      <a:alpha val="43137"/>
                    </a:srgbClr>
                  </a:outerShdw>
                </a:effectLst>
                <a:latin typeface="Arial"/>
                <a:cs typeface="Arial"/>
              </a:rPr>
              <a:t>Russia</a:t>
            </a:r>
            <a:endParaRPr lang="en-US" b="1" dirty="0">
              <a:solidFill>
                <a:schemeClr val="bg1"/>
              </a:solidFill>
              <a:effectLst>
                <a:outerShdw blurRad="38100" dist="38100" dir="2700000" algn="tl">
                  <a:srgbClr val="000000">
                    <a:alpha val="43137"/>
                  </a:srgbClr>
                </a:outerShdw>
              </a:effectLst>
              <a:latin typeface="Arial"/>
              <a:cs typeface="Arial"/>
            </a:endParaRPr>
          </a:p>
        </p:txBody>
      </p:sp>
      <p:pic>
        <p:nvPicPr>
          <p:cNvPr id="9" name="Picture 8">
            <a:extLst>
              <a:ext uri="{FF2B5EF4-FFF2-40B4-BE49-F238E27FC236}">
                <a16:creationId xmlns:a16="http://schemas.microsoft.com/office/drawing/2014/main" id="{9DC592E5-0C70-4968-B834-0DB139163D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9341" y="951226"/>
            <a:ext cx="1203132" cy="1203132"/>
          </a:xfrm>
          <a:prstGeom prst="ellipse">
            <a:avLst/>
          </a:prstGeom>
        </p:spPr>
      </p:pic>
    </p:spTree>
    <p:extLst>
      <p:ext uri="{BB962C8B-B14F-4D97-AF65-F5344CB8AC3E}">
        <p14:creationId xmlns:p14="http://schemas.microsoft.com/office/powerpoint/2010/main" val="2014390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69127-AF91-4629-BA64-5994B97209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1519" y="886121"/>
            <a:ext cx="3562432" cy="3263960"/>
          </a:xfrm>
          <a:prstGeom prst="rect">
            <a:avLst/>
          </a:prstGeom>
          <a:solidFill>
            <a:srgbClr val="FFFFFF">
              <a:shade val="85000"/>
            </a:srgbClr>
          </a:solidFill>
          <a:ln w="3175" cap="sq">
            <a:solidFill>
              <a:srgbClr val="FF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Rectangle 10">
            <a:extLst>
              <a:ext uri="{FF2B5EF4-FFF2-40B4-BE49-F238E27FC236}">
                <a16:creationId xmlns:a16="http://schemas.microsoft.com/office/drawing/2014/main" id="{5713B663-9BCB-4A07-861D-CC099C965C8B}"/>
              </a:ext>
            </a:extLst>
          </p:cNvPr>
          <p:cNvSpPr/>
          <p:nvPr/>
        </p:nvSpPr>
        <p:spPr>
          <a:xfrm>
            <a:off x="216817" y="794137"/>
            <a:ext cx="4647415" cy="4499758"/>
          </a:xfrm>
          <a:prstGeom prst="rect">
            <a:avLst/>
          </a:prstGeom>
        </p:spPr>
        <p:txBody>
          <a:bodyPr wrap="square">
            <a:spAutoFit/>
          </a:bodyPr>
          <a:lstStyle/>
          <a:p>
            <a:pPr algn="ctr"/>
            <a:r>
              <a:rPr lang="en-US" sz="1600" b="1" cap="all" dirty="0">
                <a:solidFill>
                  <a:srgbClr val="FF0000"/>
                </a:solidFill>
                <a:latin typeface="Roboto"/>
              </a:rPr>
              <a:t>About Sevastopol State University</a:t>
            </a:r>
          </a:p>
          <a:p>
            <a:pPr algn="just">
              <a:lnSpc>
                <a:spcPct val="150000"/>
              </a:lnSpc>
            </a:pPr>
            <a:r>
              <a:rPr lang="en-US" sz="1400" dirty="0">
                <a:solidFill>
                  <a:srgbClr val="444444"/>
                </a:solidFill>
                <a:latin typeface="Roboto"/>
              </a:rPr>
              <a:t>The Federal State Autonomous Educational Institution of Higher Education "Sevastopol State University", </a:t>
            </a:r>
            <a:r>
              <a:rPr lang="en-US" sz="1400" dirty="0" err="1">
                <a:solidFill>
                  <a:srgbClr val="444444"/>
                </a:solidFill>
                <a:latin typeface="Roboto"/>
              </a:rPr>
              <a:t>SevGU</a:t>
            </a:r>
            <a:r>
              <a:rPr lang="en-US" sz="1400" dirty="0">
                <a:solidFill>
                  <a:srgbClr val="444444"/>
                </a:solidFill>
                <a:latin typeface="Roboto"/>
              </a:rPr>
              <a:t> is the largest higher educational institution of Sevastopol and Crimea. Founded on October 8, 2014 on the basis of a decision of the Government of the Russian Federation. The corresponding decree on the establishment of the university was signed by the Prime Minister of the Russian Federation Dmitry </a:t>
            </a:r>
            <a:r>
              <a:rPr lang="en-US" sz="1400" dirty="0" err="1">
                <a:solidFill>
                  <a:srgbClr val="444444"/>
                </a:solidFill>
                <a:latin typeface="Roboto"/>
              </a:rPr>
              <a:t>Anatolyevich</a:t>
            </a:r>
            <a:r>
              <a:rPr lang="en-US" sz="1400" dirty="0">
                <a:solidFill>
                  <a:srgbClr val="444444"/>
                </a:solidFill>
                <a:latin typeface="Roboto"/>
              </a:rPr>
              <a:t> Medvedev. Since then, on this day, the university is celebrating the day of its birth. April 16, 2015, Sevastopol State University received state accreditation, the corresponding order was signed in the Federal Service for Supervision in Education and Science.</a:t>
            </a:r>
            <a:endParaRPr lang="en-US" sz="1400" b="0" i="0" dirty="0">
              <a:solidFill>
                <a:srgbClr val="444444"/>
              </a:solidFill>
              <a:effectLst/>
              <a:latin typeface="Roboto"/>
            </a:endParaRPr>
          </a:p>
        </p:txBody>
      </p:sp>
      <p:pic>
        <p:nvPicPr>
          <p:cNvPr id="13" name="Picture 12">
            <a:extLst>
              <a:ext uri="{FF2B5EF4-FFF2-40B4-BE49-F238E27FC236}">
                <a16:creationId xmlns:a16="http://schemas.microsoft.com/office/drawing/2014/main" id="{1255A1B3-6E8F-47F3-BF0D-0754D9FBBF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9916" y="2772225"/>
            <a:ext cx="4202784" cy="2521670"/>
          </a:xfrm>
          <a:prstGeom prst="rect">
            <a:avLst/>
          </a:prstGeom>
          <a:solidFill>
            <a:srgbClr val="FFFFFF">
              <a:shade val="85000"/>
            </a:srgbClr>
          </a:solidFill>
          <a:ln w="9525" cap="sq">
            <a:solidFill>
              <a:srgbClr val="FF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93770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5">
            <a:extLst>
              <a:ext uri="{FF2B5EF4-FFF2-40B4-BE49-F238E27FC236}">
                <a16:creationId xmlns:a16="http://schemas.microsoft.com/office/drawing/2014/main" id="{16B99B57-07B4-4F17-8D97-75288C2D470F}"/>
              </a:ext>
            </a:extLst>
          </p:cNvPr>
          <p:cNvSpPr txBox="1">
            <a:spLocks noGrp="1"/>
          </p:cNvSpPr>
          <p:nvPr>
            <p:ph type="title"/>
          </p:nvPr>
        </p:nvSpPr>
        <p:spPr>
          <a:xfrm>
            <a:off x="351866" y="184937"/>
            <a:ext cx="2651760"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0000"/>
                </a:solidFill>
                <a:latin typeface="Calibri"/>
                <a:cs typeface="Calibri"/>
              </a:rPr>
              <a:t>ELIGIBILITY</a:t>
            </a:r>
            <a:r>
              <a:rPr sz="2400" spc="-45" dirty="0">
                <a:solidFill>
                  <a:srgbClr val="FF0000"/>
                </a:solidFill>
                <a:latin typeface="Calibri"/>
                <a:cs typeface="Calibri"/>
              </a:rPr>
              <a:t> </a:t>
            </a:r>
            <a:r>
              <a:rPr sz="2400" spc="-5" dirty="0">
                <a:solidFill>
                  <a:srgbClr val="FF0000"/>
                </a:solidFill>
                <a:latin typeface="Calibri"/>
                <a:cs typeface="Calibri"/>
              </a:rPr>
              <a:t>CRITERIA</a:t>
            </a:r>
            <a:endParaRPr sz="2400" dirty="0">
              <a:solidFill>
                <a:srgbClr val="FF0000"/>
              </a:solidFill>
              <a:latin typeface="Calibri"/>
              <a:cs typeface="Calibri"/>
            </a:endParaRPr>
          </a:p>
        </p:txBody>
      </p:sp>
      <p:sp>
        <p:nvSpPr>
          <p:cNvPr id="15" name="object 7">
            <a:extLst>
              <a:ext uri="{FF2B5EF4-FFF2-40B4-BE49-F238E27FC236}">
                <a16:creationId xmlns:a16="http://schemas.microsoft.com/office/drawing/2014/main" id="{40947055-854C-4FC0-87CB-2AFBEC930C36}"/>
              </a:ext>
            </a:extLst>
          </p:cNvPr>
          <p:cNvSpPr txBox="1"/>
          <p:nvPr/>
        </p:nvSpPr>
        <p:spPr>
          <a:xfrm>
            <a:off x="351866" y="2273198"/>
            <a:ext cx="3132455"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0000"/>
                </a:solidFill>
                <a:latin typeface="Calibri"/>
                <a:cs typeface="Calibri"/>
              </a:rPr>
              <a:t>CAREER</a:t>
            </a:r>
            <a:r>
              <a:rPr sz="2400" spc="-40" dirty="0">
                <a:solidFill>
                  <a:srgbClr val="FF0000"/>
                </a:solidFill>
                <a:latin typeface="Calibri"/>
                <a:cs typeface="Calibri"/>
              </a:rPr>
              <a:t> </a:t>
            </a:r>
            <a:r>
              <a:rPr sz="2400" spc="-10" dirty="0">
                <a:solidFill>
                  <a:srgbClr val="FF0000"/>
                </a:solidFill>
                <a:latin typeface="Calibri"/>
                <a:cs typeface="Calibri"/>
              </a:rPr>
              <a:t>OPPURTUNITIES</a:t>
            </a:r>
            <a:endParaRPr sz="2400" dirty="0">
              <a:solidFill>
                <a:srgbClr val="FF0000"/>
              </a:solidFill>
              <a:latin typeface="Calibri"/>
              <a:cs typeface="Calibri"/>
            </a:endParaRPr>
          </a:p>
        </p:txBody>
      </p:sp>
      <p:sp>
        <p:nvSpPr>
          <p:cNvPr id="16" name="object 8">
            <a:extLst>
              <a:ext uri="{FF2B5EF4-FFF2-40B4-BE49-F238E27FC236}">
                <a16:creationId xmlns:a16="http://schemas.microsoft.com/office/drawing/2014/main" id="{C49C20BB-3DF7-422C-ADEB-10AFD1659D50}"/>
              </a:ext>
            </a:extLst>
          </p:cNvPr>
          <p:cNvSpPr txBox="1"/>
          <p:nvPr/>
        </p:nvSpPr>
        <p:spPr>
          <a:xfrm>
            <a:off x="79959" y="665759"/>
            <a:ext cx="5321300" cy="1428115"/>
          </a:xfrm>
          <a:prstGeom prst="rect">
            <a:avLst/>
          </a:prstGeom>
        </p:spPr>
        <p:txBody>
          <a:bodyPr vert="horz" wrap="square" lIns="0" tIns="48895" rIns="0" bIns="0" rtlCol="0">
            <a:spAutoFit/>
          </a:bodyPr>
          <a:lstStyle/>
          <a:p>
            <a:pPr marL="355600" indent="-342900">
              <a:lnSpc>
                <a:spcPct val="100000"/>
              </a:lnSpc>
              <a:spcBef>
                <a:spcPts val="385"/>
              </a:spcBef>
              <a:buFont typeface="Wingdings"/>
              <a:buChar char=""/>
              <a:tabLst>
                <a:tab pos="354965" algn="l"/>
                <a:tab pos="355600" algn="l"/>
              </a:tabLst>
            </a:pPr>
            <a:r>
              <a:rPr sz="1600" spc="-50" dirty="0">
                <a:latin typeface="Calibri"/>
                <a:cs typeface="Calibri"/>
              </a:rPr>
              <a:t>You</a:t>
            </a:r>
            <a:r>
              <a:rPr sz="1600" spc="10" dirty="0">
                <a:latin typeface="Calibri"/>
                <a:cs typeface="Calibri"/>
              </a:rPr>
              <a:t> </a:t>
            </a:r>
            <a:r>
              <a:rPr sz="1600" spc="-10" dirty="0">
                <a:latin typeface="Calibri"/>
                <a:cs typeface="Calibri"/>
              </a:rPr>
              <a:t>are at</a:t>
            </a:r>
            <a:r>
              <a:rPr sz="1600" spc="-15" dirty="0">
                <a:latin typeface="Calibri"/>
                <a:cs typeface="Calibri"/>
              </a:rPr>
              <a:t> </a:t>
            </a:r>
            <a:r>
              <a:rPr sz="1600" spc="-5" dirty="0">
                <a:latin typeface="Calibri"/>
                <a:cs typeface="Calibri"/>
              </a:rPr>
              <a:t>least</a:t>
            </a:r>
            <a:r>
              <a:rPr sz="1600" spc="-20" dirty="0">
                <a:latin typeface="Calibri"/>
                <a:cs typeface="Calibri"/>
              </a:rPr>
              <a:t> </a:t>
            </a:r>
            <a:r>
              <a:rPr sz="1600" spc="-5" dirty="0">
                <a:latin typeface="Calibri"/>
                <a:cs typeface="Calibri"/>
              </a:rPr>
              <a:t>17</a:t>
            </a:r>
            <a:r>
              <a:rPr sz="1600" dirty="0">
                <a:latin typeface="Calibri"/>
                <a:cs typeface="Calibri"/>
              </a:rPr>
              <a:t> </a:t>
            </a:r>
            <a:r>
              <a:rPr sz="1600" spc="-15" dirty="0">
                <a:latin typeface="Calibri"/>
                <a:cs typeface="Calibri"/>
              </a:rPr>
              <a:t>years</a:t>
            </a:r>
            <a:r>
              <a:rPr sz="1600" spc="5" dirty="0">
                <a:latin typeface="Calibri"/>
                <a:cs typeface="Calibri"/>
              </a:rPr>
              <a:t> </a:t>
            </a:r>
            <a:r>
              <a:rPr sz="1600" spc="-5" dirty="0">
                <a:latin typeface="Calibri"/>
                <a:cs typeface="Calibri"/>
              </a:rPr>
              <a:t>old.</a:t>
            </a:r>
            <a:endParaRPr sz="1600" dirty="0">
              <a:latin typeface="Calibri"/>
              <a:cs typeface="Calibri"/>
            </a:endParaRPr>
          </a:p>
          <a:p>
            <a:pPr marL="355600" indent="-342900">
              <a:lnSpc>
                <a:spcPct val="100000"/>
              </a:lnSpc>
              <a:spcBef>
                <a:spcPts val="290"/>
              </a:spcBef>
              <a:buFont typeface="Wingdings"/>
              <a:buChar char=""/>
              <a:tabLst>
                <a:tab pos="354965" algn="l"/>
                <a:tab pos="355600" algn="l"/>
              </a:tabLst>
            </a:pPr>
            <a:r>
              <a:rPr sz="1600" spc="-45" dirty="0">
                <a:latin typeface="Calibri"/>
                <a:cs typeface="Calibri"/>
              </a:rPr>
              <a:t>You</a:t>
            </a:r>
            <a:r>
              <a:rPr sz="1600" spc="120" dirty="0">
                <a:latin typeface="Calibri"/>
                <a:cs typeface="Calibri"/>
              </a:rPr>
              <a:t> </a:t>
            </a:r>
            <a:r>
              <a:rPr sz="1600" spc="-15" dirty="0">
                <a:latin typeface="Calibri"/>
                <a:cs typeface="Calibri"/>
              </a:rPr>
              <a:t>have</a:t>
            </a:r>
            <a:r>
              <a:rPr sz="1600" spc="120" dirty="0">
                <a:latin typeface="Calibri"/>
                <a:cs typeface="Calibri"/>
              </a:rPr>
              <a:t> </a:t>
            </a:r>
            <a:r>
              <a:rPr sz="1600" spc="-5" dirty="0">
                <a:latin typeface="Calibri"/>
                <a:cs typeface="Calibri"/>
              </a:rPr>
              <a:t>passed</a:t>
            </a:r>
            <a:r>
              <a:rPr sz="1600" spc="114" dirty="0">
                <a:latin typeface="Calibri"/>
                <a:cs typeface="Calibri"/>
              </a:rPr>
              <a:t> </a:t>
            </a:r>
            <a:r>
              <a:rPr sz="1600" spc="-10" dirty="0">
                <a:latin typeface="Calibri"/>
                <a:cs typeface="Calibri"/>
              </a:rPr>
              <a:t>Class</a:t>
            </a:r>
            <a:r>
              <a:rPr sz="1600" spc="114" dirty="0">
                <a:latin typeface="Calibri"/>
                <a:cs typeface="Calibri"/>
              </a:rPr>
              <a:t> </a:t>
            </a:r>
            <a:r>
              <a:rPr sz="1600" dirty="0">
                <a:latin typeface="Calibri"/>
                <a:cs typeface="Calibri"/>
              </a:rPr>
              <a:t>12th</a:t>
            </a:r>
            <a:r>
              <a:rPr sz="1600" spc="105" dirty="0">
                <a:latin typeface="Calibri"/>
                <a:cs typeface="Calibri"/>
              </a:rPr>
              <a:t> </a:t>
            </a:r>
            <a:r>
              <a:rPr sz="1600" spc="-10" dirty="0">
                <a:latin typeface="Calibri"/>
                <a:cs typeface="Calibri"/>
              </a:rPr>
              <a:t>with</a:t>
            </a:r>
            <a:r>
              <a:rPr sz="1600" spc="120" dirty="0">
                <a:latin typeface="Calibri"/>
                <a:cs typeface="Calibri"/>
              </a:rPr>
              <a:t> </a:t>
            </a:r>
            <a:r>
              <a:rPr sz="1600" spc="-10" dirty="0">
                <a:latin typeface="Calibri"/>
                <a:cs typeface="Calibri"/>
              </a:rPr>
              <a:t>PCB</a:t>
            </a:r>
            <a:r>
              <a:rPr sz="1600" spc="114" dirty="0">
                <a:latin typeface="Calibri"/>
                <a:cs typeface="Calibri"/>
              </a:rPr>
              <a:t> </a:t>
            </a:r>
            <a:r>
              <a:rPr sz="1600" dirty="0">
                <a:latin typeface="Calibri"/>
                <a:cs typeface="Calibri"/>
              </a:rPr>
              <a:t>and</a:t>
            </a:r>
            <a:r>
              <a:rPr sz="1600" spc="110" dirty="0">
                <a:latin typeface="Calibri"/>
                <a:cs typeface="Calibri"/>
              </a:rPr>
              <a:t> </a:t>
            </a:r>
            <a:r>
              <a:rPr sz="1600" spc="-5" dirty="0">
                <a:latin typeface="Calibri"/>
                <a:cs typeface="Calibri"/>
              </a:rPr>
              <a:t>English</a:t>
            </a:r>
            <a:r>
              <a:rPr sz="1600" spc="110" dirty="0">
                <a:latin typeface="Calibri"/>
                <a:cs typeface="Calibri"/>
              </a:rPr>
              <a:t> </a:t>
            </a:r>
            <a:r>
              <a:rPr sz="1600" spc="-5" dirty="0">
                <a:latin typeface="Calibri"/>
                <a:cs typeface="Calibri"/>
              </a:rPr>
              <a:t>subjects</a:t>
            </a:r>
            <a:endParaRPr sz="1600" dirty="0">
              <a:latin typeface="Calibri"/>
              <a:cs typeface="Calibri"/>
            </a:endParaRPr>
          </a:p>
          <a:p>
            <a:pPr marL="355600">
              <a:lnSpc>
                <a:spcPct val="100000"/>
              </a:lnSpc>
              <a:spcBef>
                <a:spcPts val="290"/>
              </a:spcBef>
            </a:pPr>
            <a:r>
              <a:rPr sz="1600" spc="-10" dirty="0">
                <a:latin typeface="Calibri"/>
                <a:cs typeface="Calibri"/>
              </a:rPr>
              <a:t>from</a:t>
            </a:r>
            <a:r>
              <a:rPr sz="1600" spc="15" dirty="0">
                <a:latin typeface="Calibri"/>
                <a:cs typeface="Calibri"/>
              </a:rPr>
              <a:t> </a:t>
            </a:r>
            <a:r>
              <a:rPr sz="1600" spc="-5" dirty="0">
                <a:latin typeface="Calibri"/>
                <a:cs typeface="Calibri"/>
              </a:rPr>
              <a:t>a</a:t>
            </a:r>
            <a:r>
              <a:rPr sz="1600" dirty="0">
                <a:latin typeface="Calibri"/>
                <a:cs typeface="Calibri"/>
              </a:rPr>
              <a:t> </a:t>
            </a:r>
            <a:r>
              <a:rPr sz="1600" spc="-10" dirty="0">
                <a:latin typeface="Calibri"/>
                <a:cs typeface="Calibri"/>
              </a:rPr>
              <a:t>board</a:t>
            </a:r>
            <a:r>
              <a:rPr sz="1600" spc="30" dirty="0">
                <a:latin typeface="Calibri"/>
                <a:cs typeface="Calibri"/>
              </a:rPr>
              <a:t> </a:t>
            </a:r>
            <a:r>
              <a:rPr sz="1600" spc="-10" dirty="0">
                <a:latin typeface="Calibri"/>
                <a:cs typeface="Calibri"/>
              </a:rPr>
              <a:t>recognized</a:t>
            </a:r>
            <a:r>
              <a:rPr sz="1600" spc="10" dirty="0">
                <a:latin typeface="Calibri"/>
                <a:cs typeface="Calibri"/>
              </a:rPr>
              <a:t> </a:t>
            </a:r>
            <a:r>
              <a:rPr sz="1600" spc="-15" dirty="0">
                <a:latin typeface="Calibri"/>
                <a:cs typeface="Calibri"/>
              </a:rPr>
              <a:t>by</a:t>
            </a:r>
            <a:r>
              <a:rPr sz="1600" spc="15" dirty="0">
                <a:latin typeface="Calibri"/>
                <a:cs typeface="Calibri"/>
              </a:rPr>
              <a:t> </a:t>
            </a:r>
            <a:r>
              <a:rPr sz="1600" spc="-5" dirty="0">
                <a:latin typeface="Calibri"/>
                <a:cs typeface="Calibri"/>
              </a:rPr>
              <a:t>the Authorities</a:t>
            </a:r>
            <a:r>
              <a:rPr sz="1600" spc="10" dirty="0">
                <a:latin typeface="Calibri"/>
                <a:cs typeface="Calibri"/>
              </a:rPr>
              <a:t> </a:t>
            </a:r>
            <a:r>
              <a:rPr sz="1600" spc="-5" dirty="0">
                <a:latin typeface="Calibri"/>
                <a:cs typeface="Calibri"/>
              </a:rPr>
              <a:t>in</a:t>
            </a:r>
            <a:r>
              <a:rPr sz="1600" dirty="0">
                <a:latin typeface="Calibri"/>
                <a:cs typeface="Calibri"/>
              </a:rPr>
              <a:t> </a:t>
            </a:r>
            <a:r>
              <a:rPr sz="1600" spc="-5" dirty="0">
                <a:latin typeface="Calibri"/>
                <a:cs typeface="Calibri"/>
              </a:rPr>
              <a:t>India.</a:t>
            </a:r>
            <a:endParaRPr sz="1600" dirty="0">
              <a:latin typeface="Calibri"/>
              <a:cs typeface="Calibri"/>
            </a:endParaRPr>
          </a:p>
          <a:p>
            <a:pPr marL="355600" indent="-342900">
              <a:lnSpc>
                <a:spcPct val="100000"/>
              </a:lnSpc>
              <a:spcBef>
                <a:spcPts val="290"/>
              </a:spcBef>
              <a:buFont typeface="Wingdings"/>
              <a:buChar char=""/>
              <a:tabLst>
                <a:tab pos="354965" algn="l"/>
                <a:tab pos="355600" algn="l"/>
              </a:tabLst>
            </a:pPr>
            <a:r>
              <a:rPr sz="1600" spc="-50" dirty="0">
                <a:latin typeface="Calibri"/>
                <a:cs typeface="Calibri"/>
              </a:rPr>
              <a:t>You</a:t>
            </a:r>
            <a:r>
              <a:rPr sz="1600" spc="20" dirty="0">
                <a:latin typeface="Calibri"/>
                <a:cs typeface="Calibri"/>
              </a:rPr>
              <a:t> </a:t>
            </a:r>
            <a:r>
              <a:rPr sz="1600" spc="-15" dirty="0">
                <a:latin typeface="Calibri"/>
                <a:cs typeface="Calibri"/>
              </a:rPr>
              <a:t>have</a:t>
            </a:r>
            <a:r>
              <a:rPr sz="1600" spc="10" dirty="0">
                <a:latin typeface="Calibri"/>
                <a:cs typeface="Calibri"/>
              </a:rPr>
              <a:t> </a:t>
            </a:r>
            <a:r>
              <a:rPr sz="1600" spc="-10" dirty="0">
                <a:latin typeface="Calibri"/>
                <a:cs typeface="Calibri"/>
              </a:rPr>
              <a:t>secured</a:t>
            </a:r>
            <a:r>
              <a:rPr sz="1600" spc="25" dirty="0">
                <a:latin typeface="Calibri"/>
                <a:cs typeface="Calibri"/>
              </a:rPr>
              <a:t> </a:t>
            </a:r>
            <a:r>
              <a:rPr sz="1600" spc="-5" dirty="0">
                <a:latin typeface="Calibri"/>
                <a:cs typeface="Calibri"/>
              </a:rPr>
              <a:t>a</a:t>
            </a:r>
            <a:r>
              <a:rPr sz="1600" dirty="0">
                <a:latin typeface="Calibri"/>
                <a:cs typeface="Calibri"/>
              </a:rPr>
              <a:t> </a:t>
            </a:r>
            <a:r>
              <a:rPr sz="1600" spc="-10" dirty="0">
                <a:latin typeface="Calibri"/>
                <a:cs typeface="Calibri"/>
              </a:rPr>
              <a:t>minimum</a:t>
            </a:r>
            <a:r>
              <a:rPr sz="1600" spc="10" dirty="0">
                <a:latin typeface="Calibri"/>
                <a:cs typeface="Calibri"/>
              </a:rPr>
              <a:t> </a:t>
            </a:r>
            <a:r>
              <a:rPr sz="1600" dirty="0">
                <a:latin typeface="Calibri"/>
                <a:cs typeface="Calibri"/>
              </a:rPr>
              <a:t>of</a:t>
            </a:r>
            <a:r>
              <a:rPr sz="1600" spc="10" dirty="0">
                <a:latin typeface="Calibri"/>
                <a:cs typeface="Calibri"/>
              </a:rPr>
              <a:t> </a:t>
            </a:r>
            <a:r>
              <a:rPr sz="1600" spc="-10" dirty="0">
                <a:latin typeface="Calibri"/>
                <a:cs typeface="Calibri"/>
              </a:rPr>
              <a:t>50%</a:t>
            </a:r>
            <a:r>
              <a:rPr sz="1600" spc="20" dirty="0">
                <a:latin typeface="Calibri"/>
                <a:cs typeface="Calibri"/>
              </a:rPr>
              <a:t> </a:t>
            </a:r>
            <a:r>
              <a:rPr sz="1600" spc="-5" dirty="0">
                <a:latin typeface="Calibri"/>
                <a:cs typeface="Calibri"/>
              </a:rPr>
              <a:t>in </a:t>
            </a:r>
            <a:r>
              <a:rPr sz="1600" spc="-10" dirty="0">
                <a:latin typeface="Calibri"/>
                <a:cs typeface="Calibri"/>
              </a:rPr>
              <a:t>PCB</a:t>
            </a:r>
            <a:r>
              <a:rPr sz="1600" spc="10" dirty="0">
                <a:latin typeface="Calibri"/>
                <a:cs typeface="Calibri"/>
              </a:rPr>
              <a:t> </a:t>
            </a:r>
            <a:r>
              <a:rPr sz="1600" spc="-5" dirty="0">
                <a:latin typeface="Calibri"/>
                <a:cs typeface="Calibri"/>
              </a:rPr>
              <a:t>in</a:t>
            </a:r>
            <a:r>
              <a:rPr sz="1600" spc="-10" dirty="0">
                <a:latin typeface="Calibri"/>
                <a:cs typeface="Calibri"/>
              </a:rPr>
              <a:t> 10+2.</a:t>
            </a:r>
            <a:endParaRPr sz="1600" dirty="0">
              <a:latin typeface="Calibri"/>
              <a:cs typeface="Calibri"/>
            </a:endParaRPr>
          </a:p>
          <a:p>
            <a:pPr marL="355600" indent="-342900">
              <a:lnSpc>
                <a:spcPct val="100000"/>
              </a:lnSpc>
              <a:spcBef>
                <a:spcPts val="285"/>
              </a:spcBef>
              <a:buFont typeface="Wingdings"/>
              <a:buChar char=""/>
              <a:tabLst>
                <a:tab pos="354965" algn="l"/>
                <a:tab pos="355600" algn="l"/>
              </a:tabLst>
            </a:pPr>
            <a:r>
              <a:rPr sz="1600" spc="-50" dirty="0">
                <a:latin typeface="Calibri"/>
                <a:cs typeface="Calibri"/>
              </a:rPr>
              <a:t>You</a:t>
            </a:r>
            <a:r>
              <a:rPr sz="1600" spc="10" dirty="0">
                <a:latin typeface="Calibri"/>
                <a:cs typeface="Calibri"/>
              </a:rPr>
              <a:t> </a:t>
            </a:r>
            <a:r>
              <a:rPr sz="1600" spc="-15" dirty="0">
                <a:latin typeface="Calibri"/>
                <a:cs typeface="Calibri"/>
              </a:rPr>
              <a:t>have</a:t>
            </a:r>
            <a:r>
              <a:rPr sz="1600" spc="5" dirty="0">
                <a:latin typeface="Calibri"/>
                <a:cs typeface="Calibri"/>
              </a:rPr>
              <a:t> </a:t>
            </a:r>
            <a:r>
              <a:rPr sz="1600" spc="-5" dirty="0">
                <a:latin typeface="Calibri"/>
                <a:cs typeface="Calibri"/>
              </a:rPr>
              <a:t>qualified</a:t>
            </a:r>
            <a:r>
              <a:rPr sz="1600" spc="5" dirty="0">
                <a:latin typeface="Calibri"/>
                <a:cs typeface="Calibri"/>
              </a:rPr>
              <a:t> </a:t>
            </a:r>
            <a:r>
              <a:rPr sz="1600" spc="-5" dirty="0">
                <a:latin typeface="Calibri"/>
                <a:cs typeface="Calibri"/>
              </a:rPr>
              <a:t>NEET</a:t>
            </a:r>
            <a:r>
              <a:rPr sz="1600" spc="-30" dirty="0">
                <a:latin typeface="Calibri"/>
                <a:cs typeface="Calibri"/>
              </a:rPr>
              <a:t> </a:t>
            </a:r>
            <a:r>
              <a:rPr sz="1600" spc="-10" dirty="0">
                <a:latin typeface="Calibri"/>
                <a:cs typeface="Calibri"/>
              </a:rPr>
              <a:t>Exam.</a:t>
            </a:r>
            <a:endParaRPr sz="1600" dirty="0">
              <a:latin typeface="Calibri"/>
              <a:cs typeface="Calibri"/>
            </a:endParaRPr>
          </a:p>
        </p:txBody>
      </p:sp>
      <p:sp>
        <p:nvSpPr>
          <p:cNvPr id="17" name="object 9">
            <a:extLst>
              <a:ext uri="{FF2B5EF4-FFF2-40B4-BE49-F238E27FC236}">
                <a16:creationId xmlns:a16="http://schemas.microsoft.com/office/drawing/2014/main" id="{4E81387B-A797-4240-908F-3DFD516FC79D}"/>
              </a:ext>
            </a:extLst>
          </p:cNvPr>
          <p:cNvSpPr txBox="1"/>
          <p:nvPr/>
        </p:nvSpPr>
        <p:spPr>
          <a:xfrm>
            <a:off x="78739" y="2664358"/>
            <a:ext cx="11950065" cy="4053840"/>
          </a:xfrm>
          <a:prstGeom prst="rect">
            <a:avLst/>
          </a:prstGeom>
        </p:spPr>
        <p:txBody>
          <a:bodyPr vert="horz" wrap="square" lIns="0" tIns="48895" rIns="0" bIns="0" rtlCol="0">
            <a:spAutoFit/>
          </a:bodyPr>
          <a:lstStyle/>
          <a:p>
            <a:pPr marL="355600" indent="-342900">
              <a:lnSpc>
                <a:spcPct val="100000"/>
              </a:lnSpc>
              <a:spcBef>
                <a:spcPts val="385"/>
              </a:spcBef>
              <a:buFont typeface="Wingdings"/>
              <a:buChar char=""/>
              <a:tabLst>
                <a:tab pos="354965" algn="l"/>
                <a:tab pos="355600" algn="l"/>
              </a:tabLst>
            </a:pPr>
            <a:r>
              <a:rPr sz="1600" spc="-10" dirty="0">
                <a:solidFill>
                  <a:srgbClr val="29506A"/>
                </a:solidFill>
                <a:uFill>
                  <a:solidFill>
                    <a:srgbClr val="001F34"/>
                  </a:solidFill>
                </a:uFill>
                <a:latin typeface="Calibri"/>
                <a:cs typeface="Calibri"/>
              </a:rPr>
              <a:t>Distance</a:t>
            </a:r>
            <a:r>
              <a:rPr sz="1600" spc="-15" dirty="0">
                <a:solidFill>
                  <a:srgbClr val="29506A"/>
                </a:solidFill>
                <a:uFill>
                  <a:solidFill>
                    <a:srgbClr val="001F34"/>
                  </a:solidFill>
                </a:uFill>
                <a:latin typeface="Calibri"/>
                <a:cs typeface="Calibri"/>
              </a:rPr>
              <a:t> </a:t>
            </a:r>
            <a:r>
              <a:rPr sz="1600" spc="-5" dirty="0">
                <a:solidFill>
                  <a:srgbClr val="29506A"/>
                </a:solidFill>
                <a:uFill>
                  <a:solidFill>
                    <a:srgbClr val="001F34"/>
                  </a:solidFill>
                </a:uFill>
                <a:latin typeface="Calibri"/>
                <a:cs typeface="Calibri"/>
              </a:rPr>
              <a:t>Learning</a:t>
            </a:r>
            <a:r>
              <a:rPr sz="1600" spc="30" dirty="0">
                <a:solidFill>
                  <a:srgbClr val="29506A"/>
                </a:solidFill>
                <a:uFill>
                  <a:solidFill>
                    <a:srgbClr val="001F34"/>
                  </a:solidFill>
                </a:uFill>
                <a:latin typeface="Calibri"/>
                <a:cs typeface="Calibri"/>
              </a:rPr>
              <a:t> </a:t>
            </a:r>
            <a:r>
              <a:rPr sz="1600" spc="-10" dirty="0">
                <a:solidFill>
                  <a:srgbClr val="29506A"/>
                </a:solidFill>
                <a:uFill>
                  <a:solidFill>
                    <a:srgbClr val="001F34"/>
                  </a:solidFill>
                </a:uFill>
                <a:latin typeface="Calibri"/>
                <a:cs typeface="Calibri"/>
              </a:rPr>
              <a:t>Courses</a:t>
            </a:r>
            <a:r>
              <a:rPr sz="1600" spc="30" dirty="0">
                <a:solidFill>
                  <a:srgbClr val="29506A"/>
                </a:solidFill>
                <a:uFill>
                  <a:solidFill>
                    <a:srgbClr val="001F34"/>
                  </a:solidFill>
                </a:uFill>
                <a:latin typeface="Calibri"/>
                <a:cs typeface="Calibri"/>
              </a:rPr>
              <a:t> </a:t>
            </a:r>
            <a:r>
              <a:rPr sz="1600" spc="-10" dirty="0">
                <a:solidFill>
                  <a:srgbClr val="29506A"/>
                </a:solidFill>
                <a:uFill>
                  <a:solidFill>
                    <a:srgbClr val="001F34"/>
                  </a:solidFill>
                </a:uFill>
                <a:latin typeface="Calibri"/>
                <a:cs typeface="Calibri"/>
              </a:rPr>
              <a:t>for</a:t>
            </a:r>
            <a:r>
              <a:rPr sz="1600" dirty="0">
                <a:solidFill>
                  <a:srgbClr val="29506A"/>
                </a:solidFill>
                <a:uFill>
                  <a:solidFill>
                    <a:srgbClr val="001F34"/>
                  </a:solidFill>
                </a:uFill>
                <a:latin typeface="Calibri"/>
                <a:cs typeface="Calibri"/>
              </a:rPr>
              <a:t> </a:t>
            </a:r>
            <a:r>
              <a:rPr sz="1600" spc="-15" dirty="0">
                <a:solidFill>
                  <a:srgbClr val="29506A"/>
                </a:solidFill>
                <a:uFill>
                  <a:solidFill>
                    <a:srgbClr val="001F34"/>
                  </a:solidFill>
                </a:uFill>
                <a:latin typeface="Calibri"/>
                <a:cs typeface="Calibri"/>
              </a:rPr>
              <a:t>Foreign</a:t>
            </a:r>
            <a:r>
              <a:rPr sz="1600" spc="10" dirty="0">
                <a:solidFill>
                  <a:srgbClr val="29506A"/>
                </a:solidFill>
                <a:uFill>
                  <a:solidFill>
                    <a:srgbClr val="001F34"/>
                  </a:solidFill>
                </a:uFill>
                <a:latin typeface="Calibri"/>
                <a:cs typeface="Calibri"/>
              </a:rPr>
              <a:t> </a:t>
            </a:r>
            <a:r>
              <a:rPr sz="1600" spc="-10" dirty="0">
                <a:solidFill>
                  <a:srgbClr val="29506A"/>
                </a:solidFill>
                <a:uFill>
                  <a:solidFill>
                    <a:srgbClr val="001F34"/>
                  </a:solidFill>
                </a:uFill>
                <a:latin typeface="Calibri"/>
                <a:cs typeface="Calibri"/>
              </a:rPr>
              <a:t>Citizens</a:t>
            </a:r>
            <a:endParaRPr sz="1600" dirty="0">
              <a:solidFill>
                <a:srgbClr val="29506A"/>
              </a:solidFill>
              <a:latin typeface="Calibri"/>
              <a:cs typeface="Calibri"/>
            </a:endParaRPr>
          </a:p>
          <a:p>
            <a:pPr marL="355600" indent="-342900">
              <a:lnSpc>
                <a:spcPct val="100000"/>
              </a:lnSpc>
              <a:spcBef>
                <a:spcPts val="290"/>
              </a:spcBef>
              <a:buFont typeface="Wingdings"/>
              <a:buChar char=""/>
              <a:tabLst>
                <a:tab pos="354965" algn="l"/>
                <a:tab pos="355600" algn="l"/>
              </a:tabLst>
            </a:pPr>
            <a:r>
              <a:rPr sz="1600" spc="-5" dirty="0">
                <a:uFill>
                  <a:solidFill>
                    <a:srgbClr val="001F34"/>
                  </a:solidFill>
                </a:uFill>
                <a:latin typeface="Calibri"/>
                <a:cs typeface="Calibri"/>
              </a:rPr>
              <a:t>Bachelor's</a:t>
            </a:r>
            <a:r>
              <a:rPr sz="1600" spc="-15" dirty="0">
                <a:uFill>
                  <a:solidFill>
                    <a:srgbClr val="001F34"/>
                  </a:solidFill>
                </a:uFill>
                <a:latin typeface="Calibri"/>
                <a:cs typeface="Calibri"/>
              </a:rPr>
              <a:t> </a:t>
            </a:r>
            <a:r>
              <a:rPr sz="1600" spc="-10" dirty="0">
                <a:uFill>
                  <a:solidFill>
                    <a:srgbClr val="001F34"/>
                  </a:solidFill>
                </a:uFill>
                <a:latin typeface="Calibri"/>
                <a:cs typeface="Calibri"/>
              </a:rPr>
              <a:t>Degree</a:t>
            </a:r>
            <a:r>
              <a:rPr sz="1600" dirty="0">
                <a:uFill>
                  <a:solidFill>
                    <a:srgbClr val="001F34"/>
                  </a:solidFill>
                </a:uFill>
                <a:latin typeface="Calibri"/>
                <a:cs typeface="Calibri"/>
              </a:rPr>
              <a:t> </a:t>
            </a:r>
            <a:r>
              <a:rPr sz="1600" spc="-15" dirty="0">
                <a:uFill>
                  <a:solidFill>
                    <a:srgbClr val="001F34"/>
                  </a:solidFill>
                </a:uFill>
                <a:latin typeface="Calibri"/>
                <a:cs typeface="Calibri"/>
              </a:rPr>
              <a:t>Programs</a:t>
            </a:r>
            <a:endParaRPr sz="1600" dirty="0">
              <a:latin typeface="Calibri"/>
              <a:cs typeface="Calibri"/>
            </a:endParaRPr>
          </a:p>
          <a:p>
            <a:pPr marL="355600" indent="-342900">
              <a:lnSpc>
                <a:spcPct val="100000"/>
              </a:lnSpc>
              <a:spcBef>
                <a:spcPts val="290"/>
              </a:spcBef>
              <a:buFont typeface="Wingdings"/>
              <a:buChar char=""/>
              <a:tabLst>
                <a:tab pos="354965" algn="l"/>
                <a:tab pos="355600" algn="l"/>
              </a:tabLst>
            </a:pPr>
            <a:r>
              <a:rPr sz="1600" spc="-5" dirty="0">
                <a:uFill>
                  <a:solidFill>
                    <a:srgbClr val="001F34"/>
                  </a:solidFill>
                </a:uFill>
                <a:latin typeface="Calibri"/>
                <a:cs typeface="Calibri"/>
              </a:rPr>
              <a:t>Specialist's</a:t>
            </a:r>
            <a:r>
              <a:rPr sz="1600" spc="-30" dirty="0">
                <a:uFill>
                  <a:solidFill>
                    <a:srgbClr val="001F34"/>
                  </a:solidFill>
                </a:uFill>
                <a:latin typeface="Calibri"/>
                <a:cs typeface="Calibri"/>
              </a:rPr>
              <a:t> </a:t>
            </a:r>
            <a:r>
              <a:rPr sz="1600" spc="-10" dirty="0">
                <a:uFill>
                  <a:solidFill>
                    <a:srgbClr val="001F34"/>
                  </a:solidFill>
                </a:uFill>
                <a:latin typeface="Calibri"/>
                <a:cs typeface="Calibri"/>
              </a:rPr>
              <a:t>Degree</a:t>
            </a:r>
            <a:r>
              <a:rPr sz="1600" spc="-15" dirty="0">
                <a:uFill>
                  <a:solidFill>
                    <a:srgbClr val="001F34"/>
                  </a:solidFill>
                </a:uFill>
                <a:latin typeface="Calibri"/>
                <a:cs typeface="Calibri"/>
              </a:rPr>
              <a:t> Programs</a:t>
            </a:r>
            <a:endParaRPr sz="1600" dirty="0">
              <a:latin typeface="Calibri"/>
              <a:cs typeface="Calibri"/>
            </a:endParaRPr>
          </a:p>
          <a:p>
            <a:pPr marL="355600" indent="-342900">
              <a:lnSpc>
                <a:spcPct val="100000"/>
              </a:lnSpc>
              <a:spcBef>
                <a:spcPts val="290"/>
              </a:spcBef>
              <a:buFont typeface="Wingdings"/>
              <a:buChar char=""/>
              <a:tabLst>
                <a:tab pos="354965" algn="l"/>
                <a:tab pos="355600" algn="l"/>
              </a:tabLst>
            </a:pPr>
            <a:r>
              <a:rPr sz="1600" spc="-10" dirty="0">
                <a:uFill>
                  <a:solidFill>
                    <a:srgbClr val="001F34"/>
                  </a:solidFill>
                </a:uFill>
                <a:latin typeface="Calibri"/>
                <a:cs typeface="Calibri"/>
              </a:rPr>
              <a:t>Master's Degree</a:t>
            </a:r>
            <a:r>
              <a:rPr sz="1600" spc="-5" dirty="0">
                <a:uFill>
                  <a:solidFill>
                    <a:srgbClr val="001F34"/>
                  </a:solidFill>
                </a:uFill>
                <a:latin typeface="Calibri"/>
                <a:cs typeface="Calibri"/>
              </a:rPr>
              <a:t> </a:t>
            </a:r>
            <a:r>
              <a:rPr sz="1600" spc="-15" dirty="0">
                <a:uFill>
                  <a:solidFill>
                    <a:srgbClr val="001F34"/>
                  </a:solidFill>
                </a:uFill>
                <a:latin typeface="Calibri"/>
                <a:cs typeface="Calibri"/>
              </a:rPr>
              <a:t>Programs</a:t>
            </a:r>
            <a:endParaRPr sz="1600" dirty="0">
              <a:latin typeface="Calibri"/>
              <a:cs typeface="Calibri"/>
            </a:endParaRPr>
          </a:p>
          <a:p>
            <a:pPr marL="355600" indent="-342900">
              <a:lnSpc>
                <a:spcPct val="100000"/>
              </a:lnSpc>
              <a:spcBef>
                <a:spcPts val="285"/>
              </a:spcBef>
              <a:buFont typeface="Wingdings"/>
              <a:buChar char=""/>
              <a:tabLst>
                <a:tab pos="354965" algn="l"/>
                <a:tab pos="355600" algn="l"/>
              </a:tabLst>
            </a:pPr>
            <a:r>
              <a:rPr sz="1600" spc="-15" dirty="0">
                <a:uFill>
                  <a:solidFill>
                    <a:srgbClr val="001F34"/>
                  </a:solidFill>
                </a:uFill>
                <a:latin typeface="Calibri"/>
                <a:cs typeface="Calibri"/>
              </a:rPr>
              <a:t>Doctorate</a:t>
            </a:r>
            <a:r>
              <a:rPr sz="1600" spc="-25" dirty="0">
                <a:uFill>
                  <a:solidFill>
                    <a:srgbClr val="001F34"/>
                  </a:solidFill>
                </a:uFill>
                <a:latin typeface="Calibri"/>
                <a:cs typeface="Calibri"/>
              </a:rPr>
              <a:t> </a:t>
            </a:r>
            <a:r>
              <a:rPr sz="1600" spc="-15" dirty="0">
                <a:uFill>
                  <a:solidFill>
                    <a:srgbClr val="001F34"/>
                  </a:solidFill>
                </a:uFill>
                <a:latin typeface="Calibri"/>
                <a:cs typeface="Calibri"/>
              </a:rPr>
              <a:t>Programs</a:t>
            </a:r>
            <a:endParaRPr sz="1600" dirty="0">
              <a:latin typeface="Calibri"/>
              <a:cs typeface="Calibri"/>
            </a:endParaRPr>
          </a:p>
          <a:p>
            <a:pPr marL="355600" indent="-342900">
              <a:lnSpc>
                <a:spcPct val="100000"/>
              </a:lnSpc>
              <a:spcBef>
                <a:spcPts val="290"/>
              </a:spcBef>
              <a:buFont typeface="Wingdings"/>
              <a:buChar char=""/>
              <a:tabLst>
                <a:tab pos="354965" algn="l"/>
                <a:tab pos="355600" algn="l"/>
              </a:tabLst>
            </a:pPr>
            <a:r>
              <a:rPr sz="1600" spc="-10" dirty="0">
                <a:uFill>
                  <a:solidFill>
                    <a:srgbClr val="001F34"/>
                  </a:solidFill>
                </a:uFill>
                <a:latin typeface="Calibri"/>
                <a:cs typeface="Calibri"/>
              </a:rPr>
              <a:t>Professional</a:t>
            </a:r>
            <a:r>
              <a:rPr sz="1600" spc="-15" dirty="0">
                <a:uFill>
                  <a:solidFill>
                    <a:srgbClr val="001F34"/>
                  </a:solidFill>
                </a:uFill>
                <a:latin typeface="Calibri"/>
                <a:cs typeface="Calibri"/>
              </a:rPr>
              <a:t> </a:t>
            </a:r>
            <a:r>
              <a:rPr sz="1600" spc="-10" dirty="0">
                <a:uFill>
                  <a:solidFill>
                    <a:srgbClr val="001F34"/>
                  </a:solidFill>
                </a:uFill>
                <a:latin typeface="Calibri"/>
                <a:cs typeface="Calibri"/>
              </a:rPr>
              <a:t>training</a:t>
            </a:r>
            <a:r>
              <a:rPr sz="1600" dirty="0">
                <a:uFill>
                  <a:solidFill>
                    <a:srgbClr val="001F34"/>
                  </a:solidFill>
                </a:uFill>
                <a:latin typeface="Calibri"/>
                <a:cs typeface="Calibri"/>
              </a:rPr>
              <a:t> </a:t>
            </a:r>
            <a:r>
              <a:rPr sz="1600" spc="-15" dirty="0">
                <a:uFill>
                  <a:solidFill>
                    <a:srgbClr val="001F34"/>
                  </a:solidFill>
                </a:uFill>
                <a:latin typeface="Calibri"/>
                <a:cs typeface="Calibri"/>
              </a:rPr>
              <a:t>programs</a:t>
            </a:r>
            <a:endParaRPr sz="1600" dirty="0">
              <a:latin typeface="Calibri"/>
              <a:cs typeface="Calibri"/>
            </a:endParaRPr>
          </a:p>
          <a:p>
            <a:pPr marL="355600" indent="-342900">
              <a:lnSpc>
                <a:spcPct val="100000"/>
              </a:lnSpc>
              <a:spcBef>
                <a:spcPts val="285"/>
              </a:spcBef>
              <a:buFont typeface="Wingdings"/>
              <a:buChar char=""/>
              <a:tabLst>
                <a:tab pos="354965" algn="l"/>
                <a:tab pos="355600" algn="l"/>
              </a:tabLst>
            </a:pPr>
            <a:r>
              <a:rPr sz="1600" spc="-10" dirty="0">
                <a:uFill>
                  <a:solidFill>
                    <a:srgbClr val="001F34"/>
                  </a:solidFill>
                </a:uFill>
                <a:latin typeface="Calibri"/>
                <a:cs typeface="Calibri"/>
              </a:rPr>
              <a:t>Lifelong</a:t>
            </a:r>
            <a:r>
              <a:rPr sz="1600" spc="-20" dirty="0">
                <a:uFill>
                  <a:solidFill>
                    <a:srgbClr val="001F34"/>
                  </a:solidFill>
                </a:uFill>
                <a:latin typeface="Calibri"/>
                <a:cs typeface="Calibri"/>
              </a:rPr>
              <a:t> </a:t>
            </a:r>
            <a:r>
              <a:rPr sz="1600" spc="-5" dirty="0">
                <a:uFill>
                  <a:solidFill>
                    <a:srgbClr val="001F34"/>
                  </a:solidFill>
                </a:uFill>
                <a:latin typeface="Calibri"/>
                <a:cs typeface="Calibri"/>
              </a:rPr>
              <a:t>learning</a:t>
            </a:r>
            <a:r>
              <a:rPr sz="1600" spc="5" dirty="0">
                <a:uFill>
                  <a:solidFill>
                    <a:srgbClr val="001F34"/>
                  </a:solidFill>
                </a:uFill>
                <a:latin typeface="Calibri"/>
                <a:cs typeface="Calibri"/>
              </a:rPr>
              <a:t> </a:t>
            </a:r>
            <a:r>
              <a:rPr sz="1600" spc="-5" dirty="0">
                <a:uFill>
                  <a:solidFill>
                    <a:srgbClr val="001F34"/>
                  </a:solidFill>
                </a:uFill>
                <a:latin typeface="Calibri"/>
                <a:cs typeface="Calibri"/>
              </a:rPr>
              <a:t>opportunities</a:t>
            </a:r>
            <a:endParaRPr sz="1600" dirty="0">
              <a:latin typeface="Calibri"/>
              <a:cs typeface="Calibri"/>
            </a:endParaRPr>
          </a:p>
          <a:p>
            <a:pPr marL="355600" indent="-342900">
              <a:lnSpc>
                <a:spcPct val="100000"/>
              </a:lnSpc>
              <a:spcBef>
                <a:spcPts val="295"/>
              </a:spcBef>
              <a:buFont typeface="Wingdings"/>
              <a:buChar char=""/>
              <a:tabLst>
                <a:tab pos="354965" algn="l"/>
                <a:tab pos="355600" algn="l"/>
              </a:tabLst>
            </a:pPr>
            <a:r>
              <a:rPr sz="1600" spc="-10" dirty="0">
                <a:uFill>
                  <a:solidFill>
                    <a:srgbClr val="001F34"/>
                  </a:solidFill>
                </a:uFill>
                <a:latin typeface="Calibri"/>
                <a:cs typeface="Calibri"/>
              </a:rPr>
              <a:t>Educational</a:t>
            </a:r>
            <a:r>
              <a:rPr sz="1600" spc="-20" dirty="0">
                <a:uFill>
                  <a:solidFill>
                    <a:srgbClr val="001F34"/>
                  </a:solidFill>
                </a:uFill>
                <a:latin typeface="Calibri"/>
                <a:cs typeface="Calibri"/>
              </a:rPr>
              <a:t> </a:t>
            </a:r>
            <a:r>
              <a:rPr sz="1600" spc="-10" dirty="0">
                <a:uFill>
                  <a:solidFill>
                    <a:srgbClr val="001F34"/>
                  </a:solidFill>
                </a:uFill>
                <a:latin typeface="Calibri"/>
                <a:cs typeface="Calibri"/>
              </a:rPr>
              <a:t>projects</a:t>
            </a:r>
            <a:endParaRPr sz="1600" dirty="0">
              <a:latin typeface="Calibri"/>
              <a:cs typeface="Calibri"/>
            </a:endParaRPr>
          </a:p>
          <a:p>
            <a:pPr marL="355600" indent="-342900">
              <a:lnSpc>
                <a:spcPct val="100000"/>
              </a:lnSpc>
              <a:spcBef>
                <a:spcPts val="285"/>
              </a:spcBef>
              <a:buFont typeface="Wingdings"/>
              <a:buChar char=""/>
              <a:tabLst>
                <a:tab pos="354965" algn="l"/>
                <a:tab pos="355600" algn="l"/>
              </a:tabLst>
            </a:pPr>
            <a:r>
              <a:rPr sz="1600" spc="-5" dirty="0">
                <a:uFill>
                  <a:solidFill>
                    <a:srgbClr val="001F34"/>
                  </a:solidFill>
                </a:uFill>
                <a:latin typeface="Calibri"/>
                <a:cs typeface="Calibri"/>
              </a:rPr>
              <a:t>Access</a:t>
            </a:r>
            <a:r>
              <a:rPr sz="1600" spc="5" dirty="0">
                <a:uFill>
                  <a:solidFill>
                    <a:srgbClr val="001F34"/>
                  </a:solidFill>
                </a:uFill>
                <a:latin typeface="Calibri"/>
                <a:cs typeface="Calibri"/>
              </a:rPr>
              <a:t> </a:t>
            </a:r>
            <a:r>
              <a:rPr sz="1600" spc="-10" dirty="0">
                <a:uFill>
                  <a:solidFill>
                    <a:srgbClr val="001F34"/>
                  </a:solidFill>
                </a:uFill>
                <a:latin typeface="Calibri"/>
                <a:cs typeface="Calibri"/>
              </a:rPr>
              <a:t>to educational</a:t>
            </a:r>
            <a:r>
              <a:rPr sz="1600" spc="10" dirty="0">
                <a:uFill>
                  <a:solidFill>
                    <a:srgbClr val="001F34"/>
                  </a:solidFill>
                </a:uFill>
                <a:latin typeface="Calibri"/>
                <a:cs typeface="Calibri"/>
              </a:rPr>
              <a:t> </a:t>
            </a:r>
            <a:r>
              <a:rPr sz="1600" spc="-5" dirty="0">
                <a:uFill>
                  <a:solidFill>
                    <a:srgbClr val="001F34"/>
                  </a:solidFill>
                </a:uFill>
                <a:latin typeface="Calibri"/>
                <a:cs typeface="Calibri"/>
              </a:rPr>
              <a:t>activities</a:t>
            </a:r>
            <a:endParaRPr sz="1600" dirty="0">
              <a:latin typeface="Calibri"/>
              <a:cs typeface="Calibri"/>
            </a:endParaRPr>
          </a:p>
          <a:p>
            <a:pPr marL="355600" indent="-342900">
              <a:lnSpc>
                <a:spcPct val="100000"/>
              </a:lnSpc>
              <a:spcBef>
                <a:spcPts val="290"/>
              </a:spcBef>
              <a:buFont typeface="Wingdings"/>
              <a:buChar char=""/>
              <a:tabLst>
                <a:tab pos="354965" algn="l"/>
                <a:tab pos="355600" algn="l"/>
              </a:tabLst>
            </a:pPr>
            <a:r>
              <a:rPr sz="1600" spc="-15" dirty="0">
                <a:uFill>
                  <a:solidFill>
                    <a:srgbClr val="001F34"/>
                  </a:solidFill>
                </a:uFill>
                <a:latin typeface="Calibri"/>
                <a:cs typeface="Calibri"/>
              </a:rPr>
              <a:t>Environmental</a:t>
            </a:r>
            <a:r>
              <a:rPr sz="1600" spc="20" dirty="0">
                <a:uFill>
                  <a:solidFill>
                    <a:srgbClr val="001F34"/>
                  </a:solidFill>
                </a:uFill>
                <a:latin typeface="Calibri"/>
                <a:cs typeface="Calibri"/>
              </a:rPr>
              <a:t> </a:t>
            </a:r>
            <a:r>
              <a:rPr sz="1600" spc="-10" dirty="0">
                <a:uFill>
                  <a:solidFill>
                    <a:srgbClr val="001F34"/>
                  </a:solidFill>
                </a:uFill>
                <a:latin typeface="Calibri"/>
                <a:cs typeface="Calibri"/>
              </a:rPr>
              <a:t>education</a:t>
            </a:r>
            <a:endParaRPr sz="1600" dirty="0">
              <a:latin typeface="Calibri"/>
              <a:cs typeface="Calibri"/>
            </a:endParaRPr>
          </a:p>
          <a:p>
            <a:pPr marL="355600" indent="-342900">
              <a:lnSpc>
                <a:spcPct val="100000"/>
              </a:lnSpc>
              <a:spcBef>
                <a:spcPts val="285"/>
              </a:spcBef>
              <a:buFont typeface="Wingdings"/>
              <a:buChar char=""/>
              <a:tabLst>
                <a:tab pos="354965" algn="l"/>
                <a:tab pos="355600" algn="l"/>
              </a:tabLst>
            </a:pPr>
            <a:r>
              <a:rPr sz="1600" spc="-5" dirty="0">
                <a:uFill>
                  <a:solidFill>
                    <a:srgbClr val="001F34"/>
                  </a:solidFill>
                </a:uFill>
                <a:latin typeface="Calibri"/>
                <a:cs typeface="Calibri"/>
              </a:rPr>
              <a:t>Academic</a:t>
            </a:r>
            <a:r>
              <a:rPr sz="1600" spc="-20" dirty="0">
                <a:uFill>
                  <a:solidFill>
                    <a:srgbClr val="001F34"/>
                  </a:solidFill>
                </a:uFill>
                <a:latin typeface="Calibri"/>
                <a:cs typeface="Calibri"/>
              </a:rPr>
              <a:t> </a:t>
            </a:r>
            <a:r>
              <a:rPr sz="1600" spc="-10" dirty="0">
                <a:uFill>
                  <a:solidFill>
                    <a:srgbClr val="001F34"/>
                  </a:solidFill>
                </a:uFill>
                <a:latin typeface="Calibri"/>
                <a:cs typeface="Calibri"/>
              </a:rPr>
              <a:t>Freedom</a:t>
            </a:r>
            <a:endParaRPr sz="1600" dirty="0">
              <a:latin typeface="Calibri"/>
              <a:cs typeface="Calibri"/>
            </a:endParaRPr>
          </a:p>
          <a:p>
            <a:pPr marL="95885" marR="5080" algn="just">
              <a:lnSpc>
                <a:spcPct val="114999"/>
              </a:lnSpc>
              <a:spcBef>
                <a:spcPts val="800"/>
              </a:spcBef>
            </a:pPr>
            <a:r>
              <a:rPr sz="1600" spc="-10" dirty="0">
                <a:latin typeface="Calibri"/>
                <a:cs typeface="Calibri"/>
              </a:rPr>
              <a:t>Process </a:t>
            </a:r>
            <a:r>
              <a:rPr sz="1600" spc="-5" dirty="0">
                <a:latin typeface="Calibri"/>
                <a:cs typeface="Calibri"/>
              </a:rPr>
              <a:t>for </a:t>
            </a:r>
            <a:r>
              <a:rPr sz="1600" spc="-10" dirty="0">
                <a:latin typeface="Calibri"/>
                <a:cs typeface="Calibri"/>
              </a:rPr>
              <a:t>getting </a:t>
            </a:r>
            <a:r>
              <a:rPr sz="1600" spc="-5" dirty="0">
                <a:latin typeface="Calibri"/>
                <a:cs typeface="Calibri"/>
              </a:rPr>
              <a:t>admission in </a:t>
            </a:r>
            <a:r>
              <a:rPr sz="1600" dirty="0">
                <a:latin typeface="Calibri"/>
                <a:cs typeface="Calibri"/>
              </a:rPr>
              <a:t>MBBS </a:t>
            </a:r>
            <a:r>
              <a:rPr sz="1600" spc="-5" dirty="0">
                <a:latin typeface="Calibri"/>
                <a:cs typeface="Calibri"/>
              </a:rPr>
              <a:t>in Russia is very simple. Russian Medical Universities do not </a:t>
            </a:r>
            <a:r>
              <a:rPr sz="1600" spc="-10" dirty="0">
                <a:latin typeface="Calibri"/>
                <a:cs typeface="Calibri"/>
              </a:rPr>
              <a:t>require </a:t>
            </a:r>
            <a:r>
              <a:rPr sz="1600" spc="-5" dirty="0">
                <a:latin typeface="Calibri"/>
                <a:cs typeface="Calibri"/>
              </a:rPr>
              <a:t>Indian </a:t>
            </a:r>
            <a:r>
              <a:rPr sz="1600" spc="-10" dirty="0">
                <a:latin typeface="Calibri"/>
                <a:cs typeface="Calibri"/>
              </a:rPr>
              <a:t>students to </a:t>
            </a:r>
            <a:r>
              <a:rPr sz="1600" spc="-5" dirty="0">
                <a:latin typeface="Calibri"/>
                <a:cs typeface="Calibri"/>
              </a:rPr>
              <a:t>pass </a:t>
            </a:r>
            <a:r>
              <a:rPr sz="1600" spc="-15" dirty="0">
                <a:latin typeface="Calibri"/>
                <a:cs typeface="Calibri"/>
              </a:rPr>
              <a:t>any </a:t>
            </a:r>
            <a:r>
              <a:rPr sz="1600" spc="-10" dirty="0">
                <a:latin typeface="Calibri"/>
                <a:cs typeface="Calibri"/>
              </a:rPr>
              <a:t> entrance </a:t>
            </a:r>
            <a:r>
              <a:rPr sz="1600" spc="-15" dirty="0">
                <a:latin typeface="Calibri"/>
                <a:cs typeface="Calibri"/>
              </a:rPr>
              <a:t>exams </a:t>
            </a:r>
            <a:r>
              <a:rPr sz="1600" spc="-10" dirty="0">
                <a:latin typeface="Calibri"/>
                <a:cs typeface="Calibri"/>
              </a:rPr>
              <a:t>for </a:t>
            </a:r>
            <a:r>
              <a:rPr sz="1600" spc="-5" dirty="0">
                <a:latin typeface="Calibri"/>
                <a:cs typeface="Calibri"/>
              </a:rPr>
              <a:t>admission </a:t>
            </a:r>
            <a:r>
              <a:rPr sz="1600" spc="5" dirty="0">
                <a:latin typeface="Calibri"/>
                <a:cs typeface="Calibri"/>
              </a:rPr>
              <a:t>in </a:t>
            </a:r>
            <a:r>
              <a:rPr sz="1600" spc="-5" dirty="0">
                <a:latin typeface="Calibri"/>
                <a:cs typeface="Calibri"/>
              </a:rPr>
              <a:t>MBBS </a:t>
            </a:r>
            <a:r>
              <a:rPr sz="1600" spc="-10" dirty="0">
                <a:latin typeface="Calibri"/>
                <a:cs typeface="Calibri"/>
              </a:rPr>
              <a:t>Course. </a:t>
            </a:r>
            <a:r>
              <a:rPr sz="1600" spc="-5" dirty="0">
                <a:latin typeface="Calibri"/>
                <a:cs typeface="Calibri"/>
              </a:rPr>
              <a:t>Admissions </a:t>
            </a:r>
            <a:r>
              <a:rPr sz="1600" spc="-10" dirty="0">
                <a:latin typeface="Calibri"/>
                <a:cs typeface="Calibri"/>
              </a:rPr>
              <a:t>are </a:t>
            </a:r>
            <a:r>
              <a:rPr sz="1600" spc="-5" dirty="0">
                <a:latin typeface="Calibri"/>
                <a:cs typeface="Calibri"/>
              </a:rPr>
              <a:t>based </a:t>
            </a:r>
            <a:r>
              <a:rPr sz="1600" dirty="0">
                <a:latin typeface="Calibri"/>
                <a:cs typeface="Calibri"/>
              </a:rPr>
              <a:t>on </a:t>
            </a:r>
            <a:r>
              <a:rPr sz="1600" spc="-5" dirty="0">
                <a:latin typeface="Calibri"/>
                <a:cs typeface="Calibri"/>
              </a:rPr>
              <a:t>a </a:t>
            </a:r>
            <a:r>
              <a:rPr sz="1600" spc="-10" dirty="0">
                <a:latin typeface="Calibri"/>
                <a:cs typeface="Calibri"/>
              </a:rPr>
              <a:t>first come </a:t>
            </a:r>
            <a:r>
              <a:rPr sz="1600" spc="-15" dirty="0">
                <a:latin typeface="Calibri"/>
                <a:cs typeface="Calibri"/>
              </a:rPr>
              <a:t>first </a:t>
            </a:r>
            <a:r>
              <a:rPr sz="1600" spc="-5" dirty="0">
                <a:latin typeface="Calibri"/>
                <a:cs typeface="Calibri"/>
              </a:rPr>
              <a:t>served, subject </a:t>
            </a:r>
            <a:r>
              <a:rPr sz="1600" spc="-10" dirty="0">
                <a:latin typeface="Calibri"/>
                <a:cs typeface="Calibri"/>
              </a:rPr>
              <a:t>to </a:t>
            </a:r>
            <a:r>
              <a:rPr sz="1600" spc="-5" dirty="0">
                <a:latin typeface="Calibri"/>
                <a:cs typeface="Calibri"/>
              </a:rPr>
              <a:t>the </a:t>
            </a:r>
            <a:r>
              <a:rPr sz="1600" spc="-10" dirty="0">
                <a:latin typeface="Calibri"/>
                <a:cs typeface="Calibri"/>
              </a:rPr>
              <a:t>candidate </a:t>
            </a:r>
            <a:r>
              <a:rPr sz="1600" spc="-5" dirty="0">
                <a:latin typeface="Calibri"/>
                <a:cs typeface="Calibri"/>
              </a:rPr>
              <a:t>satisfying the </a:t>
            </a:r>
            <a:r>
              <a:rPr sz="1600" dirty="0">
                <a:latin typeface="Calibri"/>
                <a:cs typeface="Calibri"/>
              </a:rPr>
              <a:t> </a:t>
            </a:r>
            <a:r>
              <a:rPr sz="1600" spc="-5" dirty="0">
                <a:latin typeface="Calibri"/>
                <a:cs typeface="Calibri"/>
              </a:rPr>
              <a:t>eligibility</a:t>
            </a:r>
            <a:r>
              <a:rPr sz="1600" spc="-30" dirty="0">
                <a:latin typeface="Calibri"/>
                <a:cs typeface="Calibri"/>
              </a:rPr>
              <a:t> </a:t>
            </a:r>
            <a:r>
              <a:rPr sz="1600" spc="-10" dirty="0">
                <a:latin typeface="Calibri"/>
                <a:cs typeface="Calibri"/>
              </a:rPr>
              <a:t>criteria</a:t>
            </a:r>
            <a:r>
              <a:rPr sz="1600" spc="20" dirty="0">
                <a:latin typeface="Calibri"/>
                <a:cs typeface="Calibri"/>
              </a:rPr>
              <a:t> </a:t>
            </a:r>
            <a:r>
              <a:rPr sz="1600" spc="-10" dirty="0">
                <a:latin typeface="Calibri"/>
                <a:cs typeface="Calibri"/>
              </a:rPr>
              <a:t>set</a:t>
            </a:r>
            <a:r>
              <a:rPr sz="1600" spc="-5" dirty="0">
                <a:latin typeface="Calibri"/>
                <a:cs typeface="Calibri"/>
              </a:rPr>
              <a:t> </a:t>
            </a:r>
            <a:r>
              <a:rPr sz="1600" spc="-15" dirty="0">
                <a:latin typeface="Calibri"/>
                <a:cs typeface="Calibri"/>
              </a:rPr>
              <a:t>by</a:t>
            </a:r>
            <a:r>
              <a:rPr sz="1600" spc="20" dirty="0">
                <a:latin typeface="Calibri"/>
                <a:cs typeface="Calibri"/>
              </a:rPr>
              <a:t> </a:t>
            </a:r>
            <a:r>
              <a:rPr sz="1600" spc="-10" dirty="0">
                <a:latin typeface="Calibri"/>
                <a:cs typeface="Calibri"/>
              </a:rPr>
              <a:t>the</a:t>
            </a:r>
            <a:r>
              <a:rPr sz="1600" spc="-5" dirty="0">
                <a:latin typeface="Calibri"/>
                <a:cs typeface="Calibri"/>
              </a:rPr>
              <a:t> Russian</a:t>
            </a:r>
            <a:r>
              <a:rPr sz="1600" spc="10" dirty="0">
                <a:latin typeface="Calibri"/>
                <a:cs typeface="Calibri"/>
              </a:rPr>
              <a:t> </a:t>
            </a:r>
            <a:r>
              <a:rPr sz="1600" spc="-5" dirty="0">
                <a:latin typeface="Calibri"/>
                <a:cs typeface="Calibri"/>
              </a:rPr>
              <a:t>medical</a:t>
            </a:r>
            <a:r>
              <a:rPr sz="1600" spc="5" dirty="0">
                <a:latin typeface="Calibri"/>
                <a:cs typeface="Calibri"/>
              </a:rPr>
              <a:t> </a:t>
            </a:r>
            <a:r>
              <a:rPr sz="1600" spc="-10" dirty="0">
                <a:latin typeface="Calibri"/>
                <a:cs typeface="Calibri"/>
              </a:rPr>
              <a:t>University</a:t>
            </a:r>
            <a:r>
              <a:rPr sz="1600" spc="20" dirty="0">
                <a:latin typeface="Calibri"/>
                <a:cs typeface="Calibri"/>
              </a:rPr>
              <a:t> </a:t>
            </a:r>
            <a:r>
              <a:rPr sz="1600" spc="-5" dirty="0">
                <a:latin typeface="Calibri"/>
                <a:cs typeface="Calibri"/>
              </a:rPr>
              <a:t>and</a:t>
            </a:r>
            <a:r>
              <a:rPr sz="1600" spc="15" dirty="0">
                <a:latin typeface="Calibri"/>
                <a:cs typeface="Calibri"/>
              </a:rPr>
              <a:t> </a:t>
            </a:r>
            <a:r>
              <a:rPr sz="1600" spc="-5" dirty="0">
                <a:latin typeface="Calibri"/>
                <a:cs typeface="Calibri"/>
              </a:rPr>
              <a:t>NMC</a:t>
            </a:r>
            <a:r>
              <a:rPr sz="1600" dirty="0">
                <a:latin typeface="Calibri"/>
                <a:cs typeface="Calibri"/>
              </a:rPr>
              <a:t> </a:t>
            </a:r>
            <a:r>
              <a:rPr sz="1600" spc="-15" dirty="0">
                <a:latin typeface="Calibri"/>
                <a:cs typeface="Calibri"/>
              </a:rPr>
              <a:t>for</a:t>
            </a:r>
            <a:r>
              <a:rPr sz="1600" spc="30" dirty="0">
                <a:latin typeface="Calibri"/>
                <a:cs typeface="Calibri"/>
              </a:rPr>
              <a:t> </a:t>
            </a:r>
            <a:r>
              <a:rPr sz="1600" spc="-5" dirty="0">
                <a:latin typeface="Calibri"/>
                <a:cs typeface="Calibri"/>
              </a:rPr>
              <a:t>Indian</a:t>
            </a:r>
            <a:r>
              <a:rPr sz="1600" spc="15" dirty="0">
                <a:latin typeface="Calibri"/>
                <a:cs typeface="Calibri"/>
              </a:rPr>
              <a:t> </a:t>
            </a:r>
            <a:r>
              <a:rPr sz="1600" spc="-10" dirty="0">
                <a:latin typeface="Calibri"/>
                <a:cs typeface="Calibri"/>
              </a:rPr>
              <a:t>students.</a:t>
            </a:r>
            <a:endParaRPr sz="1600" dirty="0">
              <a:latin typeface="Calibri"/>
              <a:cs typeface="Calibri"/>
            </a:endParaRPr>
          </a:p>
        </p:txBody>
      </p:sp>
      <p:pic>
        <p:nvPicPr>
          <p:cNvPr id="18" name="object 10">
            <a:extLst>
              <a:ext uri="{FF2B5EF4-FFF2-40B4-BE49-F238E27FC236}">
                <a16:creationId xmlns:a16="http://schemas.microsoft.com/office/drawing/2014/main" id="{2EF6E3DC-884E-4949-8AB2-F7519E628F9E}"/>
              </a:ext>
            </a:extLst>
          </p:cNvPr>
          <p:cNvPicPr/>
          <p:nvPr/>
        </p:nvPicPr>
        <p:blipFill>
          <a:blip r:embed="rId2" cstate="print"/>
          <a:stretch>
            <a:fillRect/>
          </a:stretch>
        </p:blipFill>
        <p:spPr>
          <a:xfrm>
            <a:off x="5401258" y="380517"/>
            <a:ext cx="6438875" cy="5540280"/>
          </a:xfrm>
          <a:prstGeom prst="rect">
            <a:avLst/>
          </a:prstGeom>
        </p:spPr>
      </p:pic>
    </p:spTree>
    <p:extLst>
      <p:ext uri="{BB962C8B-B14F-4D97-AF65-F5344CB8AC3E}">
        <p14:creationId xmlns:p14="http://schemas.microsoft.com/office/powerpoint/2010/main" val="2362222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D8529D6-1287-4808-BBF9-46A0B3648323}"/>
              </a:ext>
            </a:extLst>
          </p:cNvPr>
          <p:cNvSpPr txBox="1"/>
          <p:nvPr/>
        </p:nvSpPr>
        <p:spPr>
          <a:xfrm>
            <a:off x="0" y="425197"/>
            <a:ext cx="12192000" cy="523220"/>
          </a:xfrm>
          <a:prstGeom prst="rect">
            <a:avLst/>
          </a:prstGeom>
          <a:solidFill>
            <a:srgbClr val="E9EBF5"/>
          </a:solidFill>
        </p:spPr>
        <p:txBody>
          <a:bodyPr wrap="square">
            <a:spAutoFit/>
          </a:bodyPr>
          <a:lstStyle/>
          <a:p>
            <a:pPr algn="ctr"/>
            <a:r>
              <a:rPr lang="en-US" sz="2800" dirty="0">
                <a:latin typeface="Arial"/>
                <a:cs typeface="Arial"/>
              </a:rPr>
              <a:t>SEVASTOPOL STATE UNIVERSITY</a:t>
            </a:r>
            <a:r>
              <a:rPr lang="en-US" sz="1400" dirty="0">
                <a:latin typeface="Arial"/>
                <a:cs typeface="Arial"/>
              </a:rPr>
              <a:t> RUSSIA</a:t>
            </a:r>
            <a:r>
              <a:rPr lang="en-US" sz="1800" dirty="0">
                <a:latin typeface="Arial"/>
                <a:cs typeface="Arial"/>
              </a:rPr>
              <a:t>, ESTABLISHED IN: </a:t>
            </a:r>
            <a:r>
              <a:rPr lang="en-US" dirty="0">
                <a:latin typeface="Arial"/>
                <a:cs typeface="Arial"/>
              </a:rPr>
              <a:t>2014</a:t>
            </a:r>
            <a:endParaRPr lang="en-US" dirty="0"/>
          </a:p>
        </p:txBody>
      </p:sp>
      <p:graphicFrame>
        <p:nvGraphicFramePr>
          <p:cNvPr id="20" name="Table 19">
            <a:extLst>
              <a:ext uri="{FF2B5EF4-FFF2-40B4-BE49-F238E27FC236}">
                <a16:creationId xmlns:a16="http://schemas.microsoft.com/office/drawing/2014/main" id="{0F0F31F8-2E68-475A-990F-1A4704E78522}"/>
              </a:ext>
            </a:extLst>
          </p:cNvPr>
          <p:cNvGraphicFramePr>
            <a:graphicFrameLocks noGrp="1"/>
          </p:cNvGraphicFramePr>
          <p:nvPr>
            <p:extLst>
              <p:ext uri="{D42A27DB-BD31-4B8C-83A1-F6EECF244321}">
                <p14:modId xmlns:p14="http://schemas.microsoft.com/office/powerpoint/2010/main" val="3265789770"/>
              </p:ext>
            </p:extLst>
          </p:nvPr>
        </p:nvGraphicFramePr>
        <p:xfrm>
          <a:off x="0" y="1001515"/>
          <a:ext cx="12191999" cy="5856487"/>
        </p:xfrm>
        <a:graphic>
          <a:graphicData uri="http://schemas.openxmlformats.org/drawingml/2006/table">
            <a:tbl>
              <a:tblPr>
                <a:tableStyleId>{5C22544A-7EE6-4342-B048-85BDC9FD1C3A}</a:tableStyleId>
              </a:tblPr>
              <a:tblGrid>
                <a:gridCol w="3382295">
                  <a:extLst>
                    <a:ext uri="{9D8B030D-6E8A-4147-A177-3AD203B41FA5}">
                      <a16:colId xmlns:a16="http://schemas.microsoft.com/office/drawing/2014/main" val="671763329"/>
                    </a:ext>
                  </a:extLst>
                </a:gridCol>
                <a:gridCol w="1468284">
                  <a:extLst>
                    <a:ext uri="{9D8B030D-6E8A-4147-A177-3AD203B41FA5}">
                      <a16:colId xmlns:a16="http://schemas.microsoft.com/office/drawing/2014/main" val="2204654892"/>
                    </a:ext>
                  </a:extLst>
                </a:gridCol>
                <a:gridCol w="1468284">
                  <a:extLst>
                    <a:ext uri="{9D8B030D-6E8A-4147-A177-3AD203B41FA5}">
                      <a16:colId xmlns:a16="http://schemas.microsoft.com/office/drawing/2014/main" val="1459913502"/>
                    </a:ext>
                  </a:extLst>
                </a:gridCol>
                <a:gridCol w="1468284">
                  <a:extLst>
                    <a:ext uri="{9D8B030D-6E8A-4147-A177-3AD203B41FA5}">
                      <a16:colId xmlns:a16="http://schemas.microsoft.com/office/drawing/2014/main" val="1352533159"/>
                    </a:ext>
                  </a:extLst>
                </a:gridCol>
                <a:gridCol w="1468284">
                  <a:extLst>
                    <a:ext uri="{9D8B030D-6E8A-4147-A177-3AD203B41FA5}">
                      <a16:colId xmlns:a16="http://schemas.microsoft.com/office/drawing/2014/main" val="1355333012"/>
                    </a:ext>
                  </a:extLst>
                </a:gridCol>
                <a:gridCol w="1468284">
                  <a:extLst>
                    <a:ext uri="{9D8B030D-6E8A-4147-A177-3AD203B41FA5}">
                      <a16:colId xmlns:a16="http://schemas.microsoft.com/office/drawing/2014/main" val="1188172411"/>
                    </a:ext>
                  </a:extLst>
                </a:gridCol>
                <a:gridCol w="1468284">
                  <a:extLst>
                    <a:ext uri="{9D8B030D-6E8A-4147-A177-3AD203B41FA5}">
                      <a16:colId xmlns:a16="http://schemas.microsoft.com/office/drawing/2014/main" val="2626064781"/>
                    </a:ext>
                  </a:extLst>
                </a:gridCol>
              </a:tblGrid>
              <a:tr h="367268">
                <a:tc>
                  <a:txBody>
                    <a:bodyPr/>
                    <a:lstStyle/>
                    <a:p>
                      <a:pPr algn="ctr" fontAlgn="b"/>
                      <a:r>
                        <a:rPr lang="en-IN" sz="1600" b="0" u="none" strike="noStrike" dirty="0">
                          <a:solidFill>
                            <a:schemeClr val="tx1"/>
                          </a:solidFill>
                          <a:effectLst/>
                        </a:rPr>
                        <a:t>PARTICULARS</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1ST YEAR</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a:solidFill>
                            <a:schemeClr val="tx1"/>
                          </a:solidFill>
                          <a:effectLst/>
                        </a:rPr>
                        <a:t>2ND YEAR</a:t>
                      </a:r>
                      <a:endParaRPr lang="en-IN" sz="1600" b="0" i="0" u="none" strike="noStrike">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a:solidFill>
                            <a:schemeClr val="tx1"/>
                          </a:solidFill>
                          <a:effectLst/>
                        </a:rPr>
                        <a:t>3rd YEAR</a:t>
                      </a:r>
                      <a:endParaRPr lang="en-IN" sz="1600" b="0" i="0" u="none" strike="noStrike">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a:solidFill>
                            <a:schemeClr val="tx1"/>
                          </a:solidFill>
                          <a:effectLst/>
                        </a:rPr>
                        <a:t>4th YEAR</a:t>
                      </a:r>
                      <a:endParaRPr lang="en-IN" sz="1600" b="0" i="0" u="none" strike="noStrike">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a:solidFill>
                            <a:schemeClr val="tx1"/>
                          </a:solidFill>
                          <a:effectLst/>
                        </a:rPr>
                        <a:t>5th YEAR</a:t>
                      </a:r>
                      <a:endParaRPr lang="en-IN" sz="1600" b="0" i="0" u="none" strike="noStrike">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6th YEAR</a:t>
                      </a:r>
                      <a:endParaRPr lang="en-IN" sz="1600" b="0" i="0" u="none" strike="noStrike" dirty="0">
                        <a:solidFill>
                          <a:schemeClr val="tx1"/>
                        </a:solidFill>
                        <a:effectLst/>
                        <a:latin typeface="Calibri" panose="020F0502020204030204" pitchFamily="34" charset="0"/>
                      </a:endParaRPr>
                    </a:p>
                  </a:txBody>
                  <a:tcPr marL="3205" marR="3205" marT="3205" marB="0" anchor="ctr"/>
                </a:tc>
                <a:extLst>
                  <a:ext uri="{0D108BD9-81ED-4DB2-BD59-A6C34878D82A}">
                    <a16:rowId xmlns:a16="http://schemas.microsoft.com/office/drawing/2014/main" val="2744903738"/>
                  </a:ext>
                </a:extLst>
              </a:tr>
              <a:tr h="367268">
                <a:tc>
                  <a:txBody>
                    <a:bodyPr/>
                    <a:lstStyle/>
                    <a:p>
                      <a:pPr algn="ctr" fontAlgn="b"/>
                      <a:r>
                        <a:rPr lang="en-IN" sz="1600" b="0" u="none" strike="noStrike" dirty="0">
                          <a:solidFill>
                            <a:schemeClr val="tx1"/>
                          </a:solidFill>
                          <a:effectLst/>
                        </a:rPr>
                        <a:t>TUITION FEE</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287500 RUB</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tx1"/>
                          </a:solidFill>
                          <a:effectLst/>
                          <a:uLnTx/>
                          <a:uFillTx/>
                          <a:latin typeface="Calibri" panose="020F0502020204030204"/>
                          <a:ea typeface="+mn-ea"/>
                          <a:cs typeface="+mn-cs"/>
                        </a:rPr>
                        <a:t>287500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tx1"/>
                          </a:solidFill>
                          <a:effectLst/>
                          <a:uLnTx/>
                          <a:uFillTx/>
                          <a:latin typeface="Calibri" panose="020F0502020204030204"/>
                          <a:ea typeface="+mn-ea"/>
                          <a:cs typeface="+mn-cs"/>
                        </a:rPr>
                        <a:t>287500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tx1"/>
                          </a:solidFill>
                          <a:effectLst/>
                          <a:uLnTx/>
                          <a:uFillTx/>
                          <a:latin typeface="Calibri" panose="020F0502020204030204"/>
                          <a:ea typeface="+mn-ea"/>
                          <a:cs typeface="+mn-cs"/>
                        </a:rPr>
                        <a:t>287500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tx1"/>
                          </a:solidFill>
                          <a:effectLst/>
                          <a:uLnTx/>
                          <a:uFillTx/>
                          <a:latin typeface="Calibri" panose="020F0502020204030204"/>
                          <a:ea typeface="+mn-ea"/>
                          <a:cs typeface="+mn-cs"/>
                        </a:rPr>
                        <a:t>287500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chemeClr val="tx1"/>
                          </a:solidFill>
                          <a:effectLst/>
                          <a:uLnTx/>
                          <a:uFillTx/>
                          <a:latin typeface="Calibri" panose="020F0502020204030204"/>
                          <a:ea typeface="+mn-ea"/>
                          <a:cs typeface="+mn-cs"/>
                        </a:rPr>
                        <a:t>287500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extLst>
                  <a:ext uri="{0D108BD9-81ED-4DB2-BD59-A6C34878D82A}">
                    <a16:rowId xmlns:a16="http://schemas.microsoft.com/office/drawing/2014/main" val="3340466757"/>
                  </a:ext>
                </a:extLst>
              </a:tr>
              <a:tr h="367268">
                <a:tc>
                  <a:txBody>
                    <a:bodyPr/>
                    <a:lstStyle/>
                    <a:p>
                      <a:pPr algn="ctr" fontAlgn="b"/>
                      <a:r>
                        <a:rPr lang="en-IN" sz="1600" b="0" u="none" strike="noStrike" dirty="0">
                          <a:solidFill>
                            <a:schemeClr val="tx1"/>
                          </a:solidFill>
                          <a:effectLst/>
                        </a:rPr>
                        <a:t>HOSTEL</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70000 RUB</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tx1"/>
                          </a:solidFill>
                          <a:effectLst/>
                          <a:uLnTx/>
                          <a:uFillTx/>
                          <a:latin typeface="Calibri" panose="020F0502020204030204"/>
                          <a:ea typeface="+mn-ea"/>
                          <a:cs typeface="+mn-cs"/>
                        </a:rPr>
                        <a:t>70000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tx1"/>
                          </a:solidFill>
                          <a:effectLst/>
                          <a:uLnTx/>
                          <a:uFillTx/>
                          <a:latin typeface="Calibri" panose="020F0502020204030204"/>
                          <a:ea typeface="+mn-ea"/>
                          <a:cs typeface="+mn-cs"/>
                        </a:rPr>
                        <a:t>70000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tx1"/>
                          </a:solidFill>
                          <a:effectLst/>
                          <a:uLnTx/>
                          <a:uFillTx/>
                          <a:latin typeface="Calibri" panose="020F0502020204030204"/>
                          <a:ea typeface="+mn-ea"/>
                          <a:cs typeface="+mn-cs"/>
                        </a:rPr>
                        <a:t>70000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tx1"/>
                          </a:solidFill>
                          <a:effectLst/>
                          <a:uLnTx/>
                          <a:uFillTx/>
                          <a:latin typeface="Calibri" panose="020F0502020204030204"/>
                          <a:ea typeface="+mn-ea"/>
                          <a:cs typeface="+mn-cs"/>
                        </a:rPr>
                        <a:t>70000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chemeClr val="tx1"/>
                          </a:solidFill>
                          <a:effectLst/>
                          <a:uLnTx/>
                          <a:uFillTx/>
                          <a:latin typeface="Calibri" panose="020F0502020204030204"/>
                          <a:ea typeface="+mn-ea"/>
                          <a:cs typeface="+mn-cs"/>
                        </a:rPr>
                        <a:t>70000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extLst>
                  <a:ext uri="{0D108BD9-81ED-4DB2-BD59-A6C34878D82A}">
                    <a16:rowId xmlns:a16="http://schemas.microsoft.com/office/drawing/2014/main" val="3974367331"/>
                  </a:ext>
                </a:extLst>
              </a:tr>
              <a:tr h="367268">
                <a:tc>
                  <a:txBody>
                    <a:bodyPr/>
                    <a:lstStyle/>
                    <a:p>
                      <a:pPr algn="ctr" fontAlgn="b"/>
                      <a:r>
                        <a:rPr lang="en-IN" sz="1600" b="0" u="none" strike="noStrike" dirty="0">
                          <a:solidFill>
                            <a:schemeClr val="tx1"/>
                          </a:solidFill>
                          <a:effectLst/>
                        </a:rPr>
                        <a:t>INSURANCE</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8000 RUB</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chemeClr val="tx1"/>
                          </a:solidFill>
                          <a:effectLst/>
                          <a:uLnTx/>
                          <a:uFillTx/>
                          <a:latin typeface="Calibri" panose="020F0502020204030204"/>
                          <a:ea typeface="+mn-ea"/>
                          <a:cs typeface="+mn-cs"/>
                        </a:rPr>
                        <a:t>8000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chemeClr val="tx1"/>
                          </a:solidFill>
                          <a:effectLst/>
                          <a:uLnTx/>
                          <a:uFillTx/>
                          <a:latin typeface="Calibri" panose="020F0502020204030204"/>
                          <a:ea typeface="+mn-ea"/>
                          <a:cs typeface="+mn-cs"/>
                        </a:rPr>
                        <a:t>8000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tx1"/>
                          </a:solidFill>
                          <a:effectLst/>
                          <a:uLnTx/>
                          <a:uFillTx/>
                          <a:latin typeface="Calibri" panose="020F0502020204030204"/>
                          <a:ea typeface="+mn-ea"/>
                          <a:cs typeface="+mn-cs"/>
                        </a:rPr>
                        <a:t>8000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tx1"/>
                          </a:solidFill>
                          <a:effectLst/>
                          <a:uLnTx/>
                          <a:uFillTx/>
                          <a:latin typeface="Calibri" panose="020F0502020204030204"/>
                          <a:ea typeface="+mn-ea"/>
                          <a:cs typeface="+mn-cs"/>
                        </a:rPr>
                        <a:t>8000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chemeClr val="tx1"/>
                          </a:solidFill>
                          <a:effectLst/>
                          <a:uLnTx/>
                          <a:uFillTx/>
                          <a:latin typeface="Calibri" panose="020F0502020204030204"/>
                          <a:ea typeface="+mn-ea"/>
                          <a:cs typeface="+mn-cs"/>
                        </a:rPr>
                        <a:t>8000 RUB</a:t>
                      </a:r>
                      <a:endParaRPr kumimoji="0" lang="en-IN"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a:txBody>
                  <a:tcPr marL="3205" marR="3205" marT="3205" marB="0" anchor="ctr"/>
                </a:tc>
                <a:extLst>
                  <a:ext uri="{0D108BD9-81ED-4DB2-BD59-A6C34878D82A}">
                    <a16:rowId xmlns:a16="http://schemas.microsoft.com/office/drawing/2014/main" val="502580997"/>
                  </a:ext>
                </a:extLst>
              </a:tr>
              <a:tr h="367268">
                <a:tc>
                  <a:txBody>
                    <a:bodyPr/>
                    <a:lstStyle/>
                    <a:p>
                      <a:pPr algn="ctr" fontAlgn="b"/>
                      <a:r>
                        <a:rPr lang="en-IN" sz="1600" b="0" u="none" strike="noStrike" dirty="0">
                          <a:solidFill>
                            <a:schemeClr val="tx1"/>
                          </a:solidFill>
                          <a:effectLst/>
                        </a:rPr>
                        <a:t>MEDICAL</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8000 RUB</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NA</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NA</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NA</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NA</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NA</a:t>
                      </a:r>
                      <a:endParaRPr lang="en-IN" sz="1600" b="0" i="0" u="none" strike="noStrike" dirty="0">
                        <a:solidFill>
                          <a:schemeClr val="tx1"/>
                        </a:solidFill>
                        <a:effectLst/>
                        <a:latin typeface="Calibri" panose="020F0502020204030204" pitchFamily="34" charset="0"/>
                      </a:endParaRPr>
                    </a:p>
                  </a:txBody>
                  <a:tcPr marL="3205" marR="3205" marT="3205" marB="0" anchor="ctr"/>
                </a:tc>
                <a:extLst>
                  <a:ext uri="{0D108BD9-81ED-4DB2-BD59-A6C34878D82A}">
                    <a16:rowId xmlns:a16="http://schemas.microsoft.com/office/drawing/2014/main" val="2577745308"/>
                  </a:ext>
                </a:extLst>
              </a:tr>
              <a:tr h="2871673">
                <a:tc>
                  <a:txBody>
                    <a:bodyPr/>
                    <a:lstStyle/>
                    <a:p>
                      <a:pPr algn="ctr" fontAlgn="ctr"/>
                      <a:r>
                        <a:rPr lang="en-US" sz="1600" b="0" u="none" strike="noStrike" dirty="0">
                          <a:solidFill>
                            <a:schemeClr val="tx1"/>
                          </a:solidFill>
                          <a:effectLst/>
                        </a:rPr>
                        <a:t>REGISTRATION, DOCUMENT TRANSLATION, NOTARIZATION, LEGALIZATION, INVITATION, VISA EXTENSION, STUDENT CARD, LIBRARY CARD, EQUIVALENCE CERTIFICATE, ACCESS TO ENGLISH BOOKS FOR ALL SUBJECTS.</a:t>
                      </a:r>
                      <a:endParaRPr lang="en-US"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ctr"/>
                      <a:r>
                        <a:rPr lang="en-IN" sz="1600" b="0" u="none" strike="noStrike">
                          <a:solidFill>
                            <a:schemeClr val="tx1"/>
                          </a:solidFill>
                          <a:effectLst/>
                        </a:rPr>
                        <a:t>21000 RUB</a:t>
                      </a:r>
                      <a:endParaRPr lang="en-IN" sz="1600" b="0" i="0" u="none" strike="noStrike">
                        <a:solidFill>
                          <a:schemeClr val="tx1"/>
                        </a:solidFill>
                        <a:effectLst/>
                        <a:latin typeface="Calibri" panose="020F0502020204030204" pitchFamily="34" charset="0"/>
                      </a:endParaRPr>
                    </a:p>
                  </a:txBody>
                  <a:tcPr marL="3205" marR="3205" marT="3205" marB="0" anchor="ctr"/>
                </a:tc>
                <a:tc>
                  <a:txBody>
                    <a:bodyPr/>
                    <a:lstStyle/>
                    <a:p>
                      <a:pPr algn="ctr" fontAlgn="ctr"/>
                      <a:r>
                        <a:rPr lang="en-IN" sz="1600" b="0" u="none" strike="noStrike" dirty="0">
                          <a:solidFill>
                            <a:schemeClr val="tx1"/>
                          </a:solidFill>
                          <a:effectLst/>
                        </a:rPr>
                        <a:t>VISA EXTENSION ON ACTUALS</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ctr"/>
                      <a:r>
                        <a:rPr lang="en-IN" sz="1600" b="0" u="none" strike="noStrike" dirty="0">
                          <a:solidFill>
                            <a:schemeClr val="tx1"/>
                          </a:solidFill>
                          <a:effectLst/>
                        </a:rPr>
                        <a:t>VISA EXTENSION ON ACTUALS</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ctr"/>
                      <a:r>
                        <a:rPr lang="en-IN" sz="1600" b="0" u="none" strike="noStrike" dirty="0">
                          <a:solidFill>
                            <a:schemeClr val="tx1"/>
                          </a:solidFill>
                          <a:effectLst/>
                        </a:rPr>
                        <a:t>VISA EXTENSION ON ACTUALS</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ctr"/>
                      <a:r>
                        <a:rPr lang="en-IN" sz="1600" b="0" u="none" strike="noStrike" dirty="0">
                          <a:solidFill>
                            <a:schemeClr val="tx1"/>
                          </a:solidFill>
                          <a:effectLst/>
                        </a:rPr>
                        <a:t>VISA EXTENSION ON ACTUALS</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ctr"/>
                      <a:r>
                        <a:rPr lang="en-IN" sz="1600" b="0" u="none" strike="noStrike" dirty="0">
                          <a:solidFill>
                            <a:schemeClr val="tx1"/>
                          </a:solidFill>
                          <a:effectLst/>
                        </a:rPr>
                        <a:t>VISA EXTENSION ON ACTUALS</a:t>
                      </a:r>
                      <a:endParaRPr lang="en-IN" sz="1600" b="0" i="0" u="none" strike="noStrike" dirty="0">
                        <a:solidFill>
                          <a:schemeClr val="tx1"/>
                        </a:solidFill>
                        <a:effectLst/>
                        <a:latin typeface="Calibri" panose="020F0502020204030204" pitchFamily="34" charset="0"/>
                      </a:endParaRPr>
                    </a:p>
                  </a:txBody>
                  <a:tcPr marL="3205" marR="3205" marT="3205" marB="0" anchor="ctr"/>
                </a:tc>
                <a:extLst>
                  <a:ext uri="{0D108BD9-81ED-4DB2-BD59-A6C34878D82A}">
                    <a16:rowId xmlns:a16="http://schemas.microsoft.com/office/drawing/2014/main" val="1124639980"/>
                  </a:ext>
                </a:extLst>
              </a:tr>
              <a:tr h="367268">
                <a:tc>
                  <a:txBody>
                    <a:bodyPr/>
                    <a:lstStyle/>
                    <a:p>
                      <a:pPr algn="ctr" fontAlgn="b"/>
                      <a:r>
                        <a:rPr lang="en-IN" sz="1600" b="0" u="none" strike="noStrike" dirty="0">
                          <a:solidFill>
                            <a:schemeClr val="tx1"/>
                          </a:solidFill>
                          <a:effectLst/>
                        </a:rPr>
                        <a:t>ADMINISTRATIVE CHARGE (OTC)</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1500$</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a:solidFill>
                            <a:schemeClr val="tx1"/>
                          </a:solidFill>
                          <a:effectLst/>
                        </a:rPr>
                        <a:t>NA</a:t>
                      </a:r>
                      <a:endParaRPr lang="en-IN" sz="1600" b="0" i="0" u="none" strike="noStrike">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NA</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a:solidFill>
                            <a:schemeClr val="tx1"/>
                          </a:solidFill>
                          <a:effectLst/>
                        </a:rPr>
                        <a:t>NA</a:t>
                      </a:r>
                      <a:endParaRPr lang="en-IN" sz="1600" b="0" i="0" u="none" strike="noStrike">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NA</a:t>
                      </a:r>
                      <a:endParaRPr lang="en-IN" sz="1600" b="0" i="0" u="none" strike="noStrike" dirty="0">
                        <a:solidFill>
                          <a:schemeClr val="tx1"/>
                        </a:solidFill>
                        <a:effectLst/>
                        <a:latin typeface="Calibri" panose="020F0502020204030204" pitchFamily="34" charset="0"/>
                      </a:endParaRPr>
                    </a:p>
                  </a:txBody>
                  <a:tcPr marL="3205" marR="3205" marT="3205" marB="0" anchor="ctr"/>
                </a:tc>
                <a:tc>
                  <a:txBody>
                    <a:bodyPr/>
                    <a:lstStyle/>
                    <a:p>
                      <a:pPr algn="ctr" fontAlgn="b"/>
                      <a:r>
                        <a:rPr lang="en-IN" sz="1600" b="0" u="none" strike="noStrike" dirty="0">
                          <a:solidFill>
                            <a:schemeClr val="tx1"/>
                          </a:solidFill>
                          <a:effectLst/>
                        </a:rPr>
                        <a:t>NA</a:t>
                      </a:r>
                      <a:endParaRPr lang="en-IN" sz="1600" b="0" i="0" u="none" strike="noStrike" dirty="0">
                        <a:solidFill>
                          <a:schemeClr val="tx1"/>
                        </a:solidFill>
                        <a:effectLst/>
                        <a:latin typeface="Calibri" panose="020F0502020204030204" pitchFamily="34" charset="0"/>
                      </a:endParaRPr>
                    </a:p>
                  </a:txBody>
                  <a:tcPr marL="3205" marR="3205" marT="3205" marB="0" anchor="ctr"/>
                </a:tc>
                <a:extLst>
                  <a:ext uri="{0D108BD9-81ED-4DB2-BD59-A6C34878D82A}">
                    <a16:rowId xmlns:a16="http://schemas.microsoft.com/office/drawing/2014/main" val="1689978040"/>
                  </a:ext>
                </a:extLst>
              </a:tr>
              <a:tr h="412583">
                <a:tc gridSpan="7">
                  <a:txBody>
                    <a:bodyPr/>
                    <a:lstStyle/>
                    <a:p>
                      <a:pPr algn="ctr" rtl="0" fontAlgn="ctr"/>
                      <a:r>
                        <a:rPr lang="en-US" sz="1800" b="0" u="none" strike="noStrike" dirty="0">
                          <a:solidFill>
                            <a:schemeClr val="tx1"/>
                          </a:solidFill>
                          <a:effectLst/>
                        </a:rPr>
                        <a:t>BIOMETRIC, FINGERPRINTING CHARGES WILL BE ON ACTUALS TO BE PAID BY STUDENT SEPERATELY. </a:t>
                      </a:r>
                      <a:endParaRPr lang="en-US" sz="1800" b="0" i="0" u="none" strike="noStrike" dirty="0">
                        <a:solidFill>
                          <a:schemeClr val="tx1"/>
                        </a:solidFill>
                        <a:effectLst/>
                        <a:latin typeface="Calibri" panose="020F0502020204030204" pitchFamily="34" charset="0"/>
                      </a:endParaRPr>
                    </a:p>
                  </a:txBody>
                  <a:tcPr marL="3205" marR="3205" marT="3205"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48103516"/>
                  </a:ext>
                </a:extLst>
              </a:tr>
              <a:tr h="368623">
                <a:tc gridSpan="7">
                  <a:txBody>
                    <a:bodyPr/>
                    <a:lstStyle/>
                    <a:p>
                      <a:pPr algn="ctr" rtl="0" fontAlgn="ctr"/>
                      <a:endParaRPr lang="en-US" sz="1600" b="0" i="0" u="none" strike="noStrike" dirty="0">
                        <a:solidFill>
                          <a:srgbClr val="000000"/>
                        </a:solidFill>
                        <a:effectLst/>
                        <a:latin typeface="Calibri" panose="020F0502020204030204" pitchFamily="34" charset="0"/>
                      </a:endParaRPr>
                    </a:p>
                  </a:txBody>
                  <a:tcPr marL="3205" marR="3205" marT="3205"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945751425"/>
                  </a:ext>
                </a:extLst>
              </a:tr>
            </a:tbl>
          </a:graphicData>
        </a:graphic>
      </p:graphicFrame>
      <p:sp>
        <p:nvSpPr>
          <p:cNvPr id="21" name="Rectangle 20">
            <a:extLst>
              <a:ext uri="{FF2B5EF4-FFF2-40B4-BE49-F238E27FC236}">
                <a16:creationId xmlns:a16="http://schemas.microsoft.com/office/drawing/2014/main" id="{8E21D530-A386-4770-9AA5-BD9492A028A1}"/>
              </a:ext>
            </a:extLst>
          </p:cNvPr>
          <p:cNvSpPr/>
          <p:nvPr/>
        </p:nvSpPr>
        <p:spPr>
          <a:xfrm>
            <a:off x="4270342" y="55865"/>
            <a:ext cx="3648176" cy="307777"/>
          </a:xfrm>
          <a:prstGeom prst="rect">
            <a:avLst/>
          </a:prstGeom>
        </p:spPr>
        <p:txBody>
          <a:bodyPr wrap="square">
            <a:spAutoFit/>
          </a:bodyPr>
          <a:lstStyle/>
          <a:p>
            <a:pPr algn="ctr"/>
            <a:r>
              <a:rPr lang="en-US" sz="1400" b="1" dirty="0">
                <a:solidFill>
                  <a:srgbClr val="FF0000"/>
                </a:solidFill>
                <a:latin typeface="Arial"/>
                <a:cs typeface="Arial"/>
              </a:rPr>
              <a:t>FEE NOT UPDATED FOR SESSION 2026</a:t>
            </a:r>
            <a:endParaRPr lang="en-IN" dirty="0">
              <a:solidFill>
                <a:srgbClr val="FF0000"/>
              </a:solidFill>
            </a:endParaRPr>
          </a:p>
        </p:txBody>
      </p:sp>
    </p:spTree>
    <p:extLst>
      <p:ext uri="{BB962C8B-B14F-4D97-AF65-F5344CB8AC3E}">
        <p14:creationId xmlns:p14="http://schemas.microsoft.com/office/powerpoint/2010/main" val="3826122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TotalTime>
  <Words>432</Words>
  <Application>Microsoft Office PowerPoint</Application>
  <PresentationFormat>Widescreen</PresentationFormat>
  <Paragraphs>77</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Calibri Light</vt:lpstr>
      <vt:lpstr>Roboto</vt:lpstr>
      <vt:lpstr>Trebuchet MS</vt:lpstr>
      <vt:lpstr>Wingdings</vt:lpstr>
      <vt:lpstr>Office Theme</vt:lpstr>
      <vt:lpstr>PowerPoint Presentation</vt:lpstr>
      <vt:lpstr>PowerPoint Presentation</vt:lpstr>
      <vt:lpstr>ELIGIBILITY CRITERIA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Alisha Negi</cp:lastModifiedBy>
  <cp:revision>15</cp:revision>
  <dcterms:created xsi:type="dcterms:W3CDTF">2026-04-03T09:55:33Z</dcterms:created>
  <dcterms:modified xsi:type="dcterms:W3CDTF">2026-05-23T09:41:55Z</dcterms:modified>
</cp:coreProperties>
</file>