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4" y="3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 u="heavy">
                <a:solidFill>
                  <a:srgbClr val="0D0D0D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 u="heavy">
                <a:solidFill>
                  <a:srgbClr val="0462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 u="heavy">
                <a:solidFill>
                  <a:srgbClr val="0D0D0D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 u="heavy">
                <a:solidFill>
                  <a:srgbClr val="0D0D0D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829680" y="-91465"/>
            <a:ext cx="4544695" cy="94106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 u="heavy">
                <a:solidFill>
                  <a:srgbClr val="0D0D0D"/>
                </a:solidFill>
                <a:latin typeface="Microsoft YaHei"/>
                <a:cs typeface="Microsoft Ya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2255" y="3190773"/>
            <a:ext cx="4960620" cy="3110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 u="heavy">
                <a:solidFill>
                  <a:srgbClr val="0462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asu.ru/en/education/academicfreed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7"/>
          </a:xfrm>
          <a:prstGeom prst="rect">
            <a:avLst/>
          </a:prstGeom>
        </p:spPr>
      </p:pic>
      <p:pic>
        <p:nvPicPr>
          <p:cNvPr id="3" name="object 13">
            <a:extLst>
              <a:ext uri="{FF2B5EF4-FFF2-40B4-BE49-F238E27FC236}">
                <a16:creationId xmlns:a16="http://schemas.microsoft.com/office/drawing/2014/main" id="{051AFAEC-CD3D-403F-B644-B1805BFAF74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96601" y="4876800"/>
            <a:ext cx="1295399" cy="13079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83110" cy="6934200"/>
            <a:chOff x="0" y="0"/>
            <a:chExt cx="12183110" cy="69342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06910" cy="6858000"/>
            </a:xfrm>
            <a:custGeom>
              <a:avLst/>
              <a:gdLst/>
              <a:ahLst/>
              <a:cxnLst/>
              <a:rect l="l" t="t" r="r" b="b"/>
              <a:pathLst>
                <a:path w="12106910" h="6858000">
                  <a:moveTo>
                    <a:pt x="0" y="6857998"/>
                  </a:moveTo>
                  <a:lnTo>
                    <a:pt x="12106656" y="6857998"/>
                  </a:lnTo>
                  <a:lnTo>
                    <a:pt x="12106656" y="0"/>
                  </a:lnTo>
                  <a:lnTo>
                    <a:pt x="0" y="0"/>
                  </a:lnTo>
                  <a:lnTo>
                    <a:pt x="0" y="6857998"/>
                  </a:lnTo>
                  <a:close/>
                </a:path>
              </a:pathLst>
            </a:custGeom>
            <a:solidFill>
              <a:srgbClr val="D5E6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44756" y="0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6857998"/>
                  </a:moveTo>
                  <a:lnTo>
                    <a:pt x="0" y="0"/>
                  </a:lnTo>
                </a:path>
              </a:pathLst>
            </a:custGeom>
            <a:ln w="76200">
              <a:solidFill>
                <a:srgbClr val="6BA4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048755" y="4936235"/>
            <a:ext cx="5981700" cy="1774189"/>
          </a:xfrm>
          <a:prstGeom prst="rect">
            <a:avLst/>
          </a:prstGeom>
          <a:solidFill>
            <a:srgbClr val="1F4E79"/>
          </a:solidFill>
        </p:spPr>
        <p:txBody>
          <a:bodyPr vert="horz" wrap="square" lIns="0" tIns="17145" rIns="0" bIns="0" rtlCol="0">
            <a:spAutoFit/>
          </a:bodyPr>
          <a:lstStyle/>
          <a:p>
            <a:pPr marL="91440" marR="81915" algn="just">
              <a:lnSpc>
                <a:spcPct val="114999"/>
              </a:lnSpc>
              <a:spcBef>
                <a:spcPts val="135"/>
              </a:spcBef>
            </a:pP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Process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 for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getting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 admission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in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MBBS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in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Russia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is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very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simple. 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Russian Medical Universities do 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not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require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Indian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students to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pass 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1F1F1"/>
                </a:solidFill>
                <a:latin typeface="Calibri"/>
                <a:cs typeface="Calibri"/>
              </a:rPr>
              <a:t>any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entrance </a:t>
            </a:r>
            <a:r>
              <a:rPr sz="1600" b="1" spc="-15" dirty="0">
                <a:solidFill>
                  <a:srgbClr val="F1F1F1"/>
                </a:solidFill>
                <a:latin typeface="Calibri"/>
                <a:cs typeface="Calibri"/>
              </a:rPr>
              <a:t>exams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for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admission in MBBS Course. Admissions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are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 based </a:t>
            </a:r>
            <a:r>
              <a:rPr sz="1600" b="1" spc="5" dirty="0">
                <a:solidFill>
                  <a:srgbClr val="F1F1F1"/>
                </a:solidFill>
                <a:latin typeface="Calibri"/>
                <a:cs typeface="Calibri"/>
              </a:rPr>
              <a:t>on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a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first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come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first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served, subject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to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the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candidate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satisfying 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the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eligibility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criteria set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by the 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Russian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medical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University 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and NMC </a:t>
            </a:r>
            <a:r>
              <a:rPr sz="1600" b="1" spc="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1F1F1"/>
                </a:solidFill>
                <a:latin typeface="Calibri"/>
                <a:cs typeface="Calibri"/>
              </a:rPr>
              <a:t>(*for</a:t>
            </a:r>
            <a:r>
              <a:rPr sz="1600" b="1" spc="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Indian</a:t>
            </a:r>
            <a:r>
              <a:rPr sz="1600" b="1" spc="1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students).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1545" y="267525"/>
            <a:ext cx="507047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u="none" spc="-5" dirty="0">
                <a:solidFill>
                  <a:srgbClr val="252525"/>
                </a:solidFill>
                <a:latin typeface="Arial Black"/>
                <a:cs typeface="Arial Black"/>
              </a:rPr>
              <a:t>ELIGIBILITY</a:t>
            </a:r>
            <a:r>
              <a:rPr sz="3200" b="0" u="none" spc="-40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3200" b="0" u="none" dirty="0">
                <a:solidFill>
                  <a:srgbClr val="252525"/>
                </a:solidFill>
                <a:latin typeface="Arial Black"/>
                <a:cs typeface="Arial Black"/>
              </a:rPr>
              <a:t>CRITERIA</a:t>
            </a:r>
            <a:endParaRPr sz="3200" dirty="0">
              <a:latin typeface="Arial Black"/>
              <a:cs typeface="Arial Black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952500"/>
            <a:ext cx="5910580" cy="1774189"/>
          </a:xfrm>
          <a:custGeom>
            <a:avLst/>
            <a:gdLst/>
            <a:ahLst/>
            <a:cxnLst/>
            <a:rect l="l" t="t" r="r" b="b"/>
            <a:pathLst>
              <a:path w="5910580" h="1774189">
                <a:moveTo>
                  <a:pt x="5910072" y="0"/>
                </a:moveTo>
                <a:lnTo>
                  <a:pt x="0" y="0"/>
                </a:lnTo>
                <a:lnTo>
                  <a:pt x="0" y="1773936"/>
                </a:lnTo>
                <a:lnTo>
                  <a:pt x="5910072" y="1773936"/>
                </a:lnTo>
                <a:lnTo>
                  <a:pt x="5910072" y="0"/>
                </a:lnTo>
                <a:close/>
              </a:path>
            </a:pathLst>
          </a:custGeom>
          <a:solidFill>
            <a:srgbClr val="1F4E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8739" y="955954"/>
            <a:ext cx="5869687" cy="1708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715" indent="-342900">
              <a:lnSpc>
                <a:spcPct val="114999"/>
              </a:lnSpc>
              <a:spcBef>
                <a:spcPts val="1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45" dirty="0">
                <a:solidFill>
                  <a:srgbClr val="F1F1F1"/>
                </a:solidFill>
                <a:latin typeface="Calibri"/>
                <a:cs typeface="Calibri"/>
              </a:rPr>
              <a:t>You</a:t>
            </a:r>
            <a:r>
              <a:rPr sz="1600" b="1" spc="1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are</a:t>
            </a:r>
            <a:r>
              <a:rPr sz="1600" b="1" spc="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at</a:t>
            </a:r>
            <a:r>
              <a:rPr sz="1600" b="1" spc="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least</a:t>
            </a:r>
            <a:r>
              <a:rPr sz="1600" b="1" spc="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17</a:t>
            </a:r>
            <a:r>
              <a:rPr sz="1600" b="1" spc="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and</a:t>
            </a:r>
            <a:r>
              <a:rPr sz="1600" b="1" spc="1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maximum</a:t>
            </a:r>
            <a:r>
              <a:rPr sz="1600" b="1" spc="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25</a:t>
            </a:r>
            <a:r>
              <a:rPr sz="1600" b="1" spc="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1F1F1"/>
                </a:solidFill>
                <a:latin typeface="Calibri"/>
                <a:cs typeface="Calibri"/>
              </a:rPr>
              <a:t>years</a:t>
            </a:r>
            <a:r>
              <a:rPr sz="1600" b="1" spc="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old</a:t>
            </a:r>
            <a:r>
              <a:rPr sz="1600" b="1" spc="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on</a:t>
            </a:r>
            <a:r>
              <a:rPr sz="1600" b="1" spc="1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F1F1F1"/>
                </a:solidFill>
                <a:latin typeface="Calibri"/>
                <a:cs typeface="Calibri"/>
              </a:rPr>
              <a:t>or</a:t>
            </a:r>
            <a:r>
              <a:rPr sz="1600" b="1" spc="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1F1F1"/>
                </a:solidFill>
                <a:latin typeface="Calibri"/>
                <a:cs typeface="Calibri"/>
              </a:rPr>
              <a:t>before</a:t>
            </a:r>
            <a:r>
              <a:rPr sz="1600" b="1" spc="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31st </a:t>
            </a:r>
            <a:r>
              <a:rPr sz="1600" b="1" spc="-3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December</a:t>
            </a:r>
            <a:r>
              <a:rPr sz="1600" b="1" spc="1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of</a:t>
            </a:r>
            <a:r>
              <a:rPr sz="1600" b="1" spc="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the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 admission</a:t>
            </a:r>
            <a:r>
              <a:rPr sz="1600" b="1" spc="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F1F1F1"/>
                </a:solidFill>
                <a:latin typeface="Calibri"/>
                <a:cs typeface="Calibri"/>
              </a:rPr>
              <a:t>year.</a:t>
            </a:r>
            <a:endParaRPr sz="16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14999"/>
              </a:lnSpc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45" dirty="0">
                <a:solidFill>
                  <a:srgbClr val="F1F1F1"/>
                </a:solidFill>
                <a:latin typeface="Calibri"/>
                <a:cs typeface="Calibri"/>
              </a:rPr>
              <a:t>You</a:t>
            </a:r>
            <a:r>
              <a:rPr sz="1600" b="1" spc="7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1F1F1"/>
                </a:solidFill>
                <a:latin typeface="Calibri"/>
                <a:cs typeface="Calibri"/>
              </a:rPr>
              <a:t>have</a:t>
            </a:r>
            <a:r>
              <a:rPr sz="1600" b="1" spc="10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passed</a:t>
            </a:r>
            <a:r>
              <a:rPr sz="1600" b="1" spc="9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Class</a:t>
            </a:r>
            <a:r>
              <a:rPr sz="1600" b="1" spc="8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12th</a:t>
            </a:r>
            <a:r>
              <a:rPr sz="1600" b="1" spc="8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with</a:t>
            </a:r>
            <a:r>
              <a:rPr sz="1600" b="1" spc="8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PCB</a:t>
            </a:r>
            <a:r>
              <a:rPr sz="1600" b="1" spc="8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and</a:t>
            </a:r>
            <a:r>
              <a:rPr sz="1600" b="1" spc="8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English</a:t>
            </a:r>
            <a:r>
              <a:rPr sz="1600" b="1" spc="8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subjects</a:t>
            </a:r>
            <a:r>
              <a:rPr sz="1600" b="1" spc="9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from </a:t>
            </a:r>
            <a:r>
              <a:rPr sz="1600" b="1" spc="-3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board</a:t>
            </a:r>
            <a:r>
              <a:rPr sz="1600" b="1" spc="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recognized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1F1F1"/>
                </a:solidFill>
                <a:latin typeface="Calibri"/>
                <a:cs typeface="Calibri"/>
              </a:rPr>
              <a:t>by</a:t>
            </a:r>
            <a:r>
              <a:rPr sz="1600" b="1" spc="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the</a:t>
            </a:r>
            <a:r>
              <a:rPr sz="1600" b="1" spc="1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Authorities</a:t>
            </a:r>
            <a:r>
              <a:rPr sz="1600" b="1" spc="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in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India.</a:t>
            </a:r>
            <a:endParaRPr sz="1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50" dirty="0">
                <a:solidFill>
                  <a:srgbClr val="F1F1F1"/>
                </a:solidFill>
                <a:latin typeface="Calibri"/>
                <a:cs typeface="Calibri"/>
              </a:rPr>
              <a:t>You</a:t>
            </a:r>
            <a:r>
              <a:rPr sz="1600" b="1" spc="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1F1F1"/>
                </a:solidFill>
                <a:latin typeface="Calibri"/>
                <a:cs typeface="Calibri"/>
              </a:rPr>
              <a:t>have</a:t>
            </a:r>
            <a:r>
              <a:rPr sz="1600" b="1" spc="1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secured</a:t>
            </a:r>
            <a:r>
              <a:rPr sz="1600" b="1" spc="1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minimum</a:t>
            </a:r>
            <a:r>
              <a:rPr sz="1600" b="1" spc="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of</a:t>
            </a:r>
            <a:r>
              <a:rPr sz="1600" b="1" spc="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50%</a:t>
            </a:r>
            <a:r>
              <a:rPr sz="1600" b="1" spc="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in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PCB</a:t>
            </a:r>
            <a:r>
              <a:rPr sz="1600" b="1" spc="1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in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 10+2.</a:t>
            </a:r>
            <a:endParaRPr sz="16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sz="1600" b="1" spc="-50" dirty="0">
                <a:solidFill>
                  <a:srgbClr val="F1F1F1"/>
                </a:solidFill>
                <a:latin typeface="Calibri"/>
                <a:cs typeface="Calibri"/>
              </a:rPr>
              <a:t>You</a:t>
            </a:r>
            <a:r>
              <a:rPr sz="1600" b="1" spc="1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F1F1F1"/>
                </a:solidFill>
                <a:latin typeface="Calibri"/>
                <a:cs typeface="Calibri"/>
              </a:rPr>
              <a:t>have</a:t>
            </a:r>
            <a:r>
              <a:rPr sz="1600" b="1" spc="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qualified</a:t>
            </a:r>
            <a:r>
              <a:rPr sz="16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F1F1F1"/>
                </a:solidFill>
                <a:latin typeface="Calibri"/>
                <a:cs typeface="Calibri"/>
              </a:rPr>
              <a:t>NEET</a:t>
            </a:r>
            <a:r>
              <a:rPr sz="16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1F1F1"/>
                </a:solidFill>
                <a:latin typeface="Calibri"/>
                <a:cs typeface="Calibri"/>
              </a:rPr>
              <a:t>Exam.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162255" y="3190773"/>
            <a:ext cx="4960620" cy="3142527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5" dirty="0">
                <a:solidFill>
                  <a:schemeClr val="tx1"/>
                </a:solidFill>
              </a:rPr>
              <a:t>Distance</a:t>
            </a:r>
            <a:r>
              <a:rPr u="none" spc="20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Learning</a:t>
            </a:r>
            <a:r>
              <a:rPr u="none" spc="10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Courses</a:t>
            </a:r>
            <a:r>
              <a:rPr u="none" spc="10" dirty="0">
                <a:solidFill>
                  <a:schemeClr val="tx1"/>
                </a:solidFill>
              </a:rPr>
              <a:t> </a:t>
            </a:r>
            <a:r>
              <a:rPr u="none" spc="-10" dirty="0">
                <a:solidFill>
                  <a:schemeClr val="tx1"/>
                </a:solidFill>
              </a:rPr>
              <a:t>for</a:t>
            </a:r>
            <a:r>
              <a:rPr u="none" spc="5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Foreign</a:t>
            </a:r>
            <a:r>
              <a:rPr u="none" spc="15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Citizens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5" dirty="0">
                <a:solidFill>
                  <a:schemeClr val="tx1"/>
                </a:solidFill>
              </a:rPr>
              <a:t>Bachelor's</a:t>
            </a:r>
            <a:r>
              <a:rPr u="none" spc="-20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Degree Programs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5" dirty="0">
                <a:solidFill>
                  <a:schemeClr val="tx1"/>
                </a:solidFill>
              </a:rPr>
              <a:t>Specialist's</a:t>
            </a:r>
            <a:r>
              <a:rPr u="none" spc="10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Degree</a:t>
            </a:r>
            <a:r>
              <a:rPr u="none" spc="-15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Programs</a:t>
            </a: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5" dirty="0">
                <a:solidFill>
                  <a:schemeClr val="tx1"/>
                </a:solidFill>
              </a:rPr>
              <a:t>Master's Degree</a:t>
            </a:r>
            <a:r>
              <a:rPr u="none" spc="-15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Programs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5" dirty="0">
                <a:solidFill>
                  <a:schemeClr val="tx1"/>
                </a:solidFill>
              </a:rPr>
              <a:t>Doctorate</a:t>
            </a:r>
            <a:r>
              <a:rPr u="none" spc="-20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Programs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5" dirty="0">
                <a:solidFill>
                  <a:schemeClr val="tx1"/>
                </a:solidFill>
              </a:rPr>
              <a:t>Professional</a:t>
            </a:r>
            <a:r>
              <a:rPr u="none" spc="-10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training</a:t>
            </a:r>
            <a:r>
              <a:rPr u="none" spc="20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programs</a:t>
            </a: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5" dirty="0">
                <a:solidFill>
                  <a:schemeClr val="tx1"/>
                </a:solidFill>
              </a:rPr>
              <a:t>Lifelong</a:t>
            </a:r>
            <a:r>
              <a:rPr u="none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learning</a:t>
            </a:r>
            <a:r>
              <a:rPr u="none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opportunities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5" dirty="0">
                <a:solidFill>
                  <a:schemeClr val="tx1"/>
                </a:solidFill>
              </a:rPr>
              <a:t>Educational</a:t>
            </a:r>
            <a:r>
              <a:rPr u="none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projects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10" dirty="0">
                <a:solidFill>
                  <a:schemeClr val="tx1"/>
                </a:solidFill>
              </a:rPr>
              <a:t>Access</a:t>
            </a:r>
            <a:r>
              <a:rPr u="none" spc="35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to</a:t>
            </a:r>
            <a:r>
              <a:rPr u="none" spc="5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educational</a:t>
            </a:r>
            <a:r>
              <a:rPr u="none" spc="25" dirty="0">
                <a:solidFill>
                  <a:schemeClr val="tx1"/>
                </a:solidFill>
              </a:rPr>
              <a:t> </a:t>
            </a:r>
            <a:r>
              <a:rPr u="none" spc="-10" dirty="0">
                <a:solidFill>
                  <a:schemeClr val="tx1"/>
                </a:solidFill>
              </a:rPr>
              <a:t>activities</a:t>
            </a: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10" dirty="0">
                <a:solidFill>
                  <a:schemeClr val="tx1"/>
                </a:solidFill>
              </a:rPr>
              <a:t>Environmental</a:t>
            </a:r>
            <a:r>
              <a:rPr u="none" spc="50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education</a:t>
            </a: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Clr>
                <a:srgbClr val="0D1746"/>
              </a:buClr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u="none" spc="-10" dirty="0">
                <a:solidFill>
                  <a:schemeClr val="tx1"/>
                </a:solidFill>
              </a:rPr>
              <a:t>Academic</a:t>
            </a:r>
            <a:r>
              <a:rPr u="none" spc="25" dirty="0">
                <a:solidFill>
                  <a:schemeClr val="tx1"/>
                </a:solidFill>
              </a:rPr>
              <a:t> </a:t>
            </a:r>
            <a:r>
              <a:rPr u="none" spc="-5" dirty="0">
                <a:solidFill>
                  <a:schemeClr val="tx1"/>
                </a:solidFill>
              </a:rPr>
              <a:t>Freedom</a:t>
            </a:r>
            <a:endParaRPr u="none" spc="-5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4970" y="2742183"/>
            <a:ext cx="57588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252525"/>
                </a:solidFill>
                <a:latin typeface="Arial Black"/>
                <a:cs typeface="Arial Black"/>
              </a:rPr>
              <a:t>CAREER</a:t>
            </a:r>
            <a:r>
              <a:rPr sz="3200" spc="-90" dirty="0">
                <a:solidFill>
                  <a:srgbClr val="252525"/>
                </a:solidFill>
                <a:latin typeface="Arial Black"/>
                <a:cs typeface="Arial Black"/>
              </a:rPr>
              <a:t> </a:t>
            </a:r>
            <a:r>
              <a:rPr sz="3200" spc="-5" dirty="0">
                <a:solidFill>
                  <a:srgbClr val="252525"/>
                </a:solidFill>
                <a:latin typeface="Arial Black"/>
                <a:cs typeface="Arial Black"/>
              </a:rPr>
              <a:t>OPPURTUNITIES</a:t>
            </a:r>
            <a:endParaRPr sz="3200" dirty="0">
              <a:latin typeface="Arial Black"/>
              <a:cs typeface="Arial Black"/>
            </a:endParaRPr>
          </a:p>
        </p:txBody>
      </p:sp>
      <p:pic>
        <p:nvPicPr>
          <p:cNvPr id="13" name="object 1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48755" y="76200"/>
            <a:ext cx="5981700" cy="48173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14" y="60054"/>
            <a:ext cx="1501486" cy="1392497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398E836-3404-4C7F-9018-4D28B671E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370859"/>
              </p:ext>
            </p:extLst>
          </p:nvPr>
        </p:nvGraphicFramePr>
        <p:xfrm>
          <a:off x="14140" y="1452552"/>
          <a:ext cx="12177861" cy="54054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9409">
                  <a:extLst>
                    <a:ext uri="{9D8B030D-6E8A-4147-A177-3AD203B41FA5}">
                      <a16:colId xmlns:a16="http://schemas.microsoft.com/office/drawing/2014/main" val="1083946079"/>
                    </a:ext>
                  </a:extLst>
                </a:gridCol>
                <a:gridCol w="1469742">
                  <a:extLst>
                    <a:ext uri="{9D8B030D-6E8A-4147-A177-3AD203B41FA5}">
                      <a16:colId xmlns:a16="http://schemas.microsoft.com/office/drawing/2014/main" val="2621320183"/>
                    </a:ext>
                  </a:extLst>
                </a:gridCol>
                <a:gridCol w="1469742">
                  <a:extLst>
                    <a:ext uri="{9D8B030D-6E8A-4147-A177-3AD203B41FA5}">
                      <a16:colId xmlns:a16="http://schemas.microsoft.com/office/drawing/2014/main" val="3893690353"/>
                    </a:ext>
                  </a:extLst>
                </a:gridCol>
                <a:gridCol w="1469742">
                  <a:extLst>
                    <a:ext uri="{9D8B030D-6E8A-4147-A177-3AD203B41FA5}">
                      <a16:colId xmlns:a16="http://schemas.microsoft.com/office/drawing/2014/main" val="1143713790"/>
                    </a:ext>
                  </a:extLst>
                </a:gridCol>
                <a:gridCol w="1469742">
                  <a:extLst>
                    <a:ext uri="{9D8B030D-6E8A-4147-A177-3AD203B41FA5}">
                      <a16:colId xmlns:a16="http://schemas.microsoft.com/office/drawing/2014/main" val="4230422621"/>
                    </a:ext>
                  </a:extLst>
                </a:gridCol>
                <a:gridCol w="1469742">
                  <a:extLst>
                    <a:ext uri="{9D8B030D-6E8A-4147-A177-3AD203B41FA5}">
                      <a16:colId xmlns:a16="http://schemas.microsoft.com/office/drawing/2014/main" val="4037565457"/>
                    </a:ext>
                  </a:extLst>
                </a:gridCol>
                <a:gridCol w="1469742">
                  <a:extLst>
                    <a:ext uri="{9D8B030D-6E8A-4147-A177-3AD203B41FA5}">
                      <a16:colId xmlns:a16="http://schemas.microsoft.com/office/drawing/2014/main" val="1762757003"/>
                    </a:ext>
                  </a:extLst>
                </a:gridCol>
              </a:tblGrid>
              <a:tr h="35180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2ND YEAR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3rd YEAR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4th YEAR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5th YEAR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extLst>
                  <a:ext uri="{0D108BD9-81ED-4DB2-BD59-A6C34878D82A}">
                    <a16:rowId xmlns:a16="http://schemas.microsoft.com/office/drawing/2014/main" val="1877135320"/>
                  </a:ext>
                </a:extLst>
              </a:tr>
              <a:tr h="34003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450000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450000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450000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450000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450000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450000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extLst>
                  <a:ext uri="{0D108BD9-81ED-4DB2-BD59-A6C34878D82A}">
                    <a16:rowId xmlns:a16="http://schemas.microsoft.com/office/drawing/2014/main" val="1389510040"/>
                  </a:ext>
                </a:extLst>
              </a:tr>
              <a:tr h="34003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32000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32000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32000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32000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32000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32000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948" marR="3948" marT="3948" marB="0" anchor="ctr"/>
                </a:tc>
                <a:extLst>
                  <a:ext uri="{0D108BD9-81ED-4DB2-BD59-A6C34878D82A}">
                    <a16:rowId xmlns:a16="http://schemas.microsoft.com/office/drawing/2014/main" val="910823017"/>
                  </a:ext>
                </a:extLst>
              </a:tr>
              <a:tr h="34003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extLst>
                  <a:ext uri="{0D108BD9-81ED-4DB2-BD59-A6C34878D82A}">
                    <a16:rowId xmlns:a16="http://schemas.microsoft.com/office/drawing/2014/main" val="2902766787"/>
                  </a:ext>
                </a:extLst>
              </a:tr>
              <a:tr h="340031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7500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7500 RUB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7500 RUB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7500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7500 RUB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7500 RUB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extLst>
                  <a:ext uri="{0D108BD9-81ED-4DB2-BD59-A6C34878D82A}">
                    <a16:rowId xmlns:a16="http://schemas.microsoft.com/office/drawing/2014/main" val="1320248581"/>
                  </a:ext>
                </a:extLst>
              </a:tr>
              <a:tr h="22957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21000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2000 RUB 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(VISA EXTENSION)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2000 RUB 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(VISA EXTENSION)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2000 RUB 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(VISA EXTENSION)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2000 RUB 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(VISA EXTENSION)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2000 RUB </a:t>
                      </a:r>
                    </a:p>
                    <a:p>
                      <a:pPr marL="0" marR="0" lvl="0" indent="0" algn="ctr" defTabSz="91440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(VISA EXTENSION)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413715"/>
                  </a:ext>
                </a:extLst>
              </a:tr>
              <a:tr h="351806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00</a:t>
                      </a:r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$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extLst>
                  <a:ext uri="{0D108BD9-81ED-4DB2-BD59-A6C34878D82A}">
                    <a16:rowId xmlns:a16="http://schemas.microsoft.com/office/drawing/2014/main" val="1973668401"/>
                  </a:ext>
                </a:extLst>
              </a:tr>
              <a:tr h="340031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MESS IS MANDATORY 1200$ IN FIRST YEAR. (BIOMETRIC, FINGERPRINTING CHARGES WILL BE ON ACTUALS TO BE PAID BY STUDENT ON ARRIVAL)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628352"/>
                  </a:ext>
                </a:extLst>
              </a:tr>
              <a:tr h="365882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2836753"/>
                  </a:ext>
                </a:extLst>
              </a:tr>
              <a:tr h="340031">
                <a:tc gridSpan="7"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948" marR="3948" marT="3948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263841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954D6D68-E487-4B74-B662-6BBE2FC5A0FB}"/>
              </a:ext>
            </a:extLst>
          </p:cNvPr>
          <p:cNvSpPr/>
          <p:nvPr/>
        </p:nvSpPr>
        <p:spPr>
          <a:xfrm>
            <a:off x="914400" y="311378"/>
            <a:ext cx="11125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en-IN" sz="4400" b="1" dirty="0">
                <a:solidFill>
                  <a:srgbClr val="002060"/>
                </a:solidFill>
              </a:rPr>
              <a:t>SAMARA STATE MEDICAL UNIVERSITY</a:t>
            </a:r>
            <a:r>
              <a:rPr lang="en-IN" b="1" dirty="0">
                <a:solidFill>
                  <a:srgbClr val="002060"/>
                </a:solidFill>
              </a:rPr>
              <a:t>, ESTB. 1919</a:t>
            </a:r>
            <a:endParaRPr lang="en-IN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328</Words>
  <Application>Microsoft Office PowerPoint</Application>
  <PresentationFormat>Widescreen</PresentationFormat>
  <Paragraphs>74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Microsoft YaHei</vt:lpstr>
      <vt:lpstr>Arial</vt:lpstr>
      <vt:lpstr>Arial Black</vt:lpstr>
      <vt:lpstr>Calibri</vt:lpstr>
      <vt:lpstr>Wingdings</vt:lpstr>
      <vt:lpstr>Office Theme</vt:lpstr>
      <vt:lpstr>PowerPoint Presentation</vt:lpstr>
      <vt:lpstr>ELIGIBILITY CRITERIA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Alisha Negi</cp:lastModifiedBy>
  <cp:revision>21</cp:revision>
  <dcterms:created xsi:type="dcterms:W3CDTF">2023-12-22T07:37:54Z</dcterms:created>
  <dcterms:modified xsi:type="dcterms:W3CDTF">2026-05-23T08:52:47Z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2023-05-15T00:00:00Z</vt:filetime>
  </property>
  <property fmtid="{D5CDD505-2E9C-101B-9397-08002B2CF9AE}" pid="3" name="Creator">
    <vt:lpwstr>Microsoft® PowerPoint® 2021</vt:lpwstr>
  </property>
  <property fmtid="{D5CDD505-2E9C-101B-9397-08002B2CF9AE}" pid="4" name="LastSaved">
    <vt:filetime>2023-12-22T00:00:00Z</vt:filetime>
  </property>
</Properties>
</file>