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746E6C-1F53-4D2A-98E7-C2BE4A53C8B4}" v="3" dt="2026-05-23T08:48:50.92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84" y="3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7138F1-A28C-411D-8900-A0F3D41F29B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24785A-09A7-4EB5-A5A5-F3CE6B61993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20532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24785A-09A7-4EB5-A5A5-F3CE6B619930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32135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rgbClr val="03B0D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03B0D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03B0D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03B0D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3802" y="1298828"/>
            <a:ext cx="1705609" cy="391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rgbClr val="03B0D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240273" y="1614195"/>
            <a:ext cx="6764655" cy="15684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3802" y="1298828"/>
            <a:ext cx="17056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5" dirty="0"/>
              <a:t>Established,</a:t>
            </a:r>
            <a:r>
              <a:rPr spc="-25" dirty="0"/>
              <a:t> </a:t>
            </a:r>
            <a:r>
              <a:rPr sz="2400" spc="-375" dirty="0"/>
              <a:t>1944</a:t>
            </a:r>
            <a:endParaRPr sz="2400" dirty="0"/>
          </a:p>
        </p:txBody>
      </p:sp>
      <p:grpSp>
        <p:nvGrpSpPr>
          <p:cNvPr id="3" name="object 3"/>
          <p:cNvGrpSpPr/>
          <p:nvPr/>
        </p:nvGrpSpPr>
        <p:grpSpPr>
          <a:xfrm>
            <a:off x="0" y="3204984"/>
            <a:ext cx="12192000" cy="765810"/>
            <a:chOff x="0" y="3204984"/>
            <a:chExt cx="12192000" cy="765810"/>
          </a:xfrm>
        </p:grpSpPr>
        <p:sp>
          <p:nvSpPr>
            <p:cNvPr id="4" name="object 4"/>
            <p:cNvSpPr/>
            <p:nvPr/>
          </p:nvSpPr>
          <p:spPr>
            <a:xfrm>
              <a:off x="0" y="3236353"/>
              <a:ext cx="12192000" cy="365760"/>
            </a:xfrm>
            <a:custGeom>
              <a:avLst/>
              <a:gdLst/>
              <a:ahLst/>
              <a:cxnLst/>
              <a:rect l="l" t="t" r="r" b="b"/>
              <a:pathLst>
                <a:path w="12192000" h="365760">
                  <a:moveTo>
                    <a:pt x="0" y="365366"/>
                  </a:moveTo>
                  <a:lnTo>
                    <a:pt x="12192000" y="365366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65366"/>
                  </a:lnTo>
                  <a:close/>
                </a:path>
              </a:pathLst>
            </a:custGeom>
            <a:solidFill>
              <a:srgbClr val="00B1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639819"/>
              <a:ext cx="9307195" cy="330835"/>
            </a:xfrm>
            <a:custGeom>
              <a:avLst/>
              <a:gdLst/>
              <a:ahLst/>
              <a:cxnLst/>
              <a:rect l="l" t="t" r="r" b="b"/>
              <a:pathLst>
                <a:path w="9307195" h="330835">
                  <a:moveTo>
                    <a:pt x="6662153" y="0"/>
                  </a:moveTo>
                  <a:lnTo>
                    <a:pt x="5325694" y="0"/>
                  </a:lnTo>
                  <a:lnTo>
                    <a:pt x="4101338" y="0"/>
                  </a:lnTo>
                  <a:lnTo>
                    <a:pt x="0" y="0"/>
                  </a:lnTo>
                  <a:lnTo>
                    <a:pt x="0" y="330581"/>
                  </a:lnTo>
                  <a:lnTo>
                    <a:pt x="4101338" y="330581"/>
                  </a:lnTo>
                  <a:lnTo>
                    <a:pt x="5325618" y="330581"/>
                  </a:lnTo>
                  <a:lnTo>
                    <a:pt x="6662153" y="330581"/>
                  </a:lnTo>
                  <a:lnTo>
                    <a:pt x="6662153" y="0"/>
                  </a:lnTo>
                  <a:close/>
                </a:path>
                <a:path w="9307195" h="330835">
                  <a:moveTo>
                    <a:pt x="9307106" y="0"/>
                  </a:moveTo>
                  <a:lnTo>
                    <a:pt x="8054721" y="0"/>
                  </a:lnTo>
                  <a:lnTo>
                    <a:pt x="6662166" y="0"/>
                  </a:lnTo>
                  <a:lnTo>
                    <a:pt x="6662166" y="330581"/>
                  </a:lnTo>
                  <a:lnTo>
                    <a:pt x="8054721" y="330581"/>
                  </a:lnTo>
                  <a:lnTo>
                    <a:pt x="9307106" y="330581"/>
                  </a:lnTo>
                  <a:lnTo>
                    <a:pt x="9307106" y="0"/>
                  </a:lnTo>
                  <a:close/>
                </a:path>
              </a:pathLst>
            </a:custGeom>
            <a:solidFill>
              <a:srgbClr val="0E5E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62171" y="3204984"/>
              <a:ext cx="4885182" cy="511289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94503" y="6451095"/>
            <a:ext cx="2615946" cy="401561"/>
          </a:xfrm>
          <a:prstGeom prst="rect">
            <a:avLst/>
          </a:prstGeom>
        </p:spPr>
      </p:pic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7576409"/>
              </p:ext>
            </p:extLst>
          </p:nvPr>
        </p:nvGraphicFramePr>
        <p:xfrm>
          <a:off x="0" y="3229991"/>
          <a:ext cx="12190727" cy="375500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014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6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925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22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639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1955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03225">
                <a:tc gridSpan="7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ORENBURG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6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STATE</a:t>
                      </a:r>
                      <a:r>
                        <a:rPr sz="1800" b="1" spc="-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MEDICAL</a:t>
                      </a:r>
                      <a:r>
                        <a:rPr sz="18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UNIVERSITY,</a:t>
                      </a:r>
                      <a:r>
                        <a:rPr sz="18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RUSSIA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2025</a:t>
                      </a:r>
                      <a:endParaRPr sz="2000" b="1" dirty="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350" b="1" baseline="2469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ST</a:t>
                      </a:r>
                      <a:r>
                        <a:rPr sz="1350" b="1" spc="315" baseline="2469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YEAR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400" b="1" spc="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1350" b="1" spc="82" baseline="2469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ND</a:t>
                      </a:r>
                      <a:r>
                        <a:rPr sz="1350" b="1" spc="127" baseline="2469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YEAR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</a:t>
                      </a:r>
                      <a:r>
                        <a:rPr sz="1350" b="1" baseline="2469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RD</a:t>
                      </a:r>
                      <a:r>
                        <a:rPr sz="1350" b="1" spc="307" baseline="2469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YEAR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400" b="1" spc="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</a:t>
                      </a:r>
                      <a:r>
                        <a:rPr sz="1350" b="1" spc="89" baseline="2469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TH</a:t>
                      </a:r>
                      <a:r>
                        <a:rPr sz="1350" b="1" spc="112" baseline="2469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YEAR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400" b="1" spc="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350" b="1" spc="89" baseline="2469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TH</a:t>
                      </a:r>
                      <a:r>
                        <a:rPr sz="1350" b="1" spc="104" baseline="2469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YEAR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400" b="1" spc="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</a:t>
                      </a:r>
                      <a:r>
                        <a:rPr sz="1350" b="1" spc="89" baseline="2469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TH</a:t>
                      </a:r>
                      <a:r>
                        <a:rPr sz="1350" b="1" spc="104" baseline="2469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YEAR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COLLEGE</a:t>
                      </a:r>
                      <a:r>
                        <a:rPr sz="14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FEE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Included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Included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Included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Included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Included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Included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marL="78740"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HOSTEL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908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Included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Included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Included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Included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Included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Included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1160">
                <a:tc>
                  <a:txBody>
                    <a:bodyPr/>
                    <a:lstStyle/>
                    <a:p>
                      <a:pPr marL="1146175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HEALTH</a:t>
                      </a:r>
                      <a:r>
                        <a:rPr sz="1400" b="1" spc="-7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INSURANCE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844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Included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009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Included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1009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Included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1009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Included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009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Included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009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Included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009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marL="495300" marR="412115" algn="ctr">
                        <a:lnSpc>
                          <a:spcPct val="166300"/>
                        </a:lnSpc>
                        <a:spcBef>
                          <a:spcPts val="50"/>
                        </a:spcBef>
                      </a:pP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REGISTRATION</a:t>
                      </a:r>
                      <a:r>
                        <a:rPr sz="1100" b="1" spc="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+</a:t>
                      </a:r>
                      <a:r>
                        <a:rPr sz="11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DOCUMENT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TRANSLATION</a:t>
                      </a:r>
                      <a:r>
                        <a:rPr sz="1100" b="1" spc="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+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NOTARIZATION</a:t>
                      </a:r>
                      <a:r>
                        <a:rPr sz="1100" b="1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+</a:t>
                      </a:r>
                      <a:r>
                        <a:rPr sz="11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VISA</a:t>
                      </a:r>
                      <a:r>
                        <a:rPr sz="11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EXTENSION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+</a:t>
                      </a:r>
                      <a:r>
                        <a:rPr sz="11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AIRPORT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PICKUP</a:t>
                      </a:r>
                      <a:r>
                        <a:rPr sz="11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+</a:t>
                      </a:r>
                      <a:r>
                        <a:rPr sz="11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ADMINISTRATIVE</a:t>
                      </a:r>
                      <a:r>
                        <a:rPr sz="11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CHARGE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Included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Included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Included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Included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Included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Included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87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70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00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$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</a:t>
                      </a: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000</a:t>
                      </a:r>
                      <a:r>
                        <a:rPr sz="14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$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27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6000</a:t>
                      </a:r>
                      <a:r>
                        <a:rPr kumimoji="0" lang="en-IN" sz="1400" b="1" i="0" u="none" strike="noStrike" kern="0" cap="none" spc="-5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$</a:t>
                      </a:r>
                      <a:endParaRPr kumimoji="0" lang="en-IN" sz="1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27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6000</a:t>
                      </a:r>
                      <a:r>
                        <a:rPr kumimoji="0" lang="en-IN" sz="1400" b="1" i="0" u="none" strike="noStrike" kern="0" cap="none" spc="-2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r>
                        <a:rPr kumimoji="0" lang="en-IN" sz="1400" b="1" i="0" u="none" strike="noStrike" kern="0" cap="none" spc="-5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$</a:t>
                      </a:r>
                      <a:endParaRPr kumimoji="0" lang="en-IN" sz="1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27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6000</a:t>
                      </a:r>
                      <a:r>
                        <a:rPr kumimoji="0" lang="en-IN" sz="1400" b="1" i="0" u="none" strike="noStrike" kern="0" cap="none" spc="-2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r>
                        <a:rPr kumimoji="0" lang="en-IN" sz="1400" b="1" i="0" u="none" strike="noStrike" kern="0" cap="none" spc="-5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$</a:t>
                      </a:r>
                      <a:endParaRPr kumimoji="0" lang="en-IN" sz="1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27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6000</a:t>
                      </a:r>
                      <a:r>
                        <a:rPr kumimoji="0" lang="en-IN" sz="1400" b="1" i="0" u="none" strike="noStrike" kern="0" cap="none" spc="-2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r>
                        <a:rPr kumimoji="0" lang="en-IN" sz="1400" b="1" i="0" u="none" strike="noStrike" kern="0" cap="none" spc="-5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$</a:t>
                      </a:r>
                      <a:endParaRPr kumimoji="0" lang="en-IN" sz="1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7345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400" u="sng" dirty="0">
                          <a:solidFill>
                            <a:schemeClr val="bg1"/>
                          </a:solidFill>
                        </a:rPr>
                        <a:t>ADMINISTRATIVE CHARGE (OTC) : 1300$</a:t>
                      </a:r>
                    </a:p>
                    <a:p>
                      <a:pPr algn="ctr" fontAlgn="ctr"/>
                      <a:r>
                        <a:rPr lang="en-US" sz="1400" u="sng" dirty="0">
                          <a:solidFill>
                            <a:schemeClr val="bg1"/>
                          </a:solidFill>
                        </a:rPr>
                        <a:t>SERVICE CHARGES &amp; CONSULTATION CHARGES EXTRA TO BE PAID IN INDIA --- MESS MANDATORY 1500$ FOR 1</a:t>
                      </a:r>
                      <a:r>
                        <a:rPr lang="en-US" sz="1400" u="sng" baseline="30000" dirty="0">
                          <a:solidFill>
                            <a:schemeClr val="bg1"/>
                          </a:solidFill>
                        </a:rPr>
                        <a:t>ST</a:t>
                      </a:r>
                      <a:r>
                        <a:rPr lang="en-US" sz="1400" u="sng" dirty="0">
                          <a:solidFill>
                            <a:schemeClr val="bg1"/>
                          </a:solidFill>
                        </a:rPr>
                        <a:t> YEAR</a:t>
                      </a:r>
                      <a:endParaRPr lang="en-US" sz="1600" b="1" i="1" u="sng" dirty="0">
                        <a:solidFill>
                          <a:schemeClr val="bg1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0" marR="0" marT="81280" marB="0"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03B0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9" name="object 9"/>
          <p:cNvGrpSpPr/>
          <p:nvPr/>
        </p:nvGrpSpPr>
        <p:grpSpPr>
          <a:xfrm>
            <a:off x="28955" y="9144"/>
            <a:ext cx="11940540" cy="3228340"/>
            <a:chOff x="28955" y="9144"/>
            <a:chExt cx="11940540" cy="3228340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955" y="9144"/>
              <a:ext cx="5131308" cy="322783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160264" y="9144"/>
              <a:ext cx="6809232" cy="1397507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5240273" y="1614195"/>
            <a:ext cx="6764655" cy="15684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95"/>
              </a:spcBef>
            </a:pPr>
            <a:r>
              <a:rPr sz="1350" b="1" dirty="0">
                <a:solidFill>
                  <a:srgbClr val="005EB0"/>
                </a:solidFill>
                <a:latin typeface="Arial"/>
                <a:cs typeface="Arial"/>
              </a:rPr>
              <a:t>Orenburg</a:t>
            </a:r>
            <a:r>
              <a:rPr sz="1350" b="1" spc="85" dirty="0">
                <a:solidFill>
                  <a:srgbClr val="005EB0"/>
                </a:solidFill>
                <a:latin typeface="Arial"/>
                <a:cs typeface="Arial"/>
              </a:rPr>
              <a:t>  </a:t>
            </a:r>
            <a:r>
              <a:rPr sz="1350" b="1" dirty="0">
                <a:solidFill>
                  <a:srgbClr val="005EB0"/>
                </a:solidFill>
                <a:latin typeface="Arial"/>
                <a:cs typeface="Arial"/>
              </a:rPr>
              <a:t>State</a:t>
            </a:r>
            <a:r>
              <a:rPr sz="1350" b="1" spc="80" dirty="0">
                <a:solidFill>
                  <a:srgbClr val="005EB0"/>
                </a:solidFill>
                <a:latin typeface="Arial"/>
                <a:cs typeface="Arial"/>
              </a:rPr>
              <a:t>  </a:t>
            </a:r>
            <a:r>
              <a:rPr sz="1350" b="1" dirty="0">
                <a:solidFill>
                  <a:srgbClr val="005EB0"/>
                </a:solidFill>
                <a:latin typeface="Arial"/>
                <a:cs typeface="Arial"/>
              </a:rPr>
              <a:t>Medical</a:t>
            </a:r>
            <a:r>
              <a:rPr sz="1350" b="1" spc="80" dirty="0">
                <a:solidFill>
                  <a:srgbClr val="005EB0"/>
                </a:solidFill>
                <a:latin typeface="Arial"/>
                <a:cs typeface="Arial"/>
              </a:rPr>
              <a:t>  </a:t>
            </a:r>
            <a:r>
              <a:rPr sz="1350" b="1" dirty="0">
                <a:solidFill>
                  <a:srgbClr val="005EB0"/>
                </a:solidFill>
                <a:latin typeface="Arial"/>
                <a:cs typeface="Arial"/>
              </a:rPr>
              <a:t>University</a:t>
            </a:r>
            <a:r>
              <a:rPr sz="1350" b="1" spc="80" dirty="0">
                <a:solidFill>
                  <a:srgbClr val="005EB0"/>
                </a:solidFill>
                <a:latin typeface="Arial"/>
                <a:cs typeface="Arial"/>
              </a:rPr>
              <a:t>  </a:t>
            </a:r>
            <a:r>
              <a:rPr sz="1350" b="1" dirty="0">
                <a:solidFill>
                  <a:srgbClr val="005EB0"/>
                </a:solidFill>
                <a:latin typeface="Arial"/>
                <a:cs typeface="Arial"/>
              </a:rPr>
              <a:t>offers</a:t>
            </a:r>
            <a:r>
              <a:rPr sz="1350" b="1" spc="85" dirty="0">
                <a:solidFill>
                  <a:srgbClr val="005EB0"/>
                </a:solidFill>
                <a:latin typeface="Arial"/>
                <a:cs typeface="Arial"/>
              </a:rPr>
              <a:t>  </a:t>
            </a:r>
            <a:r>
              <a:rPr sz="1350" b="1" dirty="0">
                <a:solidFill>
                  <a:srgbClr val="005EB0"/>
                </a:solidFill>
                <a:latin typeface="Arial"/>
                <a:cs typeface="Arial"/>
              </a:rPr>
              <a:t>courses</a:t>
            </a:r>
            <a:r>
              <a:rPr sz="1350" b="1" spc="75" dirty="0">
                <a:solidFill>
                  <a:srgbClr val="005EB0"/>
                </a:solidFill>
                <a:latin typeface="Arial"/>
                <a:cs typeface="Arial"/>
              </a:rPr>
              <a:t>  </a:t>
            </a:r>
            <a:r>
              <a:rPr sz="1350" b="1" dirty="0">
                <a:solidFill>
                  <a:srgbClr val="005EB0"/>
                </a:solidFill>
                <a:latin typeface="Arial"/>
                <a:cs typeface="Arial"/>
              </a:rPr>
              <a:t>and</a:t>
            </a:r>
            <a:r>
              <a:rPr sz="1350" b="1" spc="85" dirty="0">
                <a:solidFill>
                  <a:srgbClr val="005EB0"/>
                </a:solidFill>
                <a:latin typeface="Arial"/>
                <a:cs typeface="Arial"/>
              </a:rPr>
              <a:t>  </a:t>
            </a:r>
            <a:r>
              <a:rPr sz="1350" b="1" dirty="0">
                <a:solidFill>
                  <a:srgbClr val="005EB0"/>
                </a:solidFill>
                <a:latin typeface="Arial"/>
                <a:cs typeface="Arial"/>
              </a:rPr>
              <a:t>programs</a:t>
            </a:r>
            <a:r>
              <a:rPr sz="1350" b="1" spc="85" dirty="0">
                <a:solidFill>
                  <a:srgbClr val="005EB0"/>
                </a:solidFill>
                <a:latin typeface="Arial"/>
                <a:cs typeface="Arial"/>
              </a:rPr>
              <a:t>  </a:t>
            </a:r>
            <a:r>
              <a:rPr sz="1350" b="1" dirty="0">
                <a:solidFill>
                  <a:srgbClr val="005EB0"/>
                </a:solidFill>
                <a:latin typeface="Arial"/>
                <a:cs typeface="Arial"/>
              </a:rPr>
              <a:t>leading</a:t>
            </a:r>
            <a:r>
              <a:rPr sz="1350" b="1" spc="85" dirty="0">
                <a:solidFill>
                  <a:srgbClr val="005EB0"/>
                </a:solidFill>
                <a:latin typeface="Arial"/>
                <a:cs typeface="Arial"/>
              </a:rPr>
              <a:t>  </a:t>
            </a:r>
            <a:r>
              <a:rPr sz="1350" b="1" spc="-25" dirty="0">
                <a:solidFill>
                  <a:srgbClr val="005EB0"/>
                </a:solidFill>
                <a:latin typeface="Arial"/>
                <a:cs typeface="Arial"/>
              </a:rPr>
              <a:t>to </a:t>
            </a:r>
            <a:r>
              <a:rPr sz="1350" b="1" dirty="0">
                <a:solidFill>
                  <a:srgbClr val="005EB0"/>
                </a:solidFill>
                <a:latin typeface="Arial"/>
                <a:cs typeface="Arial"/>
              </a:rPr>
              <a:t>officially</a:t>
            </a:r>
            <a:r>
              <a:rPr sz="1350" b="1" spc="75" dirty="0">
                <a:solidFill>
                  <a:srgbClr val="005EB0"/>
                </a:solidFill>
                <a:latin typeface="Arial"/>
                <a:cs typeface="Arial"/>
              </a:rPr>
              <a:t>  </a:t>
            </a:r>
            <a:r>
              <a:rPr sz="1350" b="1" dirty="0">
                <a:solidFill>
                  <a:srgbClr val="005EB0"/>
                </a:solidFill>
                <a:latin typeface="Arial"/>
                <a:cs typeface="Arial"/>
              </a:rPr>
              <a:t>recognized</a:t>
            </a:r>
            <a:r>
              <a:rPr sz="1350" b="1" spc="95" dirty="0">
                <a:solidFill>
                  <a:srgbClr val="005EB0"/>
                </a:solidFill>
                <a:latin typeface="Arial"/>
                <a:cs typeface="Arial"/>
              </a:rPr>
              <a:t>  </a:t>
            </a:r>
            <a:r>
              <a:rPr sz="1350" b="1" dirty="0">
                <a:solidFill>
                  <a:srgbClr val="005EB0"/>
                </a:solidFill>
                <a:latin typeface="Arial"/>
                <a:cs typeface="Arial"/>
              </a:rPr>
              <a:t>higher</a:t>
            </a:r>
            <a:r>
              <a:rPr sz="1350" b="1" spc="90" dirty="0">
                <a:solidFill>
                  <a:srgbClr val="005EB0"/>
                </a:solidFill>
                <a:latin typeface="Arial"/>
                <a:cs typeface="Arial"/>
              </a:rPr>
              <a:t>  </a:t>
            </a:r>
            <a:r>
              <a:rPr sz="1350" b="1" dirty="0">
                <a:solidFill>
                  <a:srgbClr val="005EB0"/>
                </a:solidFill>
                <a:latin typeface="Arial"/>
                <a:cs typeface="Arial"/>
              </a:rPr>
              <a:t>education</a:t>
            </a:r>
            <a:r>
              <a:rPr sz="1350" b="1" spc="90" dirty="0">
                <a:solidFill>
                  <a:srgbClr val="005EB0"/>
                </a:solidFill>
                <a:latin typeface="Arial"/>
                <a:cs typeface="Arial"/>
              </a:rPr>
              <a:t>  </a:t>
            </a:r>
            <a:r>
              <a:rPr sz="1350" b="1" dirty="0">
                <a:solidFill>
                  <a:srgbClr val="005EB0"/>
                </a:solidFill>
                <a:latin typeface="Arial"/>
                <a:cs typeface="Arial"/>
              </a:rPr>
              <a:t>degrees</a:t>
            </a:r>
            <a:r>
              <a:rPr sz="1350" b="1" spc="95" dirty="0">
                <a:solidFill>
                  <a:srgbClr val="005EB0"/>
                </a:solidFill>
                <a:latin typeface="Arial"/>
                <a:cs typeface="Arial"/>
              </a:rPr>
              <a:t>  </a:t>
            </a:r>
            <a:r>
              <a:rPr sz="1350" b="1" dirty="0">
                <a:solidFill>
                  <a:srgbClr val="005EB0"/>
                </a:solidFill>
                <a:latin typeface="Arial"/>
                <a:cs typeface="Arial"/>
              </a:rPr>
              <a:t>such</a:t>
            </a:r>
            <a:r>
              <a:rPr sz="1350" b="1" spc="90" dirty="0">
                <a:solidFill>
                  <a:srgbClr val="005EB0"/>
                </a:solidFill>
                <a:latin typeface="Arial"/>
                <a:cs typeface="Arial"/>
              </a:rPr>
              <a:t>  </a:t>
            </a:r>
            <a:r>
              <a:rPr sz="1350" b="1" dirty="0">
                <a:solidFill>
                  <a:srgbClr val="005EB0"/>
                </a:solidFill>
                <a:latin typeface="Arial"/>
                <a:cs typeface="Arial"/>
              </a:rPr>
              <a:t>as</a:t>
            </a:r>
            <a:r>
              <a:rPr sz="1350" b="1" spc="95" dirty="0">
                <a:solidFill>
                  <a:srgbClr val="005EB0"/>
                </a:solidFill>
                <a:latin typeface="Arial"/>
                <a:cs typeface="Arial"/>
              </a:rPr>
              <a:t>  </a:t>
            </a:r>
            <a:r>
              <a:rPr sz="1350" b="1" dirty="0">
                <a:solidFill>
                  <a:srgbClr val="005EB0"/>
                </a:solidFill>
                <a:latin typeface="Arial"/>
                <a:cs typeface="Arial"/>
              </a:rPr>
              <a:t>bachelor’s</a:t>
            </a:r>
            <a:r>
              <a:rPr sz="1350" b="1" spc="90" dirty="0">
                <a:solidFill>
                  <a:srgbClr val="005EB0"/>
                </a:solidFill>
                <a:latin typeface="Arial"/>
                <a:cs typeface="Arial"/>
              </a:rPr>
              <a:t>  </a:t>
            </a:r>
            <a:r>
              <a:rPr sz="1350" b="1" spc="-10" dirty="0">
                <a:solidFill>
                  <a:srgbClr val="005EB0"/>
                </a:solidFill>
                <a:latin typeface="Arial"/>
                <a:cs typeface="Arial"/>
              </a:rPr>
              <a:t>degrees, </a:t>
            </a:r>
            <a:r>
              <a:rPr sz="1350" b="1" dirty="0">
                <a:solidFill>
                  <a:srgbClr val="005EB0"/>
                </a:solidFill>
                <a:latin typeface="Arial"/>
                <a:cs typeface="Arial"/>
              </a:rPr>
              <a:t>master’s</a:t>
            </a:r>
            <a:r>
              <a:rPr sz="1350" b="1" spc="-10" dirty="0">
                <a:solidFill>
                  <a:srgbClr val="005EB0"/>
                </a:solidFill>
                <a:latin typeface="Arial"/>
                <a:cs typeface="Arial"/>
              </a:rPr>
              <a:t> </a:t>
            </a:r>
            <a:r>
              <a:rPr sz="1350" b="1" dirty="0">
                <a:solidFill>
                  <a:srgbClr val="005EB0"/>
                </a:solidFill>
                <a:latin typeface="Arial"/>
                <a:cs typeface="Arial"/>
              </a:rPr>
              <a:t>degrees,</a:t>
            </a:r>
            <a:r>
              <a:rPr sz="1350" b="1" spc="-20" dirty="0">
                <a:solidFill>
                  <a:srgbClr val="005EB0"/>
                </a:solidFill>
                <a:latin typeface="Arial"/>
                <a:cs typeface="Arial"/>
              </a:rPr>
              <a:t> </a:t>
            </a:r>
            <a:r>
              <a:rPr sz="1350" b="1" dirty="0">
                <a:solidFill>
                  <a:srgbClr val="005EB0"/>
                </a:solidFill>
                <a:latin typeface="Arial"/>
                <a:cs typeface="Arial"/>
              </a:rPr>
              <a:t>doctorate</a:t>
            </a:r>
            <a:r>
              <a:rPr sz="1350" b="1" spc="-5" dirty="0">
                <a:solidFill>
                  <a:srgbClr val="005EB0"/>
                </a:solidFill>
                <a:latin typeface="Arial"/>
                <a:cs typeface="Arial"/>
              </a:rPr>
              <a:t> </a:t>
            </a:r>
            <a:r>
              <a:rPr sz="1350" b="1" dirty="0">
                <a:solidFill>
                  <a:srgbClr val="005EB0"/>
                </a:solidFill>
                <a:latin typeface="Arial"/>
                <a:cs typeface="Arial"/>
              </a:rPr>
              <a:t>degrees</a:t>
            </a:r>
            <a:r>
              <a:rPr sz="1350" b="1" spc="-10" dirty="0">
                <a:solidFill>
                  <a:srgbClr val="005EB0"/>
                </a:solidFill>
                <a:latin typeface="Arial"/>
                <a:cs typeface="Arial"/>
              </a:rPr>
              <a:t> </a:t>
            </a:r>
            <a:r>
              <a:rPr sz="1350" b="1" dirty="0">
                <a:solidFill>
                  <a:srgbClr val="005EB0"/>
                </a:solidFill>
                <a:latin typeface="Arial"/>
                <a:cs typeface="Arial"/>
              </a:rPr>
              <a:t>in</a:t>
            </a:r>
            <a:r>
              <a:rPr sz="1350" b="1" spc="-5" dirty="0">
                <a:solidFill>
                  <a:srgbClr val="005EB0"/>
                </a:solidFill>
                <a:latin typeface="Arial"/>
                <a:cs typeface="Arial"/>
              </a:rPr>
              <a:t> </a:t>
            </a:r>
            <a:r>
              <a:rPr sz="1350" b="1" dirty="0">
                <a:solidFill>
                  <a:srgbClr val="005EB0"/>
                </a:solidFill>
                <a:latin typeface="Arial"/>
                <a:cs typeface="Arial"/>
              </a:rPr>
              <a:t>several</a:t>
            </a:r>
            <a:r>
              <a:rPr sz="1350" b="1" spc="-10" dirty="0">
                <a:solidFill>
                  <a:srgbClr val="005EB0"/>
                </a:solidFill>
                <a:latin typeface="Arial"/>
                <a:cs typeface="Arial"/>
              </a:rPr>
              <a:t> </a:t>
            </a:r>
            <a:r>
              <a:rPr sz="1350" b="1" dirty="0">
                <a:solidFill>
                  <a:srgbClr val="005EB0"/>
                </a:solidFill>
                <a:latin typeface="Arial"/>
                <a:cs typeface="Arial"/>
              </a:rPr>
              <a:t>areas of</a:t>
            </a:r>
            <a:r>
              <a:rPr sz="1350" b="1" spc="-15" dirty="0">
                <a:solidFill>
                  <a:srgbClr val="005EB0"/>
                </a:solidFill>
                <a:latin typeface="Arial"/>
                <a:cs typeface="Arial"/>
              </a:rPr>
              <a:t> </a:t>
            </a:r>
            <a:r>
              <a:rPr sz="1350" b="1" spc="-10" dirty="0">
                <a:solidFill>
                  <a:srgbClr val="005EB0"/>
                </a:solidFill>
                <a:latin typeface="Arial"/>
                <a:cs typeface="Arial"/>
              </a:rPr>
              <a:t>study. Currently,</a:t>
            </a:r>
            <a:r>
              <a:rPr sz="1350" b="1" spc="-5" dirty="0">
                <a:solidFill>
                  <a:srgbClr val="005EB0"/>
                </a:solidFill>
                <a:latin typeface="Arial"/>
                <a:cs typeface="Arial"/>
              </a:rPr>
              <a:t> </a:t>
            </a:r>
            <a:r>
              <a:rPr sz="1350" b="1" dirty="0">
                <a:solidFill>
                  <a:srgbClr val="005EB0"/>
                </a:solidFill>
                <a:latin typeface="Arial"/>
                <a:cs typeface="Arial"/>
              </a:rPr>
              <a:t>there</a:t>
            </a:r>
            <a:r>
              <a:rPr sz="1350" b="1" spc="-10" dirty="0">
                <a:solidFill>
                  <a:srgbClr val="005EB0"/>
                </a:solidFill>
                <a:latin typeface="Arial"/>
                <a:cs typeface="Arial"/>
              </a:rPr>
              <a:t> </a:t>
            </a:r>
            <a:r>
              <a:rPr sz="1350" b="1" spc="-25" dirty="0">
                <a:solidFill>
                  <a:srgbClr val="005EB0"/>
                </a:solidFill>
                <a:latin typeface="Arial"/>
                <a:cs typeface="Arial"/>
              </a:rPr>
              <a:t>are </a:t>
            </a:r>
            <a:r>
              <a:rPr sz="1350" b="1" dirty="0">
                <a:solidFill>
                  <a:srgbClr val="005EB0"/>
                </a:solidFill>
                <a:latin typeface="Arial"/>
                <a:cs typeface="Arial"/>
              </a:rPr>
              <a:t>eight</a:t>
            </a:r>
            <a:r>
              <a:rPr sz="1350" b="1" spc="245" dirty="0">
                <a:solidFill>
                  <a:srgbClr val="005EB0"/>
                </a:solidFill>
                <a:latin typeface="Arial"/>
                <a:cs typeface="Arial"/>
              </a:rPr>
              <a:t> </a:t>
            </a:r>
            <a:r>
              <a:rPr sz="1350" b="1" dirty="0">
                <a:solidFill>
                  <a:srgbClr val="005EB0"/>
                </a:solidFill>
                <a:latin typeface="Arial"/>
                <a:cs typeface="Arial"/>
              </a:rPr>
              <a:t>faculties:</a:t>
            </a:r>
            <a:r>
              <a:rPr sz="1350" b="1" spc="250" dirty="0">
                <a:solidFill>
                  <a:srgbClr val="005EB0"/>
                </a:solidFill>
                <a:latin typeface="Arial"/>
                <a:cs typeface="Arial"/>
              </a:rPr>
              <a:t> </a:t>
            </a:r>
            <a:r>
              <a:rPr sz="1350" b="1" dirty="0">
                <a:solidFill>
                  <a:srgbClr val="005EB0"/>
                </a:solidFill>
                <a:latin typeface="Arial"/>
                <a:cs typeface="Arial"/>
              </a:rPr>
              <a:t>Medicine,</a:t>
            </a:r>
            <a:r>
              <a:rPr sz="1350" b="1" spc="250" dirty="0">
                <a:solidFill>
                  <a:srgbClr val="005EB0"/>
                </a:solidFill>
                <a:latin typeface="Arial"/>
                <a:cs typeface="Arial"/>
              </a:rPr>
              <a:t> </a:t>
            </a:r>
            <a:r>
              <a:rPr sz="1350" b="1" dirty="0">
                <a:solidFill>
                  <a:srgbClr val="005EB0"/>
                </a:solidFill>
                <a:latin typeface="Arial"/>
                <a:cs typeface="Arial"/>
              </a:rPr>
              <a:t>Pediatric,</a:t>
            </a:r>
            <a:r>
              <a:rPr sz="1350" b="1" spc="254" dirty="0">
                <a:solidFill>
                  <a:srgbClr val="005EB0"/>
                </a:solidFill>
                <a:latin typeface="Arial"/>
                <a:cs typeface="Arial"/>
              </a:rPr>
              <a:t> </a:t>
            </a:r>
            <a:r>
              <a:rPr sz="1350" b="1" dirty="0">
                <a:solidFill>
                  <a:srgbClr val="005EB0"/>
                </a:solidFill>
                <a:latin typeface="Arial"/>
                <a:cs typeface="Arial"/>
              </a:rPr>
              <a:t>Stomatology</a:t>
            </a:r>
            <a:r>
              <a:rPr sz="1350" b="1" spc="240" dirty="0">
                <a:solidFill>
                  <a:srgbClr val="005EB0"/>
                </a:solidFill>
                <a:latin typeface="Arial"/>
                <a:cs typeface="Arial"/>
              </a:rPr>
              <a:t> </a:t>
            </a:r>
            <a:r>
              <a:rPr sz="1350" b="1" dirty="0">
                <a:solidFill>
                  <a:srgbClr val="005EB0"/>
                </a:solidFill>
                <a:latin typeface="Arial"/>
                <a:cs typeface="Arial"/>
              </a:rPr>
              <a:t>(Dentistry),</a:t>
            </a:r>
            <a:r>
              <a:rPr sz="1350" b="1" spc="260" dirty="0">
                <a:solidFill>
                  <a:srgbClr val="005EB0"/>
                </a:solidFill>
                <a:latin typeface="Arial"/>
                <a:cs typeface="Arial"/>
              </a:rPr>
              <a:t> </a:t>
            </a:r>
            <a:r>
              <a:rPr sz="1350" b="1" dirty="0">
                <a:solidFill>
                  <a:srgbClr val="005EB0"/>
                </a:solidFill>
                <a:latin typeface="Arial"/>
                <a:cs typeface="Arial"/>
              </a:rPr>
              <a:t>Pharmacy,</a:t>
            </a:r>
            <a:r>
              <a:rPr sz="1350" b="1" spc="254" dirty="0">
                <a:solidFill>
                  <a:srgbClr val="005EB0"/>
                </a:solidFill>
                <a:latin typeface="Arial"/>
                <a:cs typeface="Arial"/>
              </a:rPr>
              <a:t> </a:t>
            </a:r>
            <a:r>
              <a:rPr sz="1350" b="1" spc="-10" dirty="0">
                <a:solidFill>
                  <a:srgbClr val="005EB0"/>
                </a:solidFill>
                <a:latin typeface="Arial"/>
                <a:cs typeface="Arial"/>
              </a:rPr>
              <a:t>Clinical Psychology,</a:t>
            </a:r>
            <a:r>
              <a:rPr sz="1350" b="1" spc="-35" dirty="0">
                <a:solidFill>
                  <a:srgbClr val="005EB0"/>
                </a:solidFill>
                <a:latin typeface="Arial"/>
                <a:cs typeface="Arial"/>
              </a:rPr>
              <a:t> </a:t>
            </a:r>
            <a:r>
              <a:rPr sz="1350" b="1" dirty="0">
                <a:solidFill>
                  <a:srgbClr val="005EB0"/>
                </a:solidFill>
                <a:latin typeface="Arial"/>
                <a:cs typeface="Arial"/>
              </a:rPr>
              <a:t>Nursing,</a:t>
            </a:r>
            <a:r>
              <a:rPr sz="1350" b="1" spc="-50" dirty="0">
                <a:solidFill>
                  <a:srgbClr val="005EB0"/>
                </a:solidFill>
                <a:latin typeface="Arial"/>
                <a:cs typeface="Arial"/>
              </a:rPr>
              <a:t> </a:t>
            </a:r>
            <a:r>
              <a:rPr sz="1350" b="1" dirty="0">
                <a:solidFill>
                  <a:srgbClr val="005EB0"/>
                </a:solidFill>
                <a:latin typeface="Arial"/>
                <a:cs typeface="Arial"/>
              </a:rPr>
              <a:t>Public</a:t>
            </a:r>
            <a:r>
              <a:rPr sz="1350" b="1" spc="-30" dirty="0">
                <a:solidFill>
                  <a:srgbClr val="005EB0"/>
                </a:solidFill>
                <a:latin typeface="Arial"/>
                <a:cs typeface="Arial"/>
              </a:rPr>
              <a:t> </a:t>
            </a:r>
            <a:r>
              <a:rPr sz="1350" b="1" spc="-10" dirty="0">
                <a:solidFill>
                  <a:srgbClr val="005EB0"/>
                </a:solidFill>
                <a:latin typeface="Arial"/>
                <a:cs typeface="Arial"/>
              </a:rPr>
              <a:t>Health.</a:t>
            </a:r>
            <a:endParaRPr sz="13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</TotalTime>
  <Words>165</Words>
  <Application>Microsoft Office PowerPoint</Application>
  <PresentationFormat>Widescreen</PresentationFormat>
  <Paragraphs>60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Office Theme</vt:lpstr>
      <vt:lpstr>Established, 1944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mohitpuri082@outlook.com</dc:creator>
  <cp:lastModifiedBy>Alisha Negi</cp:lastModifiedBy>
  <cp:revision>6</cp:revision>
  <dcterms:created xsi:type="dcterms:W3CDTF">2024-05-13T11:38:55Z</dcterms:created>
  <dcterms:modified xsi:type="dcterms:W3CDTF">2026-05-23T08:53:52Z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2023-05-23T00:00:00Z</vt:filetime>
  </property>
  <property fmtid="{D5CDD505-2E9C-101B-9397-08002B2CF9AE}" pid="3" name="Creator">
    <vt:lpwstr>Microsoft® PowerPoint® 2021</vt:lpwstr>
  </property>
  <property fmtid="{D5CDD505-2E9C-101B-9397-08002B2CF9AE}" pid="4" name="LastSaved">
    <vt:filetime>2024-05-13T00:00:00Z</vt:filetime>
  </property>
  <property fmtid="{D5CDD505-2E9C-101B-9397-08002B2CF9AE}" pid="5" name="Producer">
    <vt:lpwstr>Microsoft® PowerPoint® 2021</vt:lpwstr>
  </property>
</Properties>
</file>