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506A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ject 9">
            <a:extLst>
              <a:ext uri="{FF2B5EF4-FFF2-40B4-BE49-F238E27FC236}">
                <a16:creationId xmlns:a16="http://schemas.microsoft.com/office/drawing/2014/main" id="{7ABEA2E1-F281-4643-A6E5-079017FA9BA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896" y="88585"/>
            <a:ext cx="11933499" cy="6588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490125" y="134885"/>
            <a:ext cx="11412220" cy="120545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 algn="ctr">
              <a:spcBef>
                <a:spcPts val="640"/>
              </a:spcBef>
            </a:pPr>
            <a:r>
              <a:rPr lang="en-US" sz="4800" b="1" spc="30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OMSK</a:t>
            </a:r>
            <a:r>
              <a:rPr lang="en-US" sz="4800" b="1" spc="-37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800" b="1" spc="22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</a:t>
            </a:r>
            <a:r>
              <a:rPr lang="en-US" sz="4800" b="1" spc="-18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800" b="1" spc="-16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</a:t>
            </a:r>
            <a:r>
              <a:rPr lang="en-US" sz="4800" b="1" spc="229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800" b="1" spc="35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 MEDICAL</a:t>
            </a:r>
            <a:r>
              <a:rPr lang="en-US" sz="4800" b="1" spc="-38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800" b="1" spc="22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UNIVERSITY</a:t>
            </a:r>
          </a:p>
          <a:p>
            <a:pPr marL="134620" algn="ctr">
              <a:spcBef>
                <a:spcPts val="640"/>
              </a:spcBef>
            </a:pPr>
            <a:endParaRPr lang="en-US" sz="2000" b="1" spc="-2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F8C56E-C559-4AC7-A159-D828200DA667}"/>
              </a:ext>
            </a:extLst>
          </p:cNvPr>
          <p:cNvSpPr/>
          <p:nvPr/>
        </p:nvSpPr>
        <p:spPr>
          <a:xfrm>
            <a:off x="291217" y="4968906"/>
            <a:ext cx="11761887" cy="133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515"/>
              </a:spcBef>
            </a:pP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It </a:t>
            </a:r>
            <a:r>
              <a:rPr lang="en-US" b="1" spc="-10" dirty="0">
                <a:solidFill>
                  <a:schemeClr val="bg1"/>
                </a:solidFill>
                <a:latin typeface="Arial MT"/>
                <a:cs typeface="Arial MT"/>
              </a:rPr>
              <a:t>was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established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1920 as the medical faculty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of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the Siberian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Institute of </a:t>
            </a:r>
            <a:r>
              <a:rPr lang="en-US" b="1" spc="-10" dirty="0">
                <a:solidFill>
                  <a:schemeClr val="bg1"/>
                </a:solidFill>
                <a:latin typeface="Arial MT"/>
                <a:cs typeface="Arial MT"/>
              </a:rPr>
              <a:t>Veterinary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Medicine and </a:t>
            </a:r>
            <a:r>
              <a:rPr lang="en-US" b="1" spc="-20" dirty="0">
                <a:solidFill>
                  <a:schemeClr val="bg1"/>
                </a:solidFill>
                <a:latin typeface="Arial MT"/>
                <a:cs typeface="Arial MT"/>
              </a:rPr>
              <a:t>Zoology,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and </a:t>
            </a:r>
            <a:r>
              <a:rPr lang="en-US" b="1" spc="-10" dirty="0">
                <a:solidFill>
                  <a:schemeClr val="bg1"/>
                </a:solidFill>
                <a:latin typeface="Arial MT"/>
                <a:cs typeface="Arial MT"/>
              </a:rPr>
              <a:t>was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reorganized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 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1921</a:t>
            </a:r>
            <a:r>
              <a:rPr lang="en-US" b="1" spc="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as</a:t>
            </a:r>
            <a:r>
              <a:rPr lang="en-US" b="1" spc="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lang="en-US" b="1" spc="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10" dirty="0">
                <a:solidFill>
                  <a:schemeClr val="bg1"/>
                </a:solidFill>
                <a:latin typeface="Arial MT"/>
                <a:cs typeface="Arial MT"/>
              </a:rPr>
              <a:t>West</a:t>
            </a:r>
            <a:r>
              <a:rPr lang="en-US" b="1" spc="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Siberian</a:t>
            </a:r>
            <a:r>
              <a:rPr lang="en-US" b="1" spc="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State</a:t>
            </a:r>
            <a:r>
              <a:rPr lang="en-US" b="1" spc="8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Medical</a:t>
            </a:r>
            <a:r>
              <a:rPr lang="en-US" b="1" spc="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Institute.</a:t>
            </a:r>
            <a:r>
              <a:rPr lang="en-US" b="1" spc="9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Omsk</a:t>
            </a:r>
            <a:r>
              <a:rPr lang="en-US" b="1" spc="8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State</a:t>
            </a:r>
            <a:r>
              <a:rPr lang="en-US" b="1" spc="8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Medical</a:t>
            </a:r>
            <a:r>
              <a:rPr lang="en-US" b="1" spc="8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University</a:t>
            </a:r>
            <a:r>
              <a:rPr lang="en-US" b="1" spc="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Russia</a:t>
            </a:r>
            <a:r>
              <a:rPr lang="en-US" b="1" spc="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(OSMU</a:t>
            </a:r>
            <a:r>
              <a:rPr lang="en-US" b="1" spc="8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Russia)</a:t>
            </a:r>
            <a:r>
              <a:rPr lang="en-US" b="1" spc="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is</a:t>
            </a:r>
            <a:r>
              <a:rPr lang="en-US" b="1" spc="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lang="en-US" b="1" spc="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School</a:t>
            </a:r>
            <a:r>
              <a:rPr lang="en-US" b="1" spc="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lang="en-US" b="1" spc="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Medicine </a:t>
            </a:r>
            <a:r>
              <a:rPr lang="en-US" b="1" spc="-43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Omsk,</a:t>
            </a:r>
            <a:r>
              <a:rPr lang="en-US" b="1" spc="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Russia.</a:t>
            </a:r>
            <a:r>
              <a:rPr lang="en-US" b="1" spc="-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lang="en-US" b="1" spc="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university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10" dirty="0">
                <a:solidFill>
                  <a:schemeClr val="bg1"/>
                </a:solidFill>
                <a:latin typeface="Arial MT"/>
                <a:cs typeface="Arial MT"/>
              </a:rPr>
              <a:t>was</a:t>
            </a:r>
            <a:r>
              <a:rPr lang="en-US" b="1" spc="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renamed</a:t>
            </a:r>
            <a:r>
              <a:rPr lang="en-US" b="1" spc="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Omsk</a:t>
            </a:r>
            <a:r>
              <a:rPr lang="en-US" b="1" spc="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State</a:t>
            </a:r>
            <a:r>
              <a:rPr lang="en-US" b="1" spc="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Medical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Institute</a:t>
            </a:r>
            <a:r>
              <a:rPr lang="en-US" b="1" spc="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1925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and</a:t>
            </a:r>
            <a:r>
              <a:rPr lang="en-US" b="1" spc="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Omsk</a:t>
            </a:r>
            <a:r>
              <a:rPr lang="en-US" b="1" spc="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State</a:t>
            </a:r>
            <a:r>
              <a:rPr lang="en-US" b="1" spc="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Medical</a:t>
            </a:r>
            <a:r>
              <a:rPr lang="en-US" b="1" spc="-9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Academy</a:t>
            </a:r>
            <a:r>
              <a:rPr lang="en-US" b="1" spc="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lang="en-US" b="1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US" b="1" spc="-5" dirty="0">
                <a:solidFill>
                  <a:schemeClr val="bg1"/>
                </a:solidFill>
                <a:latin typeface="Arial MT"/>
                <a:cs typeface="Arial MT"/>
              </a:rPr>
              <a:t>1994.</a:t>
            </a:r>
            <a:endParaRPr lang="en-US" b="1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87B603-5F89-4BF7-956C-ADBC29213DCC}"/>
              </a:ext>
            </a:extLst>
          </p:cNvPr>
          <p:cNvSpPr/>
          <p:nvPr/>
        </p:nvSpPr>
        <p:spPr>
          <a:xfrm>
            <a:off x="1142433" y="893953"/>
            <a:ext cx="2960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Established:</a:t>
            </a:r>
            <a:r>
              <a:rPr lang="en-US" b="1" spc="-6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August</a:t>
            </a:r>
            <a:r>
              <a:rPr lang="en-US" b="1" spc="3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1920</a:t>
            </a:r>
            <a:endParaRPr lang="en-IN" dirty="0">
              <a:solidFill>
                <a:srgbClr val="29506A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54957C-E472-48C9-88F8-B91DEF92C485}"/>
              </a:ext>
            </a:extLst>
          </p:cNvPr>
          <p:cNvSpPr/>
          <p:nvPr/>
        </p:nvSpPr>
        <p:spPr>
          <a:xfrm>
            <a:off x="7715080" y="893953"/>
            <a:ext cx="375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4620" algn="ctr">
              <a:spcBef>
                <a:spcPts val="640"/>
              </a:spcBef>
            </a:pPr>
            <a:r>
              <a:rPr lang="en-US" b="1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Location:</a:t>
            </a:r>
            <a:r>
              <a:rPr lang="en-US" b="1" spc="-7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OMSK</a:t>
            </a:r>
            <a:r>
              <a:rPr lang="en-US" b="1" spc="-3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Oblast,</a:t>
            </a:r>
            <a:r>
              <a:rPr lang="en-US" b="1" spc="-7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Russia</a:t>
            </a:r>
            <a:endParaRPr lang="en-US" b="1" dirty="0">
              <a:solidFill>
                <a:srgbClr val="295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" name="object 12">
            <a:extLst>
              <a:ext uri="{FF2B5EF4-FFF2-40B4-BE49-F238E27FC236}">
                <a16:creationId xmlns:a16="http://schemas.microsoft.com/office/drawing/2014/main" id="{58B37CED-C8C7-43E9-BBB1-E133C896375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0321" y="3438700"/>
            <a:ext cx="1234496" cy="116176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660B3CB6-D1E9-4558-BDB8-E61B7AFAEA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114926"/>
            <a:ext cx="626935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9506A"/>
                </a:solidFill>
              </a:rPr>
              <a:t>Why</a:t>
            </a:r>
            <a:r>
              <a:rPr sz="2400" b="1" spc="-1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study</a:t>
            </a:r>
            <a:r>
              <a:rPr sz="2400" b="1" spc="-1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MBBS</a:t>
            </a:r>
            <a:r>
              <a:rPr sz="2400" b="1" spc="-8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At</a:t>
            </a:r>
            <a:r>
              <a:rPr sz="2400" b="1" spc="-1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Omsk</a:t>
            </a:r>
            <a:r>
              <a:rPr sz="2400" b="1" spc="-2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State</a:t>
            </a:r>
            <a:r>
              <a:rPr sz="2400" b="1" spc="-25" dirty="0">
                <a:solidFill>
                  <a:srgbClr val="29506A"/>
                </a:solidFill>
              </a:rPr>
              <a:t> </a:t>
            </a:r>
            <a:r>
              <a:rPr sz="2400" b="1" dirty="0">
                <a:solidFill>
                  <a:srgbClr val="29506A"/>
                </a:solidFill>
              </a:rPr>
              <a:t>Medical</a:t>
            </a:r>
            <a:r>
              <a:rPr sz="2400" b="1" spc="-35" dirty="0">
                <a:solidFill>
                  <a:srgbClr val="29506A"/>
                </a:solidFill>
              </a:rPr>
              <a:t> </a:t>
            </a:r>
            <a:r>
              <a:rPr sz="2400" b="1" spc="-20" dirty="0">
                <a:solidFill>
                  <a:srgbClr val="29506A"/>
                </a:solidFill>
              </a:rPr>
              <a:t>University.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31BA073-F65D-4D35-9CDF-6E65BDE68F01}"/>
              </a:ext>
            </a:extLst>
          </p:cNvPr>
          <p:cNvSpPr txBox="1"/>
          <p:nvPr/>
        </p:nvSpPr>
        <p:spPr>
          <a:xfrm>
            <a:off x="78739" y="519439"/>
            <a:ext cx="8135620" cy="622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Omsk</a:t>
            </a:r>
            <a:r>
              <a:rPr sz="1400" spc="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State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University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hostel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provides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students</a:t>
            </a:r>
            <a:r>
              <a:rPr sz="1400" spc="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with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best</a:t>
            </a:r>
            <a:r>
              <a:rPr sz="1400" spc="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living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conditions</a:t>
            </a:r>
            <a:r>
              <a:rPr sz="1400" spc="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also </a:t>
            </a:r>
            <a:r>
              <a:rPr sz="1400" spc="-3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ensures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that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</a:t>
            </a:r>
            <a:r>
              <a:rPr sz="1400" spc="-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should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feel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as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comfortable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as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possible.</a:t>
            </a: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Omsk</a:t>
            </a:r>
            <a:r>
              <a:rPr sz="1400" spc="16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State</a:t>
            </a:r>
            <a:r>
              <a:rPr sz="1400" spc="16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1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University</a:t>
            </a:r>
            <a:r>
              <a:rPr sz="1400" spc="1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Courses</a:t>
            </a:r>
            <a:r>
              <a:rPr sz="1400" spc="1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quality</a:t>
            </a:r>
            <a:r>
              <a:rPr sz="1400" spc="1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1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programs</a:t>
            </a:r>
            <a:r>
              <a:rPr sz="1400" spc="1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with</a:t>
            </a:r>
            <a:r>
              <a:rPr sz="1400" spc="1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highly</a:t>
            </a:r>
            <a:r>
              <a:rPr sz="1400" spc="1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qualified</a:t>
            </a:r>
            <a:r>
              <a:rPr sz="1400" spc="1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professors</a:t>
            </a:r>
            <a:endParaRPr sz="1400" dirty="0">
              <a:solidFill>
                <a:srgbClr val="29506A"/>
              </a:solidFill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state-of-the-art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infrastructure.</a:t>
            </a:r>
            <a:endParaRPr sz="1400" dirty="0">
              <a:solidFill>
                <a:srgbClr val="29506A"/>
              </a:solidFill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college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is</a:t>
            </a:r>
            <a:r>
              <a:rPr sz="1400" spc="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renowned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its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 undergraduate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programs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(MBBS).</a:t>
            </a:r>
          </a:p>
          <a:p>
            <a:pPr marL="299085" marR="6350" indent="-287020">
              <a:lnSpc>
                <a:spcPts val="2520"/>
              </a:lnSpc>
              <a:spcBef>
                <a:spcPts val="22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OSMA</a:t>
            </a:r>
            <a:r>
              <a:rPr sz="1400" spc="2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has</a:t>
            </a:r>
            <a:r>
              <a:rPr sz="1400" spc="3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22</a:t>
            </a:r>
            <a:r>
              <a:rPr sz="1400" spc="3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specialized</a:t>
            </a:r>
            <a:r>
              <a:rPr sz="1400" spc="3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sports</a:t>
            </a:r>
            <a:r>
              <a:rPr sz="1400" spc="3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clubs,</a:t>
            </a:r>
            <a:r>
              <a:rPr sz="1400" spc="3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including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five</a:t>
            </a:r>
            <a:r>
              <a:rPr sz="1400" spc="3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fitness</a:t>
            </a:r>
            <a:r>
              <a:rPr sz="1400" spc="3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centers,</a:t>
            </a:r>
            <a:r>
              <a:rPr sz="1400" spc="3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two</a:t>
            </a:r>
            <a:r>
              <a:rPr sz="1400" spc="3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large</a:t>
            </a:r>
            <a:r>
              <a:rPr sz="1400" spc="3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gyms</a:t>
            </a:r>
            <a:r>
              <a:rPr sz="1400" spc="3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3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an </a:t>
            </a:r>
            <a:r>
              <a:rPr sz="1400" spc="-3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Olympic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sports</a:t>
            </a:r>
            <a:r>
              <a:rPr sz="1400" spc="-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complex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with pool.</a:t>
            </a:r>
            <a:endParaRPr sz="1400" dirty="0">
              <a:solidFill>
                <a:srgbClr val="29506A"/>
              </a:solidFill>
              <a:latin typeface="Arial MT"/>
              <a:cs typeface="Arial MT"/>
            </a:endParaRPr>
          </a:p>
          <a:p>
            <a:pPr marL="299085" marR="6350" indent="-287020">
              <a:lnSpc>
                <a:spcPts val="252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OSMU</a:t>
            </a:r>
            <a:r>
              <a:rPr sz="1400" spc="6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has</a:t>
            </a:r>
            <a:r>
              <a:rPr sz="1400" spc="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creative</a:t>
            </a:r>
            <a:r>
              <a:rPr sz="1400" spc="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groups</a:t>
            </a:r>
            <a:r>
              <a:rPr sz="1400" spc="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regional,</a:t>
            </a:r>
            <a:r>
              <a:rPr sz="1400" spc="6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national</a:t>
            </a:r>
            <a:r>
              <a:rPr sz="1400" spc="6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international</a:t>
            </a:r>
            <a:r>
              <a:rPr sz="1400" spc="5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competitions</a:t>
            </a:r>
            <a:r>
              <a:rPr sz="1400" spc="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thus</a:t>
            </a:r>
            <a:r>
              <a:rPr sz="1400" spc="7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is</a:t>
            </a:r>
            <a:r>
              <a:rPr sz="1400" spc="6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</a:t>
            </a:r>
            <a:r>
              <a:rPr sz="1400" spc="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world </a:t>
            </a:r>
            <a:r>
              <a:rPr sz="1400" spc="-3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of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opportunities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activities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students.</a:t>
            </a:r>
          </a:p>
          <a:p>
            <a:pPr marL="299085" marR="5715" indent="-287020">
              <a:lnSpc>
                <a:spcPts val="252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With</a:t>
            </a:r>
            <a:r>
              <a:rPr sz="1400" spc="3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over</a:t>
            </a:r>
            <a:r>
              <a:rPr sz="1400" spc="3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600,000</a:t>
            </a:r>
            <a:r>
              <a:rPr sz="1400" spc="3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printed</a:t>
            </a:r>
            <a:r>
              <a:rPr sz="1400" spc="3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titles,</a:t>
            </a:r>
            <a:r>
              <a:rPr sz="1400" spc="3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OSMU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has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one</a:t>
            </a:r>
            <a:r>
              <a:rPr sz="1400" spc="3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of</a:t>
            </a:r>
            <a:r>
              <a:rPr sz="1400" spc="3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3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oldest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3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richest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libraries</a:t>
            </a:r>
            <a:r>
              <a:rPr sz="1400" spc="3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in </a:t>
            </a:r>
            <a:r>
              <a:rPr sz="1400" spc="-3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Russia.</a:t>
            </a: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Advantages</a:t>
            </a:r>
            <a:r>
              <a:rPr sz="2000" spc="-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Study</a:t>
            </a:r>
            <a:r>
              <a:rPr sz="2000" spc="-20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MBBS</a:t>
            </a:r>
            <a:r>
              <a:rPr sz="2000" spc="-1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9506A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Omsk</a:t>
            </a:r>
            <a:r>
              <a:rPr sz="2000" spc="-3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State</a:t>
            </a:r>
            <a:r>
              <a:rPr sz="2000" spc="-3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Medical</a:t>
            </a:r>
            <a:r>
              <a:rPr sz="2000" spc="-35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9506A"/>
                </a:solidFill>
                <a:latin typeface="Arial"/>
                <a:cs typeface="Arial"/>
              </a:rPr>
              <a:t>University</a:t>
            </a:r>
          </a:p>
          <a:p>
            <a:pPr marL="299085" indent="-287020">
              <a:lnSpc>
                <a:spcPct val="100000"/>
              </a:lnSpc>
              <a:spcBef>
                <a:spcPts val="994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medium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of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instruction</a:t>
            </a:r>
            <a:r>
              <a:rPr sz="1400" spc="-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Arial MT"/>
                <a:cs typeface="Arial MT"/>
              </a:rPr>
              <a:t>MBBS</a:t>
            </a:r>
            <a:r>
              <a:rPr sz="1400" spc="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Arial MT"/>
                <a:cs typeface="Arial MT"/>
              </a:rPr>
              <a:t>course</a:t>
            </a:r>
            <a:r>
              <a:rPr sz="1400" spc="-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at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Omsk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State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University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is</a:t>
            </a:r>
            <a:r>
              <a:rPr sz="1400" spc="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English.</a:t>
            </a: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university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has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conducive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healthy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environment</a:t>
            </a:r>
            <a:r>
              <a:rPr sz="1400" spc="-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students.</a:t>
            </a: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It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is</a:t>
            </a:r>
            <a:r>
              <a:rPr sz="1400" spc="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one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of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top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universities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in Russia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that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provides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quality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education</a:t>
            </a:r>
            <a:r>
              <a:rPr sz="1400" spc="-5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to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students.</a:t>
            </a:r>
          </a:p>
          <a:p>
            <a:pPr marL="299085" indent="-287020">
              <a:lnSpc>
                <a:spcPct val="100000"/>
              </a:lnSpc>
              <a:spcBef>
                <a:spcPts val="844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There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are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good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dormitory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facilities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for</a:t>
            </a:r>
            <a:r>
              <a:rPr sz="1400" spc="-3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local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as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well</a:t>
            </a:r>
            <a:r>
              <a:rPr sz="1400" spc="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as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international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students.</a:t>
            </a:r>
          </a:p>
          <a:p>
            <a:pPr marL="299085" marR="118110" indent="-287020">
              <a:lnSpc>
                <a:spcPct val="15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The</a:t>
            </a:r>
            <a:r>
              <a:rPr sz="1400" spc="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Omsk</a:t>
            </a:r>
            <a:r>
              <a:rPr sz="1400" spc="10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State</a:t>
            </a:r>
            <a:r>
              <a:rPr sz="1400" spc="8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Medical</a:t>
            </a:r>
            <a:r>
              <a:rPr sz="1400" spc="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Academy</a:t>
            </a:r>
            <a:r>
              <a:rPr sz="1400" spc="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has</a:t>
            </a:r>
            <a:r>
              <a:rPr sz="1400" spc="10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9506A"/>
                </a:solidFill>
                <a:latin typeface="Arial MT"/>
                <a:cs typeface="Arial MT"/>
              </a:rPr>
              <a:t>more</a:t>
            </a:r>
            <a:r>
              <a:rPr sz="1400" spc="8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than</a:t>
            </a:r>
            <a:r>
              <a:rPr sz="1400" spc="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100</a:t>
            </a:r>
            <a:r>
              <a:rPr sz="1400" spc="8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MD-PhD</a:t>
            </a:r>
            <a:r>
              <a:rPr sz="1400" spc="9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full</a:t>
            </a:r>
            <a:r>
              <a:rPr sz="1400" spc="8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professors</a:t>
            </a:r>
            <a:r>
              <a:rPr sz="1400" spc="8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and</a:t>
            </a:r>
            <a:r>
              <a:rPr sz="1400" spc="8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300</a:t>
            </a:r>
            <a:r>
              <a:rPr sz="1400" spc="8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MD-PhD </a:t>
            </a:r>
            <a:r>
              <a:rPr sz="1400" spc="-37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associate</a:t>
            </a:r>
            <a:r>
              <a:rPr sz="1400" spc="-4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professors.</a:t>
            </a: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Students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are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not</a:t>
            </a:r>
            <a:r>
              <a:rPr sz="1400" spc="-2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required</a:t>
            </a:r>
            <a:r>
              <a:rPr sz="1400" spc="-3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to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pay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any</a:t>
            </a:r>
            <a:r>
              <a:rPr sz="1400" spc="-15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donation</a:t>
            </a:r>
            <a:r>
              <a:rPr sz="1400" spc="-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29506A"/>
                </a:solidFill>
                <a:latin typeface="Arial MT"/>
                <a:cs typeface="Arial MT"/>
              </a:rPr>
              <a:t>or</a:t>
            </a:r>
            <a:r>
              <a:rPr sz="1400" spc="-2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capitation</a:t>
            </a:r>
            <a:r>
              <a:rPr sz="1400" spc="-40" dirty="0">
                <a:solidFill>
                  <a:srgbClr val="29506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9506A"/>
                </a:solidFill>
                <a:latin typeface="Arial MT"/>
                <a:cs typeface="Arial MT"/>
              </a:rPr>
              <a:t>fee.</a:t>
            </a:r>
          </a:p>
        </p:txBody>
      </p:sp>
      <p:grpSp>
        <p:nvGrpSpPr>
          <p:cNvPr id="7" name="object 5">
            <a:extLst>
              <a:ext uri="{FF2B5EF4-FFF2-40B4-BE49-F238E27FC236}">
                <a16:creationId xmlns:a16="http://schemas.microsoft.com/office/drawing/2014/main" id="{C742DC48-9246-439E-A4D9-354651F91046}"/>
              </a:ext>
            </a:extLst>
          </p:cNvPr>
          <p:cNvGrpSpPr/>
          <p:nvPr/>
        </p:nvGrpSpPr>
        <p:grpSpPr>
          <a:xfrm>
            <a:off x="8299704" y="211465"/>
            <a:ext cx="3710304" cy="6531609"/>
            <a:chOff x="8479535" y="184404"/>
            <a:chExt cx="3710304" cy="6531609"/>
          </a:xfrm>
        </p:grpSpPr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B5E3FC13-DA10-4EF8-B4BB-87CB4352FEA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9535" y="184404"/>
              <a:ext cx="3710178" cy="2404110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88847CA9-9C46-4CA4-A5D9-595D345025E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1539" y="2692908"/>
              <a:ext cx="3678174" cy="4022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770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5">
            <a:extLst>
              <a:ext uri="{FF2B5EF4-FFF2-40B4-BE49-F238E27FC236}">
                <a16:creationId xmlns:a16="http://schemas.microsoft.com/office/drawing/2014/main" id="{16B99B57-07B4-4F17-8D97-75288C2D47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1866" y="184937"/>
            <a:ext cx="2651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ELIGIBILITY</a:t>
            </a:r>
            <a:r>
              <a:rPr sz="2400" b="1" spc="-4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CRITERIA</a:t>
            </a:r>
            <a:endParaRPr sz="2400" b="1" dirty="0">
              <a:solidFill>
                <a:srgbClr val="295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40947055-854C-4FC0-87CB-2AFBEC930C36}"/>
              </a:ext>
            </a:extLst>
          </p:cNvPr>
          <p:cNvSpPr txBox="1"/>
          <p:nvPr/>
        </p:nvSpPr>
        <p:spPr>
          <a:xfrm>
            <a:off x="351866" y="2273198"/>
            <a:ext cx="3132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CAREER</a:t>
            </a:r>
            <a:r>
              <a:rPr sz="2400" b="1" spc="-4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95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OPPURTUNITIES</a:t>
            </a:r>
            <a:endParaRPr sz="2400" dirty="0">
              <a:solidFill>
                <a:srgbClr val="295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C49C20BB-3DF7-422C-ADEB-10AFD1659D50}"/>
              </a:ext>
            </a:extLst>
          </p:cNvPr>
          <p:cNvSpPr txBox="1"/>
          <p:nvPr/>
        </p:nvSpPr>
        <p:spPr>
          <a:xfrm>
            <a:off x="79959" y="665759"/>
            <a:ext cx="5321300" cy="14281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0" dirty="0">
                <a:solidFill>
                  <a:srgbClr val="29506A"/>
                </a:solidFill>
                <a:latin typeface="Calibri"/>
                <a:cs typeface="Calibri"/>
              </a:rPr>
              <a:t>You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are at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least</a:t>
            </a:r>
            <a:r>
              <a:rPr sz="1600" b="1" spc="-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17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years</a:t>
            </a:r>
            <a:r>
              <a:rPr sz="1600" b="1" spc="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old.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45" dirty="0">
                <a:solidFill>
                  <a:srgbClr val="29506A"/>
                </a:solidFill>
                <a:latin typeface="Calibri"/>
                <a:cs typeface="Calibri"/>
              </a:rPr>
              <a:t>You</a:t>
            </a:r>
            <a:r>
              <a:rPr sz="1600" b="1" spc="1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have</a:t>
            </a:r>
            <a:r>
              <a:rPr sz="1600" b="1" spc="1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passed</a:t>
            </a:r>
            <a:r>
              <a:rPr sz="1600" b="1" spc="114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Class</a:t>
            </a:r>
            <a:r>
              <a:rPr sz="1600" b="1" spc="114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12th</a:t>
            </a:r>
            <a:r>
              <a:rPr sz="1600" b="1" spc="10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with</a:t>
            </a:r>
            <a:r>
              <a:rPr sz="1600" b="1" spc="1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PCB</a:t>
            </a:r>
            <a:r>
              <a:rPr sz="1600" b="1" spc="114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and</a:t>
            </a:r>
            <a:r>
              <a:rPr sz="1600" b="1" spc="1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English</a:t>
            </a:r>
            <a:r>
              <a:rPr sz="1600" b="1" spc="1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subjects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90"/>
              </a:spcBef>
            </a:pP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from</a:t>
            </a:r>
            <a:r>
              <a:rPr sz="1600" b="1" spc="1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board</a:t>
            </a:r>
            <a:r>
              <a:rPr sz="1600" b="1" spc="3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recognized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by</a:t>
            </a:r>
            <a:r>
              <a:rPr sz="1600" b="1" spc="1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the Authorities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India.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0" dirty="0">
                <a:solidFill>
                  <a:srgbClr val="29506A"/>
                </a:solidFill>
                <a:latin typeface="Calibri"/>
                <a:cs typeface="Calibri"/>
              </a:rPr>
              <a:t>You</a:t>
            </a:r>
            <a:r>
              <a:rPr sz="1600" b="1" spc="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have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secured</a:t>
            </a:r>
            <a:r>
              <a:rPr sz="1600" b="1" spc="2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minimum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of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50%</a:t>
            </a:r>
            <a:r>
              <a:rPr sz="1600" b="1" spc="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PCB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 10+2.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0" dirty="0">
                <a:solidFill>
                  <a:srgbClr val="29506A"/>
                </a:solidFill>
                <a:latin typeface="Calibri"/>
                <a:cs typeface="Calibri"/>
              </a:rPr>
              <a:t>You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have</a:t>
            </a:r>
            <a:r>
              <a:rPr sz="1600" b="1" spc="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qualified</a:t>
            </a:r>
            <a:r>
              <a:rPr sz="1600" b="1" spc="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NEET</a:t>
            </a:r>
            <a:r>
              <a:rPr sz="1600" b="1" spc="-3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Exam.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4E81387B-A797-4240-908F-3DFD516FC79D}"/>
              </a:ext>
            </a:extLst>
          </p:cNvPr>
          <p:cNvSpPr txBox="1"/>
          <p:nvPr/>
        </p:nvSpPr>
        <p:spPr>
          <a:xfrm>
            <a:off x="78739" y="2664358"/>
            <a:ext cx="11950065" cy="40538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Distance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Learning</a:t>
            </a:r>
            <a:r>
              <a:rPr sz="1600" b="1" spc="3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Courses</a:t>
            </a:r>
            <a:r>
              <a:rPr sz="1600" b="1" spc="3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for</a:t>
            </a:r>
            <a:r>
              <a:rPr sz="1600" b="1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Foreign</a:t>
            </a:r>
            <a:r>
              <a:rPr sz="1600" b="1" spc="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Citizens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Bachelor's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Degree</a:t>
            </a:r>
            <a:r>
              <a:rPr sz="1600" b="1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Programs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Specialist's</a:t>
            </a:r>
            <a:r>
              <a:rPr sz="1600" b="1" spc="-3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Degree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Programs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Master's Degree</a:t>
            </a: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Programs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Doctorate</a:t>
            </a:r>
            <a:r>
              <a:rPr sz="1600" b="1" spc="-2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Programs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Professional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training</a:t>
            </a:r>
            <a:r>
              <a:rPr sz="1600" b="1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programs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Lifelong</a:t>
            </a:r>
            <a:r>
              <a:rPr sz="1600" b="1" spc="-2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learning</a:t>
            </a:r>
            <a:r>
              <a:rPr sz="1600" b="1" spc="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opportunities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Educational</a:t>
            </a:r>
            <a:r>
              <a:rPr sz="1600" b="1" spc="-2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projects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Access</a:t>
            </a:r>
            <a:r>
              <a:rPr sz="1600" b="1" spc="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to educational</a:t>
            </a:r>
            <a:r>
              <a:rPr sz="1600" b="1" spc="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activities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Environmental</a:t>
            </a:r>
            <a:r>
              <a:rPr sz="1600" b="1" spc="2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education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Academic</a:t>
            </a:r>
            <a:r>
              <a:rPr sz="1600" b="1" spc="-2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uFill>
                  <a:solidFill>
                    <a:srgbClr val="001F34"/>
                  </a:solidFill>
                </a:uFill>
                <a:latin typeface="Calibri"/>
                <a:cs typeface="Calibri"/>
              </a:rPr>
              <a:t>Freedom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  <a:p>
            <a:pPr marL="95885" marR="5080" algn="just">
              <a:lnSpc>
                <a:spcPct val="114999"/>
              </a:lnSpc>
              <a:spcBef>
                <a:spcPts val="800"/>
              </a:spcBef>
            </a:pP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Process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for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getting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admission in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MBBS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 Russia is very simple. Russian Medical Universities do not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require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Indian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students to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pass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any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 entrance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exams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for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admission </a:t>
            </a:r>
            <a:r>
              <a:rPr sz="1600" b="1" spc="5" dirty="0">
                <a:solidFill>
                  <a:srgbClr val="29506A"/>
                </a:solidFill>
                <a:latin typeface="Calibri"/>
                <a:cs typeface="Calibri"/>
              </a:rPr>
              <a:t>in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MBBS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Course.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Admissions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are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based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on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first come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first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served, subject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to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the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candidate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satisfying the 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eligibility</a:t>
            </a:r>
            <a:r>
              <a:rPr sz="1600" b="1" spc="-3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criteria</a:t>
            </a:r>
            <a:r>
              <a:rPr sz="1600" b="1" spc="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set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by</a:t>
            </a:r>
            <a:r>
              <a:rPr sz="1600" b="1" spc="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the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 Russian</a:t>
            </a:r>
            <a:r>
              <a:rPr sz="1600" b="1" spc="1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medical</a:t>
            </a:r>
            <a:r>
              <a:rPr sz="1600" b="1" spc="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University</a:t>
            </a:r>
            <a:r>
              <a:rPr sz="1600" b="1" spc="2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and</a:t>
            </a:r>
            <a:r>
              <a:rPr sz="1600" b="1" spc="1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NMC</a:t>
            </a:r>
            <a:r>
              <a:rPr sz="1600" b="1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9506A"/>
                </a:solidFill>
                <a:latin typeface="Calibri"/>
                <a:cs typeface="Calibri"/>
              </a:rPr>
              <a:t>for</a:t>
            </a:r>
            <a:r>
              <a:rPr sz="1600" b="1" spc="30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9506A"/>
                </a:solidFill>
                <a:latin typeface="Calibri"/>
                <a:cs typeface="Calibri"/>
              </a:rPr>
              <a:t>Indian</a:t>
            </a:r>
            <a:r>
              <a:rPr sz="1600" b="1" spc="15" dirty="0">
                <a:solidFill>
                  <a:srgbClr val="29506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9506A"/>
                </a:solidFill>
                <a:latin typeface="Calibri"/>
                <a:cs typeface="Calibri"/>
              </a:rPr>
              <a:t>students.</a:t>
            </a:r>
            <a:endParaRPr sz="1600" dirty="0">
              <a:solidFill>
                <a:srgbClr val="29506A"/>
              </a:solidFill>
              <a:latin typeface="Calibri"/>
              <a:cs typeface="Calibri"/>
            </a:endParaRPr>
          </a:p>
        </p:txBody>
      </p:sp>
      <p:pic>
        <p:nvPicPr>
          <p:cNvPr id="18" name="object 10">
            <a:extLst>
              <a:ext uri="{FF2B5EF4-FFF2-40B4-BE49-F238E27FC236}">
                <a16:creationId xmlns:a16="http://schemas.microsoft.com/office/drawing/2014/main" id="{2EF6E3DC-884E-4949-8AB2-F7519E628F9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9926" y="345313"/>
            <a:ext cx="5750516" cy="5540280"/>
          </a:xfrm>
          <a:prstGeom prst="rect">
            <a:avLst/>
          </a:prstGeom>
        </p:spPr>
      </p:pic>
      <p:pic>
        <p:nvPicPr>
          <p:cNvPr id="19" name="object 12">
            <a:extLst>
              <a:ext uri="{FF2B5EF4-FFF2-40B4-BE49-F238E27FC236}">
                <a16:creationId xmlns:a16="http://schemas.microsoft.com/office/drawing/2014/main" id="{70468447-7AF7-435C-9586-528DCBB3684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4466" y="3234842"/>
            <a:ext cx="2555316" cy="240477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6222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29506A"/>
                </a:solidFill>
                <a:latin typeface="Arial"/>
                <a:cs typeface="Arial"/>
              </a:rPr>
              <a:t>OMSK STATE MEDICAL UNIVERSITY</a:t>
            </a:r>
            <a:r>
              <a:rPr lang="en-US" sz="1400" b="1" dirty="0">
                <a:solidFill>
                  <a:srgbClr val="29506A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RUSSIA</a:t>
            </a:r>
            <a:r>
              <a:rPr lang="en-US" sz="1800" b="1" dirty="0">
                <a:latin typeface="Arial"/>
                <a:cs typeface="Arial"/>
              </a:rPr>
              <a:t>, </a:t>
            </a:r>
            <a:r>
              <a:rPr lang="en-US" sz="1800" b="1" dirty="0">
                <a:solidFill>
                  <a:srgbClr val="29506A"/>
                </a:solidFill>
                <a:latin typeface="Arial"/>
                <a:cs typeface="Arial"/>
              </a:rPr>
              <a:t>ESTABLISHED IN: 1920</a:t>
            </a:r>
            <a:endParaRPr lang="en-US" dirty="0">
              <a:solidFill>
                <a:srgbClr val="29506A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88327"/>
              </p:ext>
            </p:extLst>
          </p:nvPr>
        </p:nvGraphicFramePr>
        <p:xfrm>
          <a:off x="0" y="1001515"/>
          <a:ext cx="12191999" cy="5856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370000 RUB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20000 RUB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8000 RUB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50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506A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8000 RUB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8716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21000 RUB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672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1500$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29506A"/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412583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solidFill>
                            <a:srgbClr val="29506A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2950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68623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602</Words>
  <Application>Microsoft Office PowerPoint</Application>
  <PresentationFormat>Widescreen</PresentationFormat>
  <Paragraphs>89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Arial MT</vt:lpstr>
      <vt:lpstr>Calibri</vt:lpstr>
      <vt:lpstr>Calibri Light</vt:lpstr>
      <vt:lpstr>Trebuchet MS</vt:lpstr>
      <vt:lpstr>Wingdings</vt:lpstr>
      <vt:lpstr>Office Theme</vt:lpstr>
      <vt:lpstr>PowerPoint Presentation</vt:lpstr>
      <vt:lpstr>Why study MBBS At Omsk State Medical University.</vt:lpstr>
      <vt:lpstr>ELIGIBILITY CRITERIA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14</cp:revision>
  <dcterms:created xsi:type="dcterms:W3CDTF">2026-04-03T09:55:33Z</dcterms:created>
  <dcterms:modified xsi:type="dcterms:W3CDTF">2026-05-23T10:48:33Z</dcterms:modified>
</cp:coreProperties>
</file>