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AAC8"/>
    <a:srgbClr val="324661"/>
    <a:srgbClr val="FD411B"/>
    <a:srgbClr val="AB7B4B"/>
    <a:srgbClr val="735232"/>
    <a:srgbClr val="613C18"/>
    <a:srgbClr val="4976B0"/>
    <a:srgbClr val="5889C5"/>
    <a:srgbClr val="4472C4"/>
    <a:srgbClr val="E9EB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84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53546-B102-4929-A27B-EC55452DDA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1C789D-19B1-42E9-BFCD-F56C79E63A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64BC11-F4BC-4A34-BE46-DC0754ABA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A80FC4-6FDD-4942-A3D2-76729C75E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A775FA-9B28-4E4F-8664-1A7E019FA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8421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3ECAB-50A3-42D7-B069-510BC9113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F677F8-BCF3-4325-80B9-CDDEA1B76E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5BCE43-8B22-492F-8E43-A277E5ABB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0BEFC4-EC6A-4ACC-88BC-9F58EABFE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00DBEC-9B4C-47FA-B8EF-D1A75DFBB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88455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CAEAC5-12CC-4517-9608-A47342A284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7CDA4A-C1C0-482E-82A7-78CA7E6044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CAF2EE-27A5-4946-B694-96702B26E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287C83-1F3E-4DB9-80F7-844C041FD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78F027-DB48-442B-84C0-99BF87C5F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26440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D707C-BCB6-4872-8134-5702654E6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66ADC4-CE8B-44E0-AD89-2B74B52719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FB7E24-AD01-4CC3-971B-D3789CBC3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3C53A6-2AE0-4BC7-8702-0FDF0F11E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BD05D5-A3B3-47C1-81BB-E45E0ACF8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00056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F9D22-A741-4DEA-9156-68BA57C12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DBD50F-B3AB-4D33-B556-78F92ED67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848395-E600-4D0B-9716-A6A968A01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96CF21-7630-4C0C-B270-B0BDCBBF5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618362-D860-4213-9FC8-F850D1A8F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1404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2BC75-FB99-4AE2-B70B-8680A3E3A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25E32B-FD4F-4C1E-AD6A-E7EC5B62A8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BB5AF7-61D9-4162-A749-43AC721149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1DA5EE-883F-4216-A5CB-37597F764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56F068-B5F1-429C-A059-B220EBC62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49BE05-7072-4749-9B3F-F09553861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0463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28B0F-9612-42DA-9B7D-2E188C33D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8790A-2CC5-466B-8D44-DDDF8A2A9E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7432BC-C710-4E94-A86E-3F4331C3E4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2412B9-C6DC-4018-833D-2F1EC4246A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B8CAB3-83DD-4A82-95C8-840A6A09E2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EFBB2C-805C-4EC5-9AE4-F135F1299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130455-25C5-44BB-8AAD-0C16DF4E1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18930B-2A1E-42B1-9D83-72A553748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36929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E17A7-73B5-4DBA-B4FA-D22356B88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55106E-C93A-486A-9A28-314600B46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817DA3-25C4-4111-86F9-1ABF2CFB5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2FF6CC-A600-45E7-81C6-8E7143F96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82596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9B89FB-8121-42E4-B422-606730821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7C16B4-4008-4782-9ED0-BD14DA2FA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6194EE-F1BF-4D8D-997F-93CC30064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11953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E6FB3-430E-42F5-BE33-F8A3F07EF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006EAE-2E70-4CF2-84E1-229FE9F2B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829624-6C75-4B5C-B179-71298D0FF9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C1D02E-3171-4EC4-A291-D295422AB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611D3B-145A-4E31-B4C6-0F4C1C17C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9DC036-784F-44C1-A9FC-F22D31BFC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310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40867-C07F-480B-90E0-A26021469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4DE052-441B-409F-8E60-AEF4B67E98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B039C1-A1BA-4FDB-9EC5-04F23761B2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8DE989-AE6F-4C4D-ABED-9830C7E16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90FF1D-C8F5-448D-8788-8BDCB03CD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48CC32-46A9-4AB1-A89A-67B810E78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17425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33B7CA-7AB6-43E5-8E79-579E9F67D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AE16D8-FF48-444F-804B-FC147BA958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13BE42-A24C-47D1-B5CB-D59834351D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F33098-6397-4712-B5C1-0D05E12719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BB7560-AA49-4BF6-AE09-4E08070CA5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90097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26">
            <a:extLst>
              <a:ext uri="{FF2B5EF4-FFF2-40B4-BE49-F238E27FC236}">
                <a16:creationId xmlns:a16="http://schemas.microsoft.com/office/drawing/2014/main" id="{BB2A4974-AE87-4F45-995D-718975387C26}"/>
              </a:ext>
            </a:extLst>
          </p:cNvPr>
          <p:cNvSpPr txBox="1"/>
          <p:nvPr/>
        </p:nvSpPr>
        <p:spPr>
          <a:xfrm>
            <a:off x="160256" y="121235"/>
            <a:ext cx="11896626" cy="89686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187450" marR="286385" algn="ctr">
              <a:lnSpc>
                <a:spcPct val="95000"/>
              </a:lnSpc>
              <a:spcBef>
                <a:spcPts val="735"/>
              </a:spcBef>
              <a:spcAft>
                <a:spcPts val="0"/>
              </a:spcAft>
            </a:pPr>
            <a:r>
              <a:rPr lang="en-US" sz="3200" spc="-20" dirty="0">
                <a:solidFill>
                  <a:srgbClr val="32466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Arial MT"/>
                <a:cs typeface="Arial MT"/>
              </a:rPr>
              <a:t>NORTHERN STATE MEDICAL UNIVERSITY</a:t>
            </a:r>
          </a:p>
          <a:p>
            <a:pPr marL="1187450" marR="286385" algn="ctr">
              <a:lnSpc>
                <a:spcPct val="95000"/>
              </a:lnSpc>
              <a:spcBef>
                <a:spcPts val="735"/>
              </a:spcBef>
              <a:spcAft>
                <a:spcPts val="0"/>
              </a:spcAft>
            </a:pPr>
            <a:r>
              <a:rPr lang="en-US" sz="2000" spc="-10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Arial MT"/>
                <a:cs typeface="Arial MT"/>
              </a:rPr>
              <a:t>ESTABLISHED IN AUGUST 1936</a:t>
            </a:r>
          </a:p>
          <a:p>
            <a:pPr marL="12700" marR="5080" indent="-3175" algn="ctr">
              <a:lnSpc>
                <a:spcPct val="114999"/>
              </a:lnSpc>
              <a:spcBef>
                <a:spcPts val="100"/>
              </a:spcBef>
            </a:pPr>
            <a:r>
              <a:rPr lang="en-US" sz="1600" b="1" spc="-10" dirty="0">
                <a:solidFill>
                  <a:srgbClr val="324661"/>
                </a:solidFill>
                <a:cs typeface="Calibri"/>
              </a:rPr>
              <a:t>Northern</a:t>
            </a:r>
            <a:r>
              <a:rPr lang="en-US" sz="1600" b="1" spc="30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15" dirty="0">
                <a:solidFill>
                  <a:srgbClr val="324661"/>
                </a:solidFill>
                <a:cs typeface="Calibri"/>
              </a:rPr>
              <a:t>State</a:t>
            </a:r>
            <a:r>
              <a:rPr lang="en-US" sz="1600" b="1" spc="-5" dirty="0">
                <a:solidFill>
                  <a:srgbClr val="324661"/>
                </a:solidFill>
                <a:cs typeface="Calibri"/>
              </a:rPr>
              <a:t> Medical</a:t>
            </a:r>
            <a:r>
              <a:rPr lang="en-US" sz="1600" b="1" spc="10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10" dirty="0">
                <a:solidFill>
                  <a:srgbClr val="324661"/>
                </a:solidFill>
                <a:cs typeface="Calibri"/>
              </a:rPr>
              <a:t>University</a:t>
            </a:r>
            <a:r>
              <a:rPr lang="en-US" sz="1600" b="1" spc="30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5" dirty="0">
                <a:solidFill>
                  <a:srgbClr val="324661"/>
                </a:solidFill>
                <a:cs typeface="Calibri"/>
              </a:rPr>
              <a:t>came</a:t>
            </a:r>
            <a:r>
              <a:rPr lang="en-US" sz="1600" b="1" spc="15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10" dirty="0">
                <a:solidFill>
                  <a:srgbClr val="324661"/>
                </a:solidFill>
                <a:cs typeface="Calibri"/>
              </a:rPr>
              <a:t>into</a:t>
            </a:r>
            <a:r>
              <a:rPr lang="en-US" sz="1600" b="1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15" dirty="0">
                <a:solidFill>
                  <a:srgbClr val="324661"/>
                </a:solidFill>
                <a:cs typeface="Calibri"/>
              </a:rPr>
              <a:t>existence</a:t>
            </a:r>
            <a:r>
              <a:rPr lang="en-US" sz="1600" b="1" spc="5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5" dirty="0">
                <a:solidFill>
                  <a:srgbClr val="324661"/>
                </a:solidFill>
                <a:cs typeface="Calibri"/>
              </a:rPr>
              <a:t>in </a:t>
            </a:r>
            <a:r>
              <a:rPr lang="en-US" sz="1600" b="1" spc="-10" dirty="0">
                <a:solidFill>
                  <a:srgbClr val="324661"/>
                </a:solidFill>
                <a:cs typeface="Calibri"/>
              </a:rPr>
              <a:t>the</a:t>
            </a:r>
            <a:r>
              <a:rPr lang="en-US" sz="1600" b="1" spc="15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10" dirty="0">
                <a:solidFill>
                  <a:srgbClr val="324661"/>
                </a:solidFill>
                <a:cs typeface="Calibri"/>
              </a:rPr>
              <a:t>year</a:t>
            </a:r>
            <a:r>
              <a:rPr lang="en-US" sz="1600" b="1" spc="5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10" dirty="0">
                <a:solidFill>
                  <a:srgbClr val="324661"/>
                </a:solidFill>
                <a:cs typeface="Calibri"/>
              </a:rPr>
              <a:t>1932</a:t>
            </a:r>
            <a:r>
              <a:rPr lang="en-US" sz="1600" b="1" spc="35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5" dirty="0">
                <a:solidFill>
                  <a:srgbClr val="324661"/>
                </a:solidFill>
                <a:cs typeface="Calibri"/>
              </a:rPr>
              <a:t>and</a:t>
            </a:r>
            <a:r>
              <a:rPr lang="en-US" sz="1600" b="1" spc="20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5" dirty="0">
                <a:solidFill>
                  <a:srgbClr val="324661"/>
                </a:solidFill>
                <a:cs typeface="Calibri"/>
              </a:rPr>
              <a:t>is</a:t>
            </a:r>
            <a:r>
              <a:rPr lang="en-US" sz="1600" b="1" spc="10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5" dirty="0">
                <a:solidFill>
                  <a:srgbClr val="324661"/>
                </a:solidFill>
                <a:cs typeface="Calibri"/>
              </a:rPr>
              <a:t>one</a:t>
            </a:r>
            <a:r>
              <a:rPr lang="en-US" sz="1600" b="1" spc="5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dirty="0">
                <a:solidFill>
                  <a:srgbClr val="324661"/>
                </a:solidFill>
                <a:cs typeface="Calibri"/>
              </a:rPr>
              <a:t>of</a:t>
            </a:r>
            <a:r>
              <a:rPr lang="en-US" sz="1600" b="1" spc="15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10" dirty="0">
                <a:solidFill>
                  <a:srgbClr val="324661"/>
                </a:solidFill>
                <a:cs typeface="Calibri"/>
              </a:rPr>
              <a:t>the</a:t>
            </a:r>
            <a:r>
              <a:rPr lang="en-US" sz="1600" b="1" spc="10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10" dirty="0">
                <a:solidFill>
                  <a:srgbClr val="324661"/>
                </a:solidFill>
                <a:cs typeface="Calibri"/>
              </a:rPr>
              <a:t>renowned</a:t>
            </a:r>
            <a:r>
              <a:rPr lang="en-US" sz="1600" b="1" spc="20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10" dirty="0">
                <a:solidFill>
                  <a:srgbClr val="324661"/>
                </a:solidFill>
                <a:cs typeface="Calibri"/>
              </a:rPr>
              <a:t>universities</a:t>
            </a:r>
            <a:r>
              <a:rPr lang="en-US" sz="1600" b="1" spc="15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5" dirty="0">
                <a:solidFill>
                  <a:srgbClr val="324661"/>
                </a:solidFill>
                <a:cs typeface="Calibri"/>
              </a:rPr>
              <a:t>in</a:t>
            </a:r>
            <a:r>
              <a:rPr lang="en-US" sz="1600" b="1" spc="10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5" dirty="0">
                <a:solidFill>
                  <a:srgbClr val="324661"/>
                </a:solidFill>
                <a:cs typeface="Calibri"/>
              </a:rPr>
              <a:t>Russia</a:t>
            </a:r>
            <a:r>
              <a:rPr lang="en-US" sz="1600" b="1" spc="5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10" dirty="0">
                <a:solidFill>
                  <a:srgbClr val="324661"/>
                </a:solidFill>
                <a:cs typeface="Calibri"/>
              </a:rPr>
              <a:t>when</a:t>
            </a:r>
            <a:r>
              <a:rPr lang="en-US" sz="1600" b="1" spc="70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5" dirty="0">
                <a:solidFill>
                  <a:srgbClr val="324661"/>
                </a:solidFill>
                <a:cs typeface="Calibri"/>
              </a:rPr>
              <a:t>it </a:t>
            </a:r>
            <a:r>
              <a:rPr lang="en-US" sz="1600" b="1" spc="-10" dirty="0">
                <a:solidFill>
                  <a:srgbClr val="324661"/>
                </a:solidFill>
                <a:cs typeface="Calibri"/>
              </a:rPr>
              <a:t>comes</a:t>
            </a:r>
            <a:r>
              <a:rPr lang="en-US" sz="1600" b="1" spc="15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10" dirty="0">
                <a:solidFill>
                  <a:srgbClr val="324661"/>
                </a:solidFill>
                <a:cs typeface="Calibri"/>
              </a:rPr>
              <a:t>to </a:t>
            </a:r>
            <a:r>
              <a:rPr lang="en-US" sz="1600" b="1" spc="-5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10" dirty="0">
                <a:solidFill>
                  <a:srgbClr val="324661"/>
                </a:solidFill>
                <a:cs typeface="Calibri"/>
              </a:rPr>
              <a:t>top </a:t>
            </a:r>
            <a:r>
              <a:rPr lang="en-US" sz="1600" b="1" spc="-20" dirty="0">
                <a:solidFill>
                  <a:srgbClr val="324661"/>
                </a:solidFill>
                <a:cs typeface="Calibri"/>
              </a:rPr>
              <a:t>ranked</a:t>
            </a:r>
            <a:r>
              <a:rPr lang="en-US" sz="1600" b="1" spc="30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5" dirty="0">
                <a:solidFill>
                  <a:srgbClr val="324661"/>
                </a:solidFill>
                <a:cs typeface="Calibri"/>
              </a:rPr>
              <a:t>places</a:t>
            </a:r>
            <a:r>
              <a:rPr lang="en-US" sz="1600" b="1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10" dirty="0">
                <a:solidFill>
                  <a:srgbClr val="324661"/>
                </a:solidFill>
                <a:cs typeface="Calibri"/>
              </a:rPr>
              <a:t>when</a:t>
            </a:r>
            <a:r>
              <a:rPr lang="en-US" sz="1600" b="1" spc="5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5" dirty="0">
                <a:solidFill>
                  <a:srgbClr val="324661"/>
                </a:solidFill>
                <a:cs typeface="Calibri"/>
              </a:rPr>
              <a:t>it</a:t>
            </a:r>
            <a:r>
              <a:rPr lang="en-US" sz="1600" b="1" spc="5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10" dirty="0">
                <a:solidFill>
                  <a:srgbClr val="324661"/>
                </a:solidFill>
                <a:cs typeface="Calibri"/>
              </a:rPr>
              <a:t>comes</a:t>
            </a:r>
            <a:r>
              <a:rPr lang="en-US" sz="1600" b="1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15" dirty="0">
                <a:solidFill>
                  <a:srgbClr val="324661"/>
                </a:solidFill>
                <a:cs typeface="Calibri"/>
              </a:rPr>
              <a:t>to</a:t>
            </a:r>
            <a:r>
              <a:rPr lang="en-US" sz="1600" b="1" spc="5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10" dirty="0">
                <a:solidFill>
                  <a:srgbClr val="324661"/>
                </a:solidFill>
                <a:cs typeface="Calibri"/>
              </a:rPr>
              <a:t>pursuing</a:t>
            </a:r>
            <a:r>
              <a:rPr lang="en-US" sz="1600" b="1" spc="60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5" dirty="0">
                <a:solidFill>
                  <a:srgbClr val="324661"/>
                </a:solidFill>
                <a:cs typeface="Calibri"/>
              </a:rPr>
              <a:t>MBBS</a:t>
            </a:r>
            <a:r>
              <a:rPr lang="en-US" sz="1600" b="1" spc="15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5" dirty="0">
                <a:solidFill>
                  <a:srgbClr val="324661"/>
                </a:solidFill>
                <a:cs typeface="Calibri"/>
              </a:rPr>
              <a:t>in</a:t>
            </a:r>
            <a:r>
              <a:rPr lang="en-US" sz="1600" b="1" spc="10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10" dirty="0">
                <a:solidFill>
                  <a:srgbClr val="324661"/>
                </a:solidFill>
                <a:cs typeface="Calibri"/>
              </a:rPr>
              <a:t>Northern</a:t>
            </a:r>
            <a:r>
              <a:rPr lang="en-US" sz="1600" b="1" spc="15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15" dirty="0">
                <a:solidFill>
                  <a:srgbClr val="324661"/>
                </a:solidFill>
                <a:cs typeface="Calibri"/>
              </a:rPr>
              <a:t>State</a:t>
            </a:r>
            <a:r>
              <a:rPr lang="en-US" sz="1600" b="1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5" dirty="0">
                <a:solidFill>
                  <a:srgbClr val="324661"/>
                </a:solidFill>
                <a:cs typeface="Calibri"/>
              </a:rPr>
              <a:t>Medical</a:t>
            </a:r>
            <a:r>
              <a:rPr lang="en-US" sz="1600" b="1" spc="5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15" dirty="0">
                <a:solidFill>
                  <a:srgbClr val="324661"/>
                </a:solidFill>
                <a:cs typeface="Calibri"/>
              </a:rPr>
              <a:t>University.</a:t>
            </a:r>
            <a:r>
              <a:rPr lang="en-US" sz="1600" b="1" spc="15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10" dirty="0">
                <a:solidFill>
                  <a:srgbClr val="324661"/>
                </a:solidFill>
                <a:cs typeface="Calibri"/>
              </a:rPr>
              <a:t>The</a:t>
            </a:r>
            <a:r>
              <a:rPr lang="en-US" sz="1600" b="1" spc="10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15" dirty="0">
                <a:solidFill>
                  <a:srgbClr val="324661"/>
                </a:solidFill>
                <a:cs typeface="Calibri"/>
              </a:rPr>
              <a:t>fee</a:t>
            </a:r>
            <a:r>
              <a:rPr lang="en-US" sz="1600" b="1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10" dirty="0">
                <a:solidFill>
                  <a:srgbClr val="324661"/>
                </a:solidFill>
                <a:cs typeface="Calibri"/>
              </a:rPr>
              <a:t>structure</a:t>
            </a:r>
            <a:r>
              <a:rPr lang="en-US" sz="1600" b="1" spc="25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5" dirty="0">
                <a:solidFill>
                  <a:srgbClr val="324661"/>
                </a:solidFill>
                <a:cs typeface="Calibri"/>
              </a:rPr>
              <a:t>of</a:t>
            </a:r>
            <a:r>
              <a:rPr lang="en-US" sz="1600" b="1" spc="10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10" dirty="0">
                <a:solidFill>
                  <a:srgbClr val="324661"/>
                </a:solidFill>
                <a:cs typeface="Calibri"/>
              </a:rPr>
              <a:t>the</a:t>
            </a:r>
            <a:r>
              <a:rPr lang="en-US" sz="1600" b="1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10" dirty="0">
                <a:solidFill>
                  <a:srgbClr val="324661"/>
                </a:solidFill>
                <a:cs typeface="Calibri"/>
              </a:rPr>
              <a:t>University</a:t>
            </a:r>
            <a:r>
              <a:rPr lang="en-US" sz="1600" b="1" spc="25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5" dirty="0">
                <a:solidFill>
                  <a:srgbClr val="324661"/>
                </a:solidFill>
                <a:cs typeface="Calibri"/>
              </a:rPr>
              <a:t>is</a:t>
            </a:r>
            <a:r>
              <a:rPr lang="en-US" sz="1600" b="1" spc="60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5" dirty="0">
                <a:solidFill>
                  <a:srgbClr val="324661"/>
                </a:solidFill>
                <a:cs typeface="Calibri"/>
              </a:rPr>
              <a:t>also </a:t>
            </a:r>
            <a:r>
              <a:rPr lang="en-US" sz="1600" b="1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10" dirty="0">
                <a:solidFill>
                  <a:srgbClr val="324661"/>
                </a:solidFill>
                <a:cs typeface="Calibri"/>
              </a:rPr>
              <a:t>reasonable</a:t>
            </a:r>
            <a:r>
              <a:rPr lang="en-US" sz="1600" b="1" spc="10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10" dirty="0">
                <a:solidFill>
                  <a:srgbClr val="324661"/>
                </a:solidFill>
                <a:cs typeface="Calibri"/>
              </a:rPr>
              <a:t>compared</a:t>
            </a:r>
            <a:r>
              <a:rPr lang="en-US" sz="1600" b="1" spc="35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10" dirty="0">
                <a:solidFill>
                  <a:srgbClr val="324661"/>
                </a:solidFill>
                <a:cs typeface="Calibri"/>
              </a:rPr>
              <a:t>to</a:t>
            </a:r>
            <a:r>
              <a:rPr lang="en-US" sz="1600" b="1" spc="5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5" dirty="0">
                <a:solidFill>
                  <a:srgbClr val="324661"/>
                </a:solidFill>
                <a:cs typeface="Calibri"/>
              </a:rPr>
              <a:t>other</a:t>
            </a:r>
            <a:r>
              <a:rPr lang="en-US" sz="1600" b="1" spc="25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5" dirty="0">
                <a:solidFill>
                  <a:srgbClr val="324661"/>
                </a:solidFill>
                <a:cs typeface="Calibri"/>
              </a:rPr>
              <a:t>well-known</a:t>
            </a:r>
            <a:r>
              <a:rPr lang="en-US" sz="1600" b="1" spc="-10" dirty="0">
                <a:solidFill>
                  <a:srgbClr val="324661"/>
                </a:solidFill>
                <a:cs typeface="Calibri"/>
              </a:rPr>
              <a:t> universities</a:t>
            </a:r>
            <a:r>
              <a:rPr lang="en-US" sz="1600" b="1" spc="10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5" dirty="0">
                <a:solidFill>
                  <a:srgbClr val="324661"/>
                </a:solidFill>
                <a:cs typeface="Calibri"/>
              </a:rPr>
              <a:t>in</a:t>
            </a:r>
            <a:r>
              <a:rPr lang="en-US" sz="1600" b="1" spc="10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5" dirty="0">
                <a:solidFill>
                  <a:srgbClr val="324661"/>
                </a:solidFill>
                <a:cs typeface="Calibri"/>
              </a:rPr>
              <a:t>Russia.</a:t>
            </a:r>
            <a:r>
              <a:rPr lang="en-US" sz="1600" b="1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5" dirty="0">
                <a:solidFill>
                  <a:srgbClr val="324661"/>
                </a:solidFill>
                <a:cs typeface="Calibri"/>
              </a:rPr>
              <a:t>NSMU</a:t>
            </a:r>
            <a:r>
              <a:rPr lang="en-US" sz="1600" b="1" spc="30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5" dirty="0">
                <a:solidFill>
                  <a:srgbClr val="324661"/>
                </a:solidFill>
                <a:cs typeface="Calibri"/>
              </a:rPr>
              <a:t>has</a:t>
            </a:r>
            <a:r>
              <a:rPr lang="en-US" sz="1600" b="1" spc="20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10" dirty="0">
                <a:solidFill>
                  <a:srgbClr val="324661"/>
                </a:solidFill>
                <a:cs typeface="Calibri"/>
              </a:rPr>
              <a:t>contact</a:t>
            </a:r>
            <a:r>
              <a:rPr lang="en-US" sz="1600" b="1" spc="10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5" dirty="0">
                <a:solidFill>
                  <a:srgbClr val="324661"/>
                </a:solidFill>
                <a:cs typeface="Calibri"/>
              </a:rPr>
              <a:t>with</a:t>
            </a:r>
            <a:r>
              <a:rPr lang="en-US" sz="1600" b="1" spc="5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5" dirty="0">
                <a:solidFill>
                  <a:srgbClr val="324661"/>
                </a:solidFill>
                <a:cs typeface="Calibri"/>
              </a:rPr>
              <a:t>some</a:t>
            </a:r>
            <a:r>
              <a:rPr lang="en-US" sz="1600" b="1" spc="15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5" dirty="0">
                <a:solidFill>
                  <a:srgbClr val="324661"/>
                </a:solidFill>
                <a:cs typeface="Calibri"/>
              </a:rPr>
              <a:t>of</a:t>
            </a:r>
            <a:r>
              <a:rPr lang="en-US" sz="1600" b="1" spc="10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5" dirty="0">
                <a:solidFill>
                  <a:srgbClr val="324661"/>
                </a:solidFill>
                <a:cs typeface="Calibri"/>
              </a:rPr>
              <a:t>the</a:t>
            </a:r>
            <a:r>
              <a:rPr lang="en-US" sz="1600" b="1" spc="20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15" dirty="0">
                <a:solidFill>
                  <a:srgbClr val="324661"/>
                </a:solidFill>
                <a:cs typeface="Calibri"/>
              </a:rPr>
              <a:t>reputed</a:t>
            </a:r>
            <a:r>
              <a:rPr lang="en-US" sz="1600" b="1" spc="35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5" dirty="0">
                <a:solidFill>
                  <a:srgbClr val="324661"/>
                </a:solidFill>
                <a:cs typeface="Calibri"/>
              </a:rPr>
              <a:t>hospitals</a:t>
            </a:r>
            <a:r>
              <a:rPr lang="en-US" sz="1600" b="1" spc="10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5" dirty="0">
                <a:solidFill>
                  <a:srgbClr val="324661"/>
                </a:solidFill>
                <a:cs typeface="Calibri"/>
              </a:rPr>
              <a:t>in</a:t>
            </a:r>
            <a:r>
              <a:rPr lang="en-US" sz="1600" b="1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5" dirty="0">
                <a:solidFill>
                  <a:srgbClr val="324661"/>
                </a:solidFill>
                <a:cs typeface="Calibri"/>
              </a:rPr>
              <a:t>Russia</a:t>
            </a:r>
            <a:r>
              <a:rPr lang="en-US" sz="1600" b="1" spc="5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dirty="0">
                <a:solidFill>
                  <a:srgbClr val="324661"/>
                </a:solidFill>
                <a:cs typeface="Calibri"/>
              </a:rPr>
              <a:t>and</a:t>
            </a:r>
            <a:r>
              <a:rPr lang="en-US" sz="1600" b="1" spc="25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5" dirty="0">
                <a:solidFill>
                  <a:srgbClr val="324661"/>
                </a:solidFill>
                <a:cs typeface="Calibri"/>
              </a:rPr>
              <a:t>ties </a:t>
            </a:r>
            <a:r>
              <a:rPr lang="en-US" sz="1600" b="1" spc="-10" dirty="0">
                <a:solidFill>
                  <a:srgbClr val="324661"/>
                </a:solidFill>
                <a:cs typeface="Calibri"/>
              </a:rPr>
              <a:t>up </a:t>
            </a:r>
            <a:r>
              <a:rPr lang="en-US" sz="1600" b="1" spc="-345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10" dirty="0">
                <a:solidFill>
                  <a:srgbClr val="324661"/>
                </a:solidFill>
                <a:cs typeface="Calibri"/>
              </a:rPr>
              <a:t>with </a:t>
            </a:r>
            <a:r>
              <a:rPr lang="en-US" sz="1600" b="1" spc="-20" dirty="0">
                <a:solidFill>
                  <a:srgbClr val="324661"/>
                </a:solidFill>
                <a:cs typeface="Calibri"/>
              </a:rPr>
              <a:t>few</a:t>
            </a:r>
            <a:r>
              <a:rPr lang="en-US" sz="1600" b="1" spc="5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15" dirty="0">
                <a:solidFill>
                  <a:srgbClr val="324661"/>
                </a:solidFill>
                <a:cs typeface="Calibri"/>
              </a:rPr>
              <a:t>foreign</a:t>
            </a:r>
            <a:r>
              <a:rPr lang="en-US" sz="1600" b="1" spc="5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10" dirty="0">
                <a:solidFill>
                  <a:srgbClr val="324661"/>
                </a:solidFill>
                <a:cs typeface="Calibri"/>
              </a:rPr>
              <a:t>corporations</a:t>
            </a:r>
            <a:r>
              <a:rPr lang="en-US" sz="1600" b="1" spc="30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10" dirty="0">
                <a:solidFill>
                  <a:srgbClr val="324661"/>
                </a:solidFill>
                <a:cs typeface="Calibri"/>
              </a:rPr>
              <a:t>that</a:t>
            </a:r>
            <a:r>
              <a:rPr lang="en-US" sz="1600" b="1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10" dirty="0">
                <a:solidFill>
                  <a:srgbClr val="324661"/>
                </a:solidFill>
                <a:cs typeface="Calibri"/>
              </a:rPr>
              <a:t>assures</a:t>
            </a:r>
            <a:r>
              <a:rPr lang="en-US" sz="1600" b="1" spc="5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10" dirty="0">
                <a:solidFill>
                  <a:srgbClr val="324661"/>
                </a:solidFill>
                <a:cs typeface="Calibri"/>
              </a:rPr>
              <a:t>the</a:t>
            </a:r>
            <a:r>
              <a:rPr lang="en-US" sz="1600" b="1" spc="5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5" dirty="0">
                <a:solidFill>
                  <a:srgbClr val="324661"/>
                </a:solidFill>
                <a:cs typeface="Calibri"/>
              </a:rPr>
              <a:t>security</a:t>
            </a:r>
            <a:r>
              <a:rPr lang="en-US" sz="1600" b="1" spc="15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5" dirty="0">
                <a:solidFill>
                  <a:srgbClr val="324661"/>
                </a:solidFill>
                <a:cs typeface="Calibri"/>
              </a:rPr>
              <a:t>of</a:t>
            </a:r>
            <a:r>
              <a:rPr lang="en-US" sz="1600" b="1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10" dirty="0">
                <a:solidFill>
                  <a:srgbClr val="324661"/>
                </a:solidFill>
                <a:cs typeface="Calibri"/>
              </a:rPr>
              <a:t>the</a:t>
            </a:r>
            <a:r>
              <a:rPr lang="en-US" sz="1600" b="1" spc="5" dirty="0">
                <a:solidFill>
                  <a:srgbClr val="324661"/>
                </a:solidFill>
                <a:cs typeface="Calibri"/>
              </a:rPr>
              <a:t> </a:t>
            </a:r>
            <a:r>
              <a:rPr lang="en-US" sz="1600" b="1" spc="-30" dirty="0">
                <a:solidFill>
                  <a:srgbClr val="324661"/>
                </a:solidFill>
                <a:cs typeface="Calibri"/>
              </a:rPr>
              <a:t>career.</a:t>
            </a:r>
            <a:endParaRPr lang="en-US" sz="1600" dirty="0">
              <a:solidFill>
                <a:srgbClr val="324661"/>
              </a:solidFill>
              <a:cs typeface="Calibri"/>
            </a:endParaRPr>
          </a:p>
        </p:txBody>
      </p:sp>
      <p:pic>
        <p:nvPicPr>
          <p:cNvPr id="5" name="object 4">
            <a:extLst>
              <a:ext uri="{FF2B5EF4-FFF2-40B4-BE49-F238E27FC236}">
                <a16:creationId xmlns:a16="http://schemas.microsoft.com/office/drawing/2014/main" id="{366198D6-503E-4980-B654-370C1B9B74AF}"/>
              </a:ext>
            </a:extLst>
          </p:cNvPr>
          <p:cNvPicPr/>
          <p:nvPr/>
        </p:nvPicPr>
        <p:blipFill rotWithShape="1">
          <a:blip r:embed="rId2" cstate="print"/>
          <a:srcRect b="9410"/>
          <a:stretch/>
        </p:blipFill>
        <p:spPr>
          <a:xfrm>
            <a:off x="245097" y="2233095"/>
            <a:ext cx="11717517" cy="43879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object 10">
            <a:extLst>
              <a:ext uri="{FF2B5EF4-FFF2-40B4-BE49-F238E27FC236}">
                <a16:creationId xmlns:a16="http://schemas.microsoft.com/office/drawing/2014/main" id="{62D394F6-4450-4199-A32D-1F31737552DC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76159" y="74432"/>
            <a:ext cx="811686" cy="81168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014390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>
            <a:extLst>
              <a:ext uri="{FF2B5EF4-FFF2-40B4-BE49-F238E27FC236}">
                <a16:creationId xmlns:a16="http://schemas.microsoft.com/office/drawing/2014/main" id="{56DC1145-4B92-4FB4-BB1A-2A7A18FE4A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4563" y="221691"/>
            <a:ext cx="706628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5" dirty="0">
                <a:solidFill>
                  <a:srgbClr val="32466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</a:t>
            </a:r>
            <a:r>
              <a:rPr sz="2400" b="1" dirty="0">
                <a:solidFill>
                  <a:srgbClr val="32466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2400" b="1" spc="-5" dirty="0">
                <a:solidFill>
                  <a:srgbClr val="32466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Study</a:t>
            </a:r>
            <a:r>
              <a:rPr sz="2400" b="1" dirty="0">
                <a:solidFill>
                  <a:srgbClr val="32466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2400" b="1" spc="-5" dirty="0">
                <a:solidFill>
                  <a:srgbClr val="32466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MBBS</a:t>
            </a:r>
            <a:r>
              <a:rPr sz="2400" b="1" spc="5" dirty="0">
                <a:solidFill>
                  <a:srgbClr val="32466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2400" b="1" spc="-15" dirty="0">
                <a:solidFill>
                  <a:srgbClr val="32466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</a:t>
            </a:r>
            <a:r>
              <a:rPr sz="2400" b="1" dirty="0">
                <a:solidFill>
                  <a:srgbClr val="32466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2400" b="1" spc="-5" dirty="0">
                <a:solidFill>
                  <a:srgbClr val="32466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Northern</a:t>
            </a:r>
            <a:r>
              <a:rPr sz="2400" b="1" spc="-20" dirty="0">
                <a:solidFill>
                  <a:srgbClr val="32466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State</a:t>
            </a:r>
            <a:r>
              <a:rPr sz="2400" b="1" spc="5" dirty="0">
                <a:solidFill>
                  <a:srgbClr val="32466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2400" b="1" spc="-5" dirty="0">
                <a:solidFill>
                  <a:srgbClr val="32466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Medical</a:t>
            </a:r>
            <a:r>
              <a:rPr sz="2400" b="1" spc="-15" dirty="0">
                <a:solidFill>
                  <a:srgbClr val="32466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2400" b="1" spc="-5" dirty="0">
                <a:solidFill>
                  <a:srgbClr val="32466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University?</a:t>
            </a:r>
            <a:endParaRPr sz="2400" b="1" dirty="0">
              <a:solidFill>
                <a:srgbClr val="32466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D09CF560-8C73-4A85-9C51-64C5FB3590E1}"/>
              </a:ext>
            </a:extLst>
          </p:cNvPr>
          <p:cNvSpPr txBox="1"/>
          <p:nvPr/>
        </p:nvSpPr>
        <p:spPr>
          <a:xfrm>
            <a:off x="194563" y="613308"/>
            <a:ext cx="7346950" cy="60140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219710" indent="-287020">
              <a:lnSpc>
                <a:spcPct val="150000"/>
              </a:lnSpc>
              <a:spcBef>
                <a:spcPts val="100"/>
              </a:spcBef>
              <a:buFont typeface="Wingdings"/>
              <a:buChar char=""/>
              <a:tabLst>
                <a:tab pos="299085" algn="l"/>
                <a:tab pos="299720" algn="l"/>
                <a:tab pos="1213485" algn="l"/>
                <a:tab pos="1781810" algn="l"/>
                <a:tab pos="2589530" algn="l"/>
                <a:tab pos="3580129" algn="l"/>
                <a:tab pos="3846829" algn="l"/>
                <a:tab pos="4302760" algn="l"/>
                <a:tab pos="4612640" algn="l"/>
                <a:tab pos="5029835" algn="l"/>
                <a:tab pos="6092190" algn="l"/>
              </a:tabLst>
            </a:pP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N</a:t>
            </a:r>
            <a:r>
              <a:rPr sz="1600" b="1" dirty="0">
                <a:solidFill>
                  <a:srgbClr val="324661"/>
                </a:solidFill>
                <a:latin typeface="Calibri"/>
                <a:cs typeface="Calibri"/>
              </a:rPr>
              <a:t>o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rt</a:t>
            </a:r>
            <a:r>
              <a:rPr sz="1600" b="1" spc="-20" dirty="0">
                <a:solidFill>
                  <a:srgbClr val="324661"/>
                </a:solidFill>
                <a:latin typeface="Calibri"/>
                <a:cs typeface="Calibri"/>
              </a:rPr>
              <a:t>h</a:t>
            </a:r>
            <a:r>
              <a:rPr sz="1600" b="1" spc="5" dirty="0">
                <a:solidFill>
                  <a:srgbClr val="324661"/>
                </a:solidFill>
                <a:latin typeface="Calibri"/>
                <a:cs typeface="Calibri"/>
              </a:rPr>
              <a:t>e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r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n</a:t>
            </a:r>
            <a:r>
              <a:rPr sz="1600" b="1" dirty="0">
                <a:solidFill>
                  <a:srgbClr val="324661"/>
                </a:solidFill>
                <a:latin typeface="Calibri"/>
                <a:cs typeface="Calibri"/>
              </a:rPr>
              <a:t>	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S</a:t>
            </a:r>
            <a:r>
              <a:rPr sz="1600" b="1" spc="-20" dirty="0">
                <a:solidFill>
                  <a:srgbClr val="324661"/>
                </a:solidFill>
                <a:latin typeface="Calibri"/>
                <a:cs typeface="Calibri"/>
              </a:rPr>
              <a:t>t</a:t>
            </a:r>
            <a:r>
              <a:rPr sz="1600" b="1" spc="-15" dirty="0">
                <a:solidFill>
                  <a:srgbClr val="324661"/>
                </a:solidFill>
                <a:latin typeface="Calibri"/>
                <a:cs typeface="Calibri"/>
              </a:rPr>
              <a:t>a</a:t>
            </a:r>
            <a:r>
              <a:rPr sz="1600" b="1" spc="-30" dirty="0">
                <a:solidFill>
                  <a:srgbClr val="324661"/>
                </a:solidFill>
                <a:latin typeface="Calibri"/>
                <a:cs typeface="Calibri"/>
              </a:rPr>
              <a:t>t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e</a:t>
            </a:r>
            <a:r>
              <a:rPr sz="1600" b="1" dirty="0">
                <a:solidFill>
                  <a:srgbClr val="324661"/>
                </a:solidFill>
                <a:latin typeface="Calibri"/>
                <a:cs typeface="Calibri"/>
              </a:rPr>
              <a:t>	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Me</a:t>
            </a:r>
            <a:r>
              <a:rPr sz="1600" b="1" spc="-15" dirty="0">
                <a:solidFill>
                  <a:srgbClr val="324661"/>
                </a:solidFill>
                <a:latin typeface="Calibri"/>
                <a:cs typeface="Calibri"/>
              </a:rPr>
              <a:t>d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ical</a:t>
            </a:r>
            <a:r>
              <a:rPr sz="1600" b="1" dirty="0">
                <a:solidFill>
                  <a:srgbClr val="324661"/>
                </a:solidFill>
                <a:latin typeface="Calibri"/>
                <a:cs typeface="Calibri"/>
              </a:rPr>
              <a:t>	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Uni</a:t>
            </a:r>
            <a:r>
              <a:rPr sz="1600" b="1" spc="-20" dirty="0">
                <a:solidFill>
                  <a:srgbClr val="324661"/>
                </a:solidFill>
                <a:latin typeface="Calibri"/>
                <a:cs typeface="Calibri"/>
              </a:rPr>
              <a:t>v</a:t>
            </a:r>
            <a:r>
              <a:rPr sz="1600" b="1" spc="5" dirty="0">
                <a:solidFill>
                  <a:srgbClr val="324661"/>
                </a:solidFill>
                <a:latin typeface="Calibri"/>
                <a:cs typeface="Calibri"/>
              </a:rPr>
              <a:t>e</a:t>
            </a:r>
            <a:r>
              <a:rPr sz="1600" b="1" spc="-35" dirty="0">
                <a:solidFill>
                  <a:srgbClr val="324661"/>
                </a:solidFill>
                <a:latin typeface="Calibri"/>
                <a:cs typeface="Calibri"/>
              </a:rPr>
              <a:t>r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sity</a:t>
            </a:r>
            <a:r>
              <a:rPr sz="1600" b="1" dirty="0">
                <a:solidFill>
                  <a:srgbClr val="324661"/>
                </a:solidFill>
                <a:latin typeface="Calibri"/>
                <a:cs typeface="Calibri"/>
              </a:rPr>
              <a:t>	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is</a:t>
            </a:r>
            <a:r>
              <a:rPr sz="1600" b="1" dirty="0">
                <a:solidFill>
                  <a:srgbClr val="324661"/>
                </a:solidFill>
                <a:latin typeface="Calibri"/>
                <a:cs typeface="Calibri"/>
              </a:rPr>
              <a:t>	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o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n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e</a:t>
            </a:r>
            <a:r>
              <a:rPr sz="1600" b="1" dirty="0">
                <a:solidFill>
                  <a:srgbClr val="324661"/>
                </a:solidFill>
                <a:latin typeface="Calibri"/>
                <a:cs typeface="Calibri"/>
              </a:rPr>
              <a:t>	o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f</a:t>
            </a:r>
            <a:r>
              <a:rPr sz="1600" b="1" dirty="0">
                <a:solidFill>
                  <a:srgbClr val="324661"/>
                </a:solidFill>
                <a:latin typeface="Calibri"/>
                <a:cs typeface="Calibri"/>
              </a:rPr>
              <a:t>	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the</a:t>
            </a:r>
            <a:r>
              <a:rPr sz="1600" b="1" dirty="0">
                <a:solidFill>
                  <a:srgbClr val="324661"/>
                </a:solidFill>
                <a:latin typeface="Calibri"/>
                <a:cs typeface="Calibri"/>
              </a:rPr>
              <a:t>	</a:t>
            </a:r>
            <a:r>
              <a:rPr sz="1600" b="1" spc="-20" dirty="0">
                <a:solidFill>
                  <a:srgbClr val="324661"/>
                </a:solidFill>
                <a:latin typeface="Calibri"/>
                <a:cs typeface="Calibri"/>
              </a:rPr>
              <a:t>t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o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p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-</a:t>
            </a:r>
            <a:r>
              <a:rPr sz="1600" b="1" spc="-45" dirty="0">
                <a:solidFill>
                  <a:srgbClr val="324661"/>
                </a:solidFill>
                <a:latin typeface="Calibri"/>
                <a:cs typeface="Calibri"/>
              </a:rPr>
              <a:t>r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an</a:t>
            </a:r>
            <a:r>
              <a:rPr sz="1600" b="1" spc="-55" dirty="0">
                <a:solidFill>
                  <a:srgbClr val="324661"/>
                </a:solidFill>
                <a:latin typeface="Calibri"/>
                <a:cs typeface="Calibri"/>
              </a:rPr>
              <a:t>k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e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d</a:t>
            </a:r>
            <a:r>
              <a:rPr sz="1600" b="1" dirty="0">
                <a:solidFill>
                  <a:srgbClr val="324661"/>
                </a:solidFill>
                <a:latin typeface="Calibri"/>
                <a:cs typeface="Calibri"/>
              </a:rPr>
              <a:t>	</a:t>
            </a:r>
            <a:r>
              <a:rPr sz="1600" b="1" spc="-20" dirty="0">
                <a:solidFill>
                  <a:srgbClr val="324661"/>
                </a:solidFill>
                <a:latin typeface="Calibri"/>
                <a:cs typeface="Calibri"/>
              </a:rPr>
              <a:t>g</a:t>
            </a:r>
            <a:r>
              <a:rPr sz="1600" b="1" spc="10" dirty="0">
                <a:solidFill>
                  <a:srgbClr val="324661"/>
                </a:solidFill>
                <a:latin typeface="Calibri"/>
                <a:cs typeface="Calibri"/>
              </a:rPr>
              <a:t>o</a:t>
            </a:r>
            <a:r>
              <a:rPr sz="1600" b="1" spc="-20" dirty="0">
                <a:solidFill>
                  <a:srgbClr val="324661"/>
                </a:solidFill>
                <a:latin typeface="Calibri"/>
                <a:cs typeface="Calibri"/>
              </a:rPr>
              <a:t>v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e</a:t>
            </a:r>
            <a:r>
              <a:rPr sz="1600" b="1" dirty="0">
                <a:solidFill>
                  <a:srgbClr val="324661"/>
                </a:solidFill>
                <a:latin typeface="Calibri"/>
                <a:cs typeface="Calibri"/>
              </a:rPr>
              <a:t>r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nme</a:t>
            </a:r>
            <a:r>
              <a:rPr sz="1600" b="1" spc="-25" dirty="0">
                <a:solidFill>
                  <a:srgbClr val="324661"/>
                </a:solidFill>
                <a:latin typeface="Calibri"/>
                <a:cs typeface="Calibri"/>
              </a:rPr>
              <a:t>n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t  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universities.</a:t>
            </a:r>
            <a:endParaRPr sz="1600" dirty="0">
              <a:solidFill>
                <a:srgbClr val="324661"/>
              </a:solidFill>
              <a:latin typeface="Calibri"/>
              <a:cs typeface="Calibri"/>
            </a:endParaRPr>
          </a:p>
          <a:p>
            <a:pPr marL="299085" marR="219075" indent="-287020">
              <a:lnSpc>
                <a:spcPts val="2880"/>
              </a:lnSpc>
              <a:spcBef>
                <a:spcPts val="254"/>
              </a:spcBef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It</a:t>
            </a:r>
            <a:r>
              <a:rPr sz="1600" b="1" spc="70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offers</a:t>
            </a:r>
            <a:r>
              <a:rPr sz="1600" b="1" spc="75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a</a:t>
            </a:r>
            <a:r>
              <a:rPr sz="1600" b="1" spc="75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low-cost</a:t>
            </a:r>
            <a:r>
              <a:rPr sz="1600" b="1" spc="75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324661"/>
                </a:solidFill>
                <a:latin typeface="Calibri"/>
                <a:cs typeface="Calibri"/>
              </a:rPr>
              <a:t>fee</a:t>
            </a:r>
            <a:r>
              <a:rPr sz="1600" b="1" spc="75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structure</a:t>
            </a:r>
            <a:r>
              <a:rPr sz="1600" b="1" spc="75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which</a:t>
            </a:r>
            <a:r>
              <a:rPr sz="1600" b="1" spc="70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324661"/>
                </a:solidFill>
                <a:latin typeface="Calibri"/>
                <a:cs typeface="Calibri"/>
              </a:rPr>
              <a:t>makes</a:t>
            </a:r>
            <a:r>
              <a:rPr sz="1600" b="1" spc="80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it</a:t>
            </a:r>
            <a:r>
              <a:rPr sz="1600" b="1" spc="75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very</a:t>
            </a:r>
            <a:r>
              <a:rPr sz="1600" b="1" spc="75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much</a:t>
            </a:r>
            <a:r>
              <a:rPr sz="1600" b="1" spc="70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affordable</a:t>
            </a:r>
            <a:r>
              <a:rPr sz="1600" b="1" spc="80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for</a:t>
            </a:r>
            <a:r>
              <a:rPr sz="1600" b="1" spc="70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Indian </a:t>
            </a:r>
            <a:r>
              <a:rPr sz="1600" b="1" spc="-350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students.</a:t>
            </a:r>
            <a:endParaRPr sz="1600" dirty="0">
              <a:solidFill>
                <a:srgbClr val="324661"/>
              </a:solidFill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705"/>
              </a:spcBef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It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 has</a:t>
            </a:r>
            <a:r>
              <a:rPr sz="1600" b="1" spc="10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a</a:t>
            </a:r>
            <a:r>
              <a:rPr sz="1600" b="1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successful</a:t>
            </a:r>
            <a:r>
              <a:rPr sz="1600" b="1" spc="40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history</a:t>
            </a:r>
            <a:r>
              <a:rPr sz="1600" b="1" spc="10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324661"/>
                </a:solidFill>
                <a:latin typeface="Calibri"/>
                <a:cs typeface="Calibri"/>
              </a:rPr>
              <a:t>of</a:t>
            </a:r>
            <a:r>
              <a:rPr sz="1600" b="1" spc="5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almost 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14</a:t>
            </a:r>
            <a:r>
              <a:rPr sz="1600" b="1" spc="10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decades.</a:t>
            </a:r>
            <a:endParaRPr sz="1600" dirty="0">
              <a:solidFill>
                <a:srgbClr val="324661"/>
              </a:solidFill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960"/>
              </a:spcBef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The</a:t>
            </a:r>
            <a:r>
              <a:rPr sz="1600" b="1" spc="20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teaching</a:t>
            </a:r>
            <a:r>
              <a:rPr sz="1600" b="1" spc="40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medium</a:t>
            </a:r>
            <a:r>
              <a:rPr sz="1600" b="1" spc="50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for</a:t>
            </a:r>
            <a:r>
              <a:rPr sz="1600" b="1" spc="35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the</a:t>
            </a:r>
            <a:r>
              <a:rPr sz="1600" b="1" spc="40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MBBS</a:t>
            </a:r>
            <a:r>
              <a:rPr sz="1600" b="1" spc="55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course</a:t>
            </a:r>
            <a:r>
              <a:rPr sz="1600" b="1" spc="30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is</a:t>
            </a:r>
            <a:r>
              <a:rPr sz="1600" b="1" spc="25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324661"/>
                </a:solidFill>
                <a:latin typeface="Calibri"/>
                <a:cs typeface="Calibri"/>
              </a:rPr>
              <a:t>English</a:t>
            </a:r>
            <a:r>
              <a:rPr sz="1600" b="1" spc="15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324661"/>
                </a:solidFill>
                <a:latin typeface="Calibri"/>
                <a:cs typeface="Calibri"/>
              </a:rPr>
              <a:t>and</a:t>
            </a:r>
            <a:r>
              <a:rPr sz="1600" b="1" spc="25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Russian</a:t>
            </a:r>
            <a:r>
              <a:rPr sz="1600" b="1" spc="20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as</a:t>
            </a:r>
            <a:r>
              <a:rPr sz="1600" b="1" spc="25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well,</a:t>
            </a:r>
            <a:r>
              <a:rPr sz="1600" b="1" spc="25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so</a:t>
            </a:r>
            <a:r>
              <a:rPr sz="1600" b="1" spc="45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that</a:t>
            </a:r>
            <a:endParaRPr sz="1600" dirty="0">
              <a:solidFill>
                <a:srgbClr val="324661"/>
              </a:solidFill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  <a:spcBef>
                <a:spcPts val="960"/>
              </a:spcBef>
            </a:pP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the</a:t>
            </a:r>
            <a:r>
              <a:rPr sz="1600" b="1" spc="5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students</a:t>
            </a:r>
            <a:r>
              <a:rPr sz="1600" b="1" spc="5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can</a:t>
            </a:r>
            <a:r>
              <a:rPr sz="1600" b="1" spc="5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324661"/>
                </a:solidFill>
                <a:latin typeface="Calibri"/>
                <a:cs typeface="Calibri"/>
              </a:rPr>
              <a:t>attend</a:t>
            </a:r>
            <a:r>
              <a:rPr sz="1600" b="1" spc="15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the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 batches</a:t>
            </a:r>
            <a:r>
              <a:rPr sz="1600" b="1" spc="20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as 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per</a:t>
            </a:r>
            <a:r>
              <a:rPr sz="1600" b="1" spc="15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their</a:t>
            </a:r>
            <a:r>
              <a:rPr sz="1600" b="1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324661"/>
                </a:solidFill>
                <a:latin typeface="Calibri"/>
                <a:cs typeface="Calibri"/>
              </a:rPr>
              <a:t>preference.</a:t>
            </a:r>
            <a:endParaRPr sz="1600" dirty="0">
              <a:solidFill>
                <a:srgbClr val="324661"/>
              </a:solidFill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965"/>
              </a:spcBef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Indian</a:t>
            </a:r>
            <a:r>
              <a:rPr sz="1600" b="1" spc="15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food</a:t>
            </a:r>
            <a:r>
              <a:rPr sz="1600" b="1" spc="25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is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 readily</a:t>
            </a:r>
            <a:r>
              <a:rPr sz="1600" b="1" spc="5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available</a:t>
            </a:r>
            <a:r>
              <a:rPr sz="1600" b="1" spc="-15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for</a:t>
            </a:r>
            <a:r>
              <a:rPr sz="1600" b="1" spc="25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Indians</a:t>
            </a:r>
            <a:r>
              <a:rPr sz="1600" b="1" spc="25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near</a:t>
            </a:r>
            <a:r>
              <a:rPr sz="1600" b="1" spc="25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the</a:t>
            </a:r>
            <a:r>
              <a:rPr sz="1600" b="1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324661"/>
                </a:solidFill>
                <a:latin typeface="Calibri"/>
                <a:cs typeface="Calibri"/>
              </a:rPr>
              <a:t>university.</a:t>
            </a:r>
            <a:endParaRPr sz="1600" dirty="0">
              <a:solidFill>
                <a:srgbClr val="324661"/>
              </a:solidFill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860"/>
              </a:spcBef>
            </a:pPr>
            <a:r>
              <a:rPr sz="2400" b="1" spc="-10" dirty="0">
                <a:solidFill>
                  <a:srgbClr val="32466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International</a:t>
            </a:r>
            <a:r>
              <a:rPr sz="2400" b="1" spc="-15" dirty="0">
                <a:solidFill>
                  <a:srgbClr val="32466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32466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Students’</a:t>
            </a:r>
            <a:r>
              <a:rPr sz="2400" b="1" spc="10" dirty="0">
                <a:solidFill>
                  <a:srgbClr val="32466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32466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Education:</a:t>
            </a:r>
            <a:endParaRPr sz="2400" b="1" dirty="0">
              <a:solidFill>
                <a:srgbClr val="32466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 marL="12700" marR="5080" algn="just">
              <a:lnSpc>
                <a:spcPct val="150000"/>
              </a:lnSpc>
              <a:spcBef>
                <a:spcPts val="200"/>
              </a:spcBef>
            </a:pP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International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students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are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 being</a:t>
            </a:r>
            <a:r>
              <a:rPr sz="1600" b="1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trained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at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 Northern</a:t>
            </a:r>
            <a:r>
              <a:rPr sz="1600" b="1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324661"/>
                </a:solidFill>
                <a:latin typeface="Calibri"/>
                <a:cs typeface="Calibri"/>
              </a:rPr>
              <a:t>State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Medical</a:t>
            </a:r>
            <a:r>
              <a:rPr sz="1600" b="1" spc="350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University</a:t>
            </a:r>
            <a:r>
              <a:rPr sz="1600" b="1" spc="340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324661"/>
                </a:solidFill>
                <a:latin typeface="Calibri"/>
                <a:cs typeface="Calibri"/>
              </a:rPr>
              <a:t>of </a:t>
            </a:r>
            <a:r>
              <a:rPr sz="1600" b="1" spc="5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324661"/>
                </a:solidFill>
                <a:latin typeface="Calibri"/>
                <a:cs typeface="Calibri"/>
              </a:rPr>
              <a:t>Federal</a:t>
            </a:r>
            <a:r>
              <a:rPr sz="1600" b="1" spc="125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Agency</a:t>
            </a:r>
            <a:r>
              <a:rPr sz="1600" b="1" spc="135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for</a:t>
            </a:r>
            <a:r>
              <a:rPr sz="1600" b="1" spc="135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Health</a:t>
            </a:r>
            <a:r>
              <a:rPr sz="1600" b="1" spc="114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324661"/>
                </a:solidFill>
                <a:latin typeface="Calibri"/>
                <a:cs typeface="Calibri"/>
              </a:rPr>
              <a:t>and</a:t>
            </a:r>
            <a:r>
              <a:rPr sz="1600" b="1" spc="114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324661"/>
                </a:solidFill>
                <a:latin typeface="Calibri"/>
                <a:cs typeface="Calibri"/>
              </a:rPr>
              <a:t>Social</a:t>
            </a:r>
            <a:r>
              <a:rPr sz="1600" b="1" spc="130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Development</a:t>
            </a:r>
            <a:r>
              <a:rPr sz="1600" b="1" spc="130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since</a:t>
            </a:r>
            <a:r>
              <a:rPr sz="1600" b="1" spc="135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1992.</a:t>
            </a:r>
            <a:r>
              <a:rPr sz="1600" b="1" spc="125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The</a:t>
            </a:r>
            <a:r>
              <a:rPr sz="1600" b="1" spc="120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academy</a:t>
            </a:r>
            <a:r>
              <a:rPr sz="1600" b="1" spc="120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is</a:t>
            </a:r>
            <a:r>
              <a:rPr sz="1600" b="1" spc="130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proud </a:t>
            </a:r>
            <a:r>
              <a:rPr sz="1600" b="1" spc="-350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to </a:t>
            </a:r>
            <a:r>
              <a:rPr sz="1600" b="1" spc="-15" dirty="0">
                <a:solidFill>
                  <a:srgbClr val="324661"/>
                </a:solidFill>
                <a:latin typeface="Calibri"/>
                <a:cs typeface="Calibri"/>
              </a:rPr>
              <a:t>have 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trained 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216 specialists 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from 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26 near abroad </a:t>
            </a:r>
            <a:r>
              <a:rPr sz="1600" b="1" dirty="0">
                <a:solidFill>
                  <a:srgbClr val="324661"/>
                </a:solidFill>
                <a:latin typeface="Calibri"/>
                <a:cs typeface="Calibri"/>
              </a:rPr>
              <a:t>and 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far 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abroad countries. 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After 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 pursuing 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graduation 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from the Northern </a:t>
            </a:r>
            <a:r>
              <a:rPr sz="1600" b="1" spc="-15" dirty="0">
                <a:solidFill>
                  <a:srgbClr val="324661"/>
                </a:solidFill>
                <a:latin typeface="Calibri"/>
                <a:cs typeface="Calibri"/>
              </a:rPr>
              <a:t>State 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Medical 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University </a:t>
            </a:r>
            <a:r>
              <a:rPr sz="1600" b="1" spc="5" dirty="0">
                <a:solidFill>
                  <a:srgbClr val="324661"/>
                </a:solidFill>
                <a:latin typeface="Calibri"/>
                <a:cs typeface="Calibri"/>
              </a:rPr>
              <a:t>of </a:t>
            </a:r>
            <a:r>
              <a:rPr sz="1600" b="1" spc="-15" dirty="0">
                <a:solidFill>
                  <a:srgbClr val="324661"/>
                </a:solidFill>
                <a:latin typeface="Calibri"/>
                <a:cs typeface="Calibri"/>
              </a:rPr>
              <a:t>Federal 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Agency for </a:t>
            </a:r>
            <a:r>
              <a:rPr sz="1600" b="1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Health and </a:t>
            </a:r>
            <a:r>
              <a:rPr sz="1600" b="1" dirty="0">
                <a:solidFill>
                  <a:srgbClr val="324661"/>
                </a:solidFill>
                <a:latin typeface="Calibri"/>
                <a:cs typeface="Calibri"/>
              </a:rPr>
              <a:t>Social 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Development, 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international students 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can 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expect 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opportunities </a:t>
            </a:r>
            <a:r>
              <a:rPr sz="1600" b="1" spc="-20" dirty="0">
                <a:solidFill>
                  <a:srgbClr val="324661"/>
                </a:solidFill>
                <a:latin typeface="Calibri"/>
                <a:cs typeface="Calibri"/>
              </a:rPr>
              <a:t>to </a:t>
            </a:r>
            <a:r>
              <a:rPr sz="1600" b="1" spc="-15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continue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training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324661"/>
                </a:solidFill>
                <a:latin typeface="Calibri"/>
                <a:cs typeface="Calibri"/>
              </a:rPr>
              <a:t>as</a:t>
            </a:r>
            <a:r>
              <a:rPr sz="1600" b="1" spc="5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interns,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324661"/>
                </a:solidFill>
                <a:latin typeface="Calibri"/>
                <a:cs typeface="Calibri"/>
              </a:rPr>
              <a:t>or</a:t>
            </a:r>
            <a:r>
              <a:rPr sz="1600" b="1" spc="5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324661"/>
                </a:solidFill>
                <a:latin typeface="Calibri"/>
                <a:cs typeface="Calibri"/>
              </a:rPr>
              <a:t>take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clinical</a:t>
            </a:r>
            <a:r>
              <a:rPr sz="1600" b="1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studies,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324661"/>
                </a:solidFill>
                <a:latin typeface="Calibri"/>
                <a:cs typeface="Calibri"/>
              </a:rPr>
              <a:t>or</a:t>
            </a:r>
            <a:r>
              <a:rPr sz="1600" b="1" spc="5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pursue</a:t>
            </a:r>
            <a:r>
              <a:rPr sz="1600" b="1" spc="340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the</a:t>
            </a:r>
            <a:r>
              <a:rPr sz="1600" b="1" spc="350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post-graduate </a:t>
            </a:r>
            <a:r>
              <a:rPr sz="1600" b="1" spc="-5" dirty="0">
                <a:solidFill>
                  <a:srgbClr val="32466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324661"/>
                </a:solidFill>
                <a:latin typeface="Calibri"/>
                <a:cs typeface="Calibri"/>
              </a:rPr>
              <a:t>course.</a:t>
            </a:r>
            <a:endParaRPr sz="1600" dirty="0">
              <a:solidFill>
                <a:srgbClr val="324661"/>
              </a:solidFill>
              <a:latin typeface="Calibri"/>
              <a:cs typeface="Calibri"/>
            </a:endParaRPr>
          </a:p>
        </p:txBody>
      </p:sp>
      <p:pic>
        <p:nvPicPr>
          <p:cNvPr id="7" name="object 6">
            <a:extLst>
              <a:ext uri="{FF2B5EF4-FFF2-40B4-BE49-F238E27FC236}">
                <a16:creationId xmlns:a16="http://schemas.microsoft.com/office/drawing/2014/main" id="{07481297-C8D4-4CC6-9765-7BF4F1E7A36D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19644" y="3645407"/>
            <a:ext cx="4226813" cy="30994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object 7">
            <a:extLst>
              <a:ext uri="{FF2B5EF4-FFF2-40B4-BE49-F238E27FC236}">
                <a16:creationId xmlns:a16="http://schemas.microsoft.com/office/drawing/2014/main" id="{2972BCB9-E43F-4E77-887C-1F38CA9A0C1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28551" y="113123"/>
            <a:ext cx="4209000" cy="34016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44965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8">
            <a:extLst>
              <a:ext uri="{FF2B5EF4-FFF2-40B4-BE49-F238E27FC236}">
                <a16:creationId xmlns:a16="http://schemas.microsoft.com/office/drawing/2014/main" id="{7D637910-E0F6-40DA-9DD9-B542A084127A}"/>
              </a:ext>
            </a:extLst>
          </p:cNvPr>
          <p:cNvSpPr txBox="1"/>
          <p:nvPr/>
        </p:nvSpPr>
        <p:spPr>
          <a:xfrm>
            <a:off x="4534292" y="393874"/>
            <a:ext cx="7368569" cy="6162584"/>
          </a:xfrm>
          <a:prstGeom prst="rect">
            <a:avLst/>
          </a:prstGeom>
          <a:noFill/>
        </p:spPr>
        <p:txBody>
          <a:bodyPr vert="horz" wrap="square" lIns="0" tIns="50165" rIns="0" bIns="0" rtlCol="0">
            <a:spAutoFit/>
          </a:bodyPr>
          <a:lstStyle/>
          <a:p>
            <a:pPr marL="12700" algn="just">
              <a:spcBef>
                <a:spcPts val="395"/>
              </a:spcBef>
              <a:tabLst>
                <a:tab pos="355600" algn="l"/>
              </a:tabLst>
            </a:pPr>
            <a:r>
              <a:rPr lang="en-US" sz="2000" b="1" spc="-45" dirty="0">
                <a:solidFill>
                  <a:srgbClr val="324661"/>
                </a:solidFill>
                <a:latin typeface="Arial"/>
                <a:cs typeface="Arial"/>
              </a:rPr>
              <a:t>ELIGIBILITY CRITERIA</a:t>
            </a:r>
          </a:p>
          <a:p>
            <a:pPr marL="12700" algn="just">
              <a:spcBef>
                <a:spcPts val="395"/>
              </a:spcBef>
              <a:tabLst>
                <a:tab pos="355600" algn="l"/>
              </a:tabLst>
            </a:pPr>
            <a:endParaRPr lang="en-US" b="1" spc="-45" dirty="0">
              <a:solidFill>
                <a:srgbClr val="C00000"/>
              </a:solidFill>
              <a:latin typeface="Arial"/>
              <a:cs typeface="Arial"/>
            </a:endParaRPr>
          </a:p>
          <a:p>
            <a:pPr marL="298450" indent="-285750" algn="just">
              <a:spcBef>
                <a:spcPts val="395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sz="1400" b="1" spc="-45" dirty="0">
                <a:solidFill>
                  <a:srgbClr val="324661"/>
                </a:solidFill>
                <a:latin typeface="Arial"/>
                <a:cs typeface="Arial"/>
              </a:rPr>
              <a:t>You</a:t>
            </a:r>
            <a:r>
              <a:rPr sz="1400" b="1" spc="-10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324661"/>
                </a:solidFill>
                <a:latin typeface="Arial"/>
                <a:cs typeface="Arial"/>
              </a:rPr>
              <a:t>are</a:t>
            </a:r>
            <a:r>
              <a:rPr sz="1400" b="1" spc="-10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324661"/>
                </a:solidFill>
                <a:latin typeface="Arial"/>
                <a:cs typeface="Arial"/>
              </a:rPr>
              <a:t>at</a:t>
            </a:r>
            <a:r>
              <a:rPr sz="1400" b="1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324661"/>
                </a:solidFill>
                <a:latin typeface="Arial"/>
                <a:cs typeface="Arial"/>
              </a:rPr>
              <a:t>least</a:t>
            </a:r>
            <a:r>
              <a:rPr sz="1400" b="1" spc="5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324661"/>
                </a:solidFill>
                <a:latin typeface="Arial"/>
                <a:cs typeface="Arial"/>
              </a:rPr>
              <a:t>17</a:t>
            </a:r>
            <a:r>
              <a:rPr sz="1400" b="1" spc="-10" dirty="0">
                <a:solidFill>
                  <a:srgbClr val="324661"/>
                </a:solidFill>
                <a:latin typeface="Arial"/>
                <a:cs typeface="Arial"/>
              </a:rPr>
              <a:t> years</a:t>
            </a:r>
            <a:r>
              <a:rPr sz="1400" b="1" spc="35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324661"/>
                </a:solidFill>
                <a:latin typeface="Arial"/>
                <a:cs typeface="Arial"/>
              </a:rPr>
              <a:t>old.</a:t>
            </a:r>
            <a:endParaRPr sz="1400" dirty="0">
              <a:solidFill>
                <a:srgbClr val="324661"/>
              </a:solidFill>
              <a:latin typeface="Arial"/>
              <a:cs typeface="Arial"/>
            </a:endParaRPr>
          </a:p>
          <a:p>
            <a:pPr marL="298450" marR="5080" indent="-285750" algn="just"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sz="1400" b="1" spc="-45" dirty="0">
                <a:solidFill>
                  <a:srgbClr val="324661"/>
                </a:solidFill>
                <a:latin typeface="Arial"/>
                <a:cs typeface="Arial"/>
              </a:rPr>
              <a:t>You </a:t>
            </a:r>
            <a:r>
              <a:rPr sz="1400" b="1" spc="-5" dirty="0">
                <a:solidFill>
                  <a:srgbClr val="324661"/>
                </a:solidFill>
                <a:latin typeface="Arial"/>
                <a:cs typeface="Arial"/>
              </a:rPr>
              <a:t>have passed </a:t>
            </a:r>
            <a:r>
              <a:rPr sz="1400" b="1" spc="-10" dirty="0">
                <a:solidFill>
                  <a:srgbClr val="324661"/>
                </a:solidFill>
                <a:latin typeface="Arial"/>
                <a:cs typeface="Arial"/>
              </a:rPr>
              <a:t>Class </a:t>
            </a:r>
            <a:r>
              <a:rPr sz="1400" b="1" spc="-5" dirty="0">
                <a:solidFill>
                  <a:srgbClr val="324661"/>
                </a:solidFill>
                <a:latin typeface="Arial"/>
                <a:cs typeface="Arial"/>
              </a:rPr>
              <a:t>12th </a:t>
            </a:r>
            <a:r>
              <a:rPr sz="1400" b="1" dirty="0">
                <a:solidFill>
                  <a:srgbClr val="324661"/>
                </a:solidFill>
                <a:latin typeface="Arial"/>
                <a:cs typeface="Arial"/>
              </a:rPr>
              <a:t>with </a:t>
            </a:r>
            <a:r>
              <a:rPr sz="1400" b="1" spc="-5" dirty="0">
                <a:solidFill>
                  <a:srgbClr val="324661"/>
                </a:solidFill>
                <a:latin typeface="Arial"/>
                <a:cs typeface="Arial"/>
              </a:rPr>
              <a:t>PCB and English </a:t>
            </a:r>
            <a:r>
              <a:rPr sz="1400" b="1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324661"/>
                </a:solidFill>
                <a:latin typeface="Arial"/>
                <a:cs typeface="Arial"/>
              </a:rPr>
              <a:t>subjects from a board recognized </a:t>
            </a:r>
            <a:r>
              <a:rPr sz="1400" b="1" spc="5" dirty="0">
                <a:solidFill>
                  <a:srgbClr val="324661"/>
                </a:solidFill>
                <a:latin typeface="Arial"/>
                <a:cs typeface="Arial"/>
              </a:rPr>
              <a:t>by </a:t>
            </a:r>
            <a:r>
              <a:rPr sz="1400" b="1" spc="-5" dirty="0">
                <a:solidFill>
                  <a:srgbClr val="324661"/>
                </a:solidFill>
                <a:latin typeface="Arial"/>
                <a:cs typeface="Arial"/>
              </a:rPr>
              <a:t>the Authorities </a:t>
            </a:r>
            <a:r>
              <a:rPr sz="1400" b="1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324661"/>
                </a:solidFill>
                <a:latin typeface="Arial"/>
                <a:cs typeface="Arial"/>
              </a:rPr>
              <a:t>in</a:t>
            </a:r>
            <a:r>
              <a:rPr sz="1400" b="1" spc="5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324661"/>
                </a:solidFill>
                <a:latin typeface="Arial"/>
                <a:cs typeface="Arial"/>
              </a:rPr>
              <a:t>India.</a:t>
            </a:r>
            <a:endParaRPr sz="1400" dirty="0">
              <a:solidFill>
                <a:srgbClr val="324661"/>
              </a:solidFill>
              <a:latin typeface="Arial"/>
              <a:cs typeface="Arial"/>
            </a:endParaRP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sz="1400" b="1" spc="-45" dirty="0">
                <a:solidFill>
                  <a:srgbClr val="324661"/>
                </a:solidFill>
                <a:latin typeface="Arial"/>
                <a:cs typeface="Arial"/>
              </a:rPr>
              <a:t>You</a:t>
            </a:r>
            <a:r>
              <a:rPr sz="1400" b="1" spc="5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324661"/>
                </a:solidFill>
                <a:latin typeface="Arial"/>
                <a:cs typeface="Arial"/>
              </a:rPr>
              <a:t>have</a:t>
            </a:r>
            <a:r>
              <a:rPr sz="1400" b="1" spc="35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324661"/>
                </a:solidFill>
                <a:latin typeface="Arial"/>
                <a:cs typeface="Arial"/>
              </a:rPr>
              <a:t>secured</a:t>
            </a:r>
            <a:r>
              <a:rPr sz="1400" b="1" spc="15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324661"/>
                </a:solidFill>
                <a:latin typeface="Arial"/>
                <a:cs typeface="Arial"/>
              </a:rPr>
              <a:t>a</a:t>
            </a:r>
            <a:r>
              <a:rPr sz="1400" b="1" spc="10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324661"/>
                </a:solidFill>
                <a:latin typeface="Arial"/>
                <a:cs typeface="Arial"/>
              </a:rPr>
              <a:t>minimum</a:t>
            </a:r>
            <a:r>
              <a:rPr sz="1400" b="1" spc="45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324661"/>
                </a:solidFill>
                <a:latin typeface="Arial"/>
                <a:cs typeface="Arial"/>
              </a:rPr>
              <a:t>of</a:t>
            </a:r>
            <a:r>
              <a:rPr sz="1400" b="1" spc="10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324661"/>
                </a:solidFill>
                <a:latin typeface="Arial"/>
                <a:cs typeface="Arial"/>
              </a:rPr>
              <a:t>50%</a:t>
            </a:r>
            <a:r>
              <a:rPr lang="en-US" sz="1400" b="1" spc="-5" dirty="0">
                <a:solidFill>
                  <a:srgbClr val="324661"/>
                </a:solidFill>
                <a:latin typeface="Arial"/>
                <a:cs typeface="Arial"/>
              </a:rPr>
              <a:t>(GEN) / 40%(OTHER)</a:t>
            </a:r>
            <a:r>
              <a:rPr sz="1400" b="1" spc="20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324661"/>
                </a:solidFill>
                <a:latin typeface="Arial"/>
                <a:cs typeface="Arial"/>
              </a:rPr>
              <a:t>in</a:t>
            </a:r>
            <a:r>
              <a:rPr sz="1400" b="1" spc="5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324661"/>
                </a:solidFill>
                <a:latin typeface="Arial"/>
                <a:cs typeface="Arial"/>
              </a:rPr>
              <a:t>PCB</a:t>
            </a:r>
            <a:r>
              <a:rPr sz="1400" b="1" spc="5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324661"/>
                </a:solidFill>
                <a:latin typeface="Arial"/>
                <a:cs typeface="Arial"/>
              </a:rPr>
              <a:t>in</a:t>
            </a:r>
            <a:r>
              <a:rPr sz="1400" b="1" spc="5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324661"/>
                </a:solidFill>
                <a:latin typeface="Arial"/>
                <a:cs typeface="Arial"/>
              </a:rPr>
              <a:t>10+2.</a:t>
            </a:r>
            <a:endParaRPr sz="1400" dirty="0">
              <a:solidFill>
                <a:srgbClr val="324661"/>
              </a:solidFill>
              <a:latin typeface="Arial"/>
              <a:cs typeface="Arial"/>
            </a:endParaRP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sz="1400" b="1" spc="-45" dirty="0">
                <a:solidFill>
                  <a:srgbClr val="324661"/>
                </a:solidFill>
                <a:latin typeface="Arial"/>
                <a:cs typeface="Arial"/>
              </a:rPr>
              <a:t>You</a:t>
            </a:r>
            <a:r>
              <a:rPr sz="1400" b="1" spc="-5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324661"/>
                </a:solidFill>
                <a:latin typeface="Arial"/>
                <a:cs typeface="Arial"/>
              </a:rPr>
              <a:t>have</a:t>
            </a:r>
            <a:r>
              <a:rPr sz="1400" b="1" spc="30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324661"/>
                </a:solidFill>
                <a:latin typeface="Arial"/>
                <a:cs typeface="Arial"/>
              </a:rPr>
              <a:t>qualified</a:t>
            </a:r>
            <a:r>
              <a:rPr sz="1400" b="1" spc="30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324661"/>
                </a:solidFill>
                <a:latin typeface="Arial"/>
                <a:cs typeface="Arial"/>
              </a:rPr>
              <a:t>NEET</a:t>
            </a:r>
            <a:r>
              <a:rPr sz="1400" b="1" spc="-20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324661"/>
                </a:solidFill>
                <a:latin typeface="Arial"/>
                <a:cs typeface="Arial"/>
              </a:rPr>
              <a:t>Exam.</a:t>
            </a:r>
            <a:endParaRPr lang="en-US" sz="1400" b="1" spc="-5" dirty="0">
              <a:solidFill>
                <a:srgbClr val="324661"/>
              </a:solidFill>
              <a:latin typeface="Arial"/>
              <a:cs typeface="Arial"/>
            </a:endParaRPr>
          </a:p>
          <a:p>
            <a:pPr marL="12700" algn="just">
              <a:spcBef>
                <a:spcPts val="290"/>
              </a:spcBef>
              <a:tabLst>
                <a:tab pos="355600" algn="l"/>
              </a:tabLst>
            </a:pPr>
            <a:endParaRPr lang="en-US" sz="1400" b="1" spc="-5" dirty="0">
              <a:solidFill>
                <a:srgbClr val="C00000"/>
              </a:solidFill>
              <a:latin typeface="Arial"/>
              <a:cs typeface="Arial"/>
            </a:endParaRPr>
          </a:p>
          <a:p>
            <a:pPr marL="12700" algn="just">
              <a:spcBef>
                <a:spcPts val="290"/>
              </a:spcBef>
              <a:tabLst>
                <a:tab pos="355600" algn="l"/>
              </a:tabLst>
            </a:pPr>
            <a:r>
              <a:rPr lang="en-US" sz="2000" b="1" spc="-5" dirty="0">
                <a:solidFill>
                  <a:srgbClr val="324661"/>
                </a:solidFill>
                <a:latin typeface="Arial"/>
                <a:cs typeface="Arial"/>
              </a:rPr>
              <a:t>AT NORTHERN STATE MEDICAL UNIVERSITY</a:t>
            </a:r>
          </a:p>
          <a:p>
            <a:pPr marL="12700" algn="just">
              <a:spcBef>
                <a:spcPts val="290"/>
              </a:spcBef>
              <a:tabLst>
                <a:tab pos="355600" algn="l"/>
              </a:tabLst>
            </a:pPr>
            <a:endParaRPr lang="en-US" b="1" spc="-5" dirty="0">
              <a:solidFill>
                <a:srgbClr val="C00000"/>
              </a:solidFill>
              <a:latin typeface="Arial"/>
              <a:cs typeface="Arial"/>
            </a:endParaRP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solidFill>
                  <a:srgbClr val="324661"/>
                </a:solidFill>
                <a:latin typeface="Arial"/>
                <a:cs typeface="Arial"/>
              </a:rPr>
              <a:t>The</a:t>
            </a:r>
            <a:r>
              <a:rPr lang="en-US" sz="1400" b="1" spc="40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lang="en-US" sz="1400" b="1" spc="-10" dirty="0">
                <a:solidFill>
                  <a:srgbClr val="324661"/>
                </a:solidFill>
                <a:latin typeface="Arial"/>
                <a:cs typeface="Arial"/>
              </a:rPr>
              <a:t>total</a:t>
            </a:r>
            <a:r>
              <a:rPr lang="en-US" sz="1400" b="1" spc="50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324661"/>
                </a:solidFill>
                <a:latin typeface="Arial"/>
                <a:cs typeface="Arial"/>
              </a:rPr>
              <a:t>duration</a:t>
            </a:r>
            <a:r>
              <a:rPr lang="en-US" sz="1400" b="1" spc="25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324661"/>
                </a:solidFill>
                <a:latin typeface="Arial"/>
                <a:cs typeface="Arial"/>
              </a:rPr>
              <a:t>of</a:t>
            </a:r>
            <a:r>
              <a:rPr lang="en-US" sz="1400" b="1" spc="35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324661"/>
                </a:solidFill>
                <a:latin typeface="Arial"/>
                <a:cs typeface="Arial"/>
              </a:rPr>
              <a:t>MBBS</a:t>
            </a:r>
            <a:r>
              <a:rPr lang="en-US" sz="1400" b="1" spc="55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324661"/>
                </a:solidFill>
                <a:latin typeface="Arial"/>
                <a:cs typeface="Arial"/>
              </a:rPr>
              <a:t>Course</a:t>
            </a:r>
            <a:r>
              <a:rPr lang="en-US" sz="1400" b="1" spc="30" dirty="0">
                <a:solidFill>
                  <a:srgbClr val="324661"/>
                </a:solidFill>
                <a:latin typeface="Arial"/>
                <a:cs typeface="Arial"/>
              </a:rPr>
              <a:t> at</a:t>
            </a:r>
            <a:r>
              <a:rPr lang="en-US" sz="1400" b="1" spc="50" dirty="0">
                <a:solidFill>
                  <a:srgbClr val="324661"/>
                </a:solidFill>
                <a:latin typeface="Arial"/>
                <a:cs typeface="Arial"/>
              </a:rPr>
              <a:t> Northern State </a:t>
            </a:r>
            <a:r>
              <a:rPr lang="en-US" sz="1400" b="1" spc="-10" dirty="0">
                <a:solidFill>
                  <a:srgbClr val="324661"/>
                </a:solidFill>
                <a:latin typeface="Arial"/>
                <a:cs typeface="Arial"/>
              </a:rPr>
              <a:t>Medical University </a:t>
            </a:r>
            <a:r>
              <a:rPr lang="en-US" sz="1400" b="1" dirty="0">
                <a:solidFill>
                  <a:srgbClr val="324661"/>
                </a:solidFill>
                <a:latin typeface="Arial"/>
                <a:cs typeface="Arial"/>
              </a:rPr>
              <a:t>is</a:t>
            </a:r>
            <a:r>
              <a:rPr lang="en-US" sz="1400" b="1" spc="45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solidFill>
                  <a:srgbClr val="324661"/>
                </a:solidFill>
                <a:latin typeface="Arial"/>
                <a:cs typeface="Arial"/>
              </a:rPr>
              <a:t>6</a:t>
            </a:r>
            <a:r>
              <a:rPr lang="en-US" sz="1400" b="1" spc="-10" dirty="0">
                <a:solidFill>
                  <a:srgbClr val="324661"/>
                </a:solidFill>
                <a:latin typeface="Arial"/>
                <a:cs typeface="Arial"/>
              </a:rPr>
              <a:t>years including internship.</a:t>
            </a:r>
            <a:r>
              <a:rPr lang="en-US" sz="1400" b="1" spc="-5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10" dirty="0">
                <a:solidFill>
                  <a:srgbClr val="324661"/>
                </a:solidFill>
                <a:latin typeface="Arial"/>
                <a:cs typeface="Arial"/>
              </a:rPr>
              <a:t>The practical / Internship </a:t>
            </a:r>
            <a:r>
              <a:rPr lang="en-US" sz="1400" b="1" spc="-5" dirty="0">
                <a:solidFill>
                  <a:srgbClr val="324661"/>
                </a:solidFill>
                <a:latin typeface="Arial"/>
                <a:cs typeface="Arial"/>
              </a:rPr>
              <a:t>for </a:t>
            </a:r>
            <a:r>
              <a:rPr lang="en-US" sz="1400" b="1" dirty="0">
                <a:solidFill>
                  <a:srgbClr val="324661"/>
                </a:solidFill>
                <a:latin typeface="Arial"/>
                <a:cs typeface="Arial"/>
              </a:rPr>
              <a:t>1 </a:t>
            </a:r>
            <a:r>
              <a:rPr lang="en-US" sz="1400" b="1" spc="-15" dirty="0">
                <a:solidFill>
                  <a:srgbClr val="324661"/>
                </a:solidFill>
                <a:latin typeface="Arial"/>
                <a:cs typeface="Arial"/>
              </a:rPr>
              <a:t>year </a:t>
            </a:r>
            <a:r>
              <a:rPr lang="en-US" sz="1400" b="1" spc="-5" dirty="0">
                <a:solidFill>
                  <a:srgbClr val="324661"/>
                </a:solidFill>
                <a:latin typeface="Arial"/>
                <a:cs typeface="Arial"/>
              </a:rPr>
              <a:t>must </a:t>
            </a:r>
            <a:r>
              <a:rPr lang="en-US" sz="1400" b="1" spc="-10" dirty="0">
                <a:solidFill>
                  <a:srgbClr val="324661"/>
                </a:solidFill>
                <a:latin typeface="Arial"/>
                <a:cs typeface="Arial"/>
              </a:rPr>
              <a:t>be </a:t>
            </a:r>
            <a:r>
              <a:rPr lang="en-US" sz="1400" b="1" spc="-5" dirty="0">
                <a:solidFill>
                  <a:srgbClr val="324661"/>
                </a:solidFill>
                <a:latin typeface="Arial"/>
                <a:cs typeface="Arial"/>
              </a:rPr>
              <a:t>completed </a:t>
            </a:r>
            <a:r>
              <a:rPr lang="en-US" sz="1400" b="1" dirty="0">
                <a:solidFill>
                  <a:srgbClr val="324661"/>
                </a:solidFill>
                <a:latin typeface="Arial"/>
                <a:cs typeface="Arial"/>
              </a:rPr>
              <a:t>in </a:t>
            </a:r>
            <a:r>
              <a:rPr lang="en-US" sz="1400" b="1" spc="-10" dirty="0">
                <a:solidFill>
                  <a:srgbClr val="324661"/>
                </a:solidFill>
                <a:latin typeface="Arial"/>
                <a:cs typeface="Arial"/>
              </a:rPr>
              <a:t>India </a:t>
            </a:r>
            <a:r>
              <a:rPr lang="en-US" sz="1400" b="1" spc="-5" dirty="0">
                <a:solidFill>
                  <a:srgbClr val="324661"/>
                </a:solidFill>
                <a:latin typeface="Arial"/>
                <a:cs typeface="Arial"/>
              </a:rPr>
              <a:t> post</a:t>
            </a:r>
            <a:r>
              <a:rPr lang="en-US" sz="1400" b="1" spc="-20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324661"/>
                </a:solidFill>
                <a:latin typeface="Arial"/>
                <a:cs typeface="Arial"/>
              </a:rPr>
              <a:t>course</a:t>
            </a:r>
            <a:r>
              <a:rPr lang="en-US" sz="1400" b="1" spc="-15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324661"/>
                </a:solidFill>
                <a:latin typeface="Arial"/>
                <a:cs typeface="Arial"/>
              </a:rPr>
              <a:t>completion in abroad</a:t>
            </a:r>
            <a:r>
              <a:rPr lang="en-US" sz="1400" b="1" spc="-40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324661"/>
                </a:solidFill>
                <a:latin typeface="Arial"/>
                <a:cs typeface="Arial"/>
              </a:rPr>
              <a:t>and</a:t>
            </a:r>
            <a:r>
              <a:rPr lang="en-US" sz="1400" b="1" spc="-25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324661"/>
                </a:solidFill>
                <a:latin typeface="Arial"/>
                <a:cs typeface="Arial"/>
              </a:rPr>
              <a:t>after</a:t>
            </a:r>
            <a:r>
              <a:rPr lang="en-US" sz="1400" b="1" spc="-10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solidFill>
                  <a:srgbClr val="324661"/>
                </a:solidFill>
                <a:latin typeface="Arial"/>
                <a:cs typeface="Arial"/>
              </a:rPr>
              <a:t>clearing</a:t>
            </a:r>
            <a:r>
              <a:rPr lang="en-US" sz="1400" b="1" spc="-45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solidFill>
                  <a:srgbClr val="324661"/>
                </a:solidFill>
                <a:latin typeface="Arial"/>
                <a:cs typeface="Arial"/>
              </a:rPr>
              <a:t>FMGE / NEXT</a:t>
            </a:r>
            <a:r>
              <a:rPr lang="en-US" sz="1400" b="1" spc="-50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324661"/>
                </a:solidFill>
                <a:latin typeface="Arial"/>
                <a:cs typeface="Arial"/>
              </a:rPr>
              <a:t>exam in India.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solidFill>
                  <a:srgbClr val="324661"/>
                </a:solidFill>
                <a:latin typeface="Arial"/>
                <a:cs typeface="Arial"/>
              </a:rPr>
              <a:t>The </a:t>
            </a:r>
            <a:r>
              <a:rPr lang="en-US" sz="1400" b="1" spc="-20" dirty="0">
                <a:solidFill>
                  <a:srgbClr val="324661"/>
                </a:solidFill>
                <a:latin typeface="Arial"/>
                <a:cs typeface="Arial"/>
              </a:rPr>
              <a:t>Tuition</a:t>
            </a:r>
            <a:r>
              <a:rPr lang="en-US" sz="1400" b="1" spc="-30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solidFill>
                  <a:srgbClr val="324661"/>
                </a:solidFill>
                <a:latin typeface="Arial"/>
                <a:cs typeface="Arial"/>
              </a:rPr>
              <a:t>fee</a:t>
            </a:r>
            <a:r>
              <a:rPr lang="en-US" sz="1400" b="1" spc="-15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solidFill>
                  <a:srgbClr val="324661"/>
                </a:solidFill>
                <a:latin typeface="Arial"/>
                <a:cs typeface="Arial"/>
              </a:rPr>
              <a:t>is</a:t>
            </a:r>
            <a:r>
              <a:rPr lang="en-US" sz="1400" b="1" spc="-15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324661"/>
                </a:solidFill>
                <a:latin typeface="Arial"/>
                <a:cs typeface="Arial"/>
              </a:rPr>
              <a:t>affordable</a:t>
            </a:r>
            <a:r>
              <a:rPr lang="en-US" sz="1400" b="1" spc="-35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lang="en-US" sz="1400" b="1" spc="5" dirty="0">
                <a:solidFill>
                  <a:srgbClr val="324661"/>
                </a:solidFill>
                <a:latin typeface="Arial"/>
                <a:cs typeface="Arial"/>
              </a:rPr>
              <a:t>with</a:t>
            </a:r>
            <a:r>
              <a:rPr lang="en-US" sz="1400" b="1" spc="-40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solidFill>
                  <a:srgbClr val="324661"/>
                </a:solidFill>
                <a:latin typeface="Arial"/>
                <a:cs typeface="Arial"/>
              </a:rPr>
              <a:t>a</a:t>
            </a:r>
            <a:r>
              <a:rPr lang="en-US" sz="1400" b="1" spc="-5" dirty="0">
                <a:solidFill>
                  <a:srgbClr val="324661"/>
                </a:solidFill>
                <a:latin typeface="Arial"/>
                <a:cs typeface="Arial"/>
              </a:rPr>
              <a:t> great</a:t>
            </a:r>
            <a:r>
              <a:rPr lang="en-US" sz="1400" b="1" spc="-25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324661"/>
                </a:solidFill>
                <a:latin typeface="Arial"/>
                <a:cs typeface="Arial"/>
              </a:rPr>
              <a:t>value as compared to Indian Medical Colleges.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dirty="0">
                <a:solidFill>
                  <a:srgbClr val="324661"/>
                </a:solidFill>
                <a:latin typeface="Arial"/>
                <a:cs typeface="Arial"/>
              </a:rPr>
              <a:t>Ea</a:t>
            </a:r>
            <a:r>
              <a:rPr lang="en-US" sz="1400" b="1" spc="5" dirty="0">
                <a:solidFill>
                  <a:srgbClr val="324661"/>
                </a:solidFill>
                <a:latin typeface="Arial"/>
                <a:cs typeface="Arial"/>
              </a:rPr>
              <a:t>s</a:t>
            </a:r>
            <a:r>
              <a:rPr lang="en-US" sz="1400" b="1" dirty="0">
                <a:solidFill>
                  <a:srgbClr val="324661"/>
                </a:solidFill>
                <a:latin typeface="Arial"/>
                <a:cs typeface="Arial"/>
              </a:rPr>
              <a:t>y	a</a:t>
            </a:r>
            <a:r>
              <a:rPr lang="en-US" sz="1400" b="1" spc="-10" dirty="0">
                <a:solidFill>
                  <a:srgbClr val="324661"/>
                </a:solidFill>
                <a:latin typeface="Arial"/>
                <a:cs typeface="Arial"/>
              </a:rPr>
              <a:t>d</a:t>
            </a:r>
            <a:r>
              <a:rPr lang="en-US" sz="1400" b="1" dirty="0">
                <a:solidFill>
                  <a:srgbClr val="324661"/>
                </a:solidFill>
                <a:latin typeface="Arial"/>
                <a:cs typeface="Arial"/>
              </a:rPr>
              <a:t>mis</a:t>
            </a:r>
            <a:r>
              <a:rPr lang="en-US" sz="1400" b="1" spc="-15" dirty="0">
                <a:solidFill>
                  <a:srgbClr val="324661"/>
                </a:solidFill>
                <a:latin typeface="Arial"/>
                <a:cs typeface="Arial"/>
              </a:rPr>
              <a:t>s</a:t>
            </a:r>
            <a:r>
              <a:rPr lang="en-US" sz="1400" b="1" dirty="0">
                <a:solidFill>
                  <a:srgbClr val="324661"/>
                </a:solidFill>
                <a:latin typeface="Arial"/>
                <a:cs typeface="Arial"/>
              </a:rPr>
              <a:t>i</a:t>
            </a:r>
            <a:r>
              <a:rPr lang="en-US" sz="1400" b="1" spc="-10" dirty="0">
                <a:solidFill>
                  <a:srgbClr val="324661"/>
                </a:solidFill>
                <a:latin typeface="Arial"/>
                <a:cs typeface="Arial"/>
              </a:rPr>
              <a:t>o</a:t>
            </a:r>
            <a:r>
              <a:rPr lang="en-US" sz="1400" b="1" dirty="0">
                <a:solidFill>
                  <a:srgbClr val="324661"/>
                </a:solidFill>
                <a:latin typeface="Arial"/>
                <a:cs typeface="Arial"/>
              </a:rPr>
              <a:t>n	</a:t>
            </a:r>
            <a:r>
              <a:rPr lang="en-US" sz="1400" b="1" spc="-10" dirty="0">
                <a:solidFill>
                  <a:srgbClr val="324661"/>
                </a:solidFill>
                <a:latin typeface="Arial"/>
                <a:cs typeface="Arial"/>
              </a:rPr>
              <a:t>p</a:t>
            </a:r>
            <a:r>
              <a:rPr lang="en-US" sz="1400" b="1" dirty="0">
                <a:solidFill>
                  <a:srgbClr val="324661"/>
                </a:solidFill>
                <a:latin typeface="Arial"/>
                <a:cs typeface="Arial"/>
              </a:rPr>
              <a:t>r</a:t>
            </a:r>
            <a:r>
              <a:rPr lang="en-US" sz="1400" b="1" spc="-20" dirty="0">
                <a:solidFill>
                  <a:srgbClr val="324661"/>
                </a:solidFill>
                <a:latin typeface="Arial"/>
                <a:cs typeface="Arial"/>
              </a:rPr>
              <a:t>o</a:t>
            </a:r>
            <a:r>
              <a:rPr lang="en-US" sz="1400" b="1" dirty="0">
                <a:solidFill>
                  <a:srgbClr val="324661"/>
                </a:solidFill>
                <a:latin typeface="Arial"/>
                <a:cs typeface="Arial"/>
              </a:rPr>
              <a:t>c</a:t>
            </a:r>
            <a:r>
              <a:rPr lang="en-US" sz="1400" b="1" spc="-15" dirty="0">
                <a:solidFill>
                  <a:srgbClr val="324661"/>
                </a:solidFill>
                <a:latin typeface="Arial"/>
                <a:cs typeface="Arial"/>
              </a:rPr>
              <a:t>e</a:t>
            </a:r>
            <a:r>
              <a:rPr lang="en-US" sz="1400" b="1" dirty="0">
                <a:solidFill>
                  <a:srgbClr val="324661"/>
                </a:solidFill>
                <a:latin typeface="Arial"/>
                <a:cs typeface="Arial"/>
              </a:rPr>
              <a:t>s</a:t>
            </a:r>
            <a:r>
              <a:rPr lang="en-US" sz="1400" b="1" spc="-15" dirty="0">
                <a:solidFill>
                  <a:srgbClr val="324661"/>
                </a:solidFill>
                <a:latin typeface="Arial"/>
                <a:cs typeface="Arial"/>
              </a:rPr>
              <a:t>s</a:t>
            </a:r>
            <a:r>
              <a:rPr lang="en-US" sz="1400" b="1" dirty="0">
                <a:solidFill>
                  <a:srgbClr val="324661"/>
                </a:solidFill>
                <a:latin typeface="Arial"/>
                <a:cs typeface="Arial"/>
              </a:rPr>
              <a:t>, a</a:t>
            </a:r>
            <a:r>
              <a:rPr lang="en-US" sz="1400" b="1" spc="-20" dirty="0">
                <a:solidFill>
                  <a:srgbClr val="324661"/>
                </a:solidFill>
                <a:latin typeface="Arial"/>
                <a:cs typeface="Arial"/>
              </a:rPr>
              <a:t>n</a:t>
            </a:r>
            <a:r>
              <a:rPr lang="en-US" sz="1400" b="1" dirty="0">
                <a:solidFill>
                  <a:srgbClr val="324661"/>
                </a:solidFill>
                <a:latin typeface="Arial"/>
                <a:cs typeface="Arial"/>
              </a:rPr>
              <a:t>d t</a:t>
            </a:r>
            <a:r>
              <a:rPr lang="en-US" sz="1400" b="1" spc="-10" dirty="0">
                <a:solidFill>
                  <a:srgbClr val="324661"/>
                </a:solidFill>
                <a:latin typeface="Arial"/>
                <a:cs typeface="Arial"/>
              </a:rPr>
              <a:t>h</a:t>
            </a:r>
            <a:r>
              <a:rPr lang="en-US" sz="1400" b="1" dirty="0">
                <a:solidFill>
                  <a:srgbClr val="324661"/>
                </a:solidFill>
                <a:latin typeface="Arial"/>
                <a:cs typeface="Arial"/>
              </a:rPr>
              <a:t>e </a:t>
            </a:r>
            <a:r>
              <a:rPr lang="en-US" sz="1400" b="1" spc="-20" dirty="0">
                <a:solidFill>
                  <a:srgbClr val="324661"/>
                </a:solidFill>
                <a:latin typeface="Arial"/>
                <a:cs typeface="Arial"/>
              </a:rPr>
              <a:t>b</a:t>
            </a:r>
            <a:r>
              <a:rPr lang="en-US" sz="1400" b="1" dirty="0">
                <a:solidFill>
                  <a:srgbClr val="324661"/>
                </a:solidFill>
                <a:latin typeface="Arial"/>
                <a:cs typeface="Arial"/>
              </a:rPr>
              <a:t>est s</a:t>
            </a:r>
            <a:r>
              <a:rPr lang="en-US" sz="1400" b="1" spc="-15" dirty="0">
                <a:solidFill>
                  <a:srgbClr val="324661"/>
                </a:solidFill>
                <a:latin typeface="Arial"/>
                <a:cs typeface="Arial"/>
              </a:rPr>
              <a:t>e</a:t>
            </a:r>
            <a:r>
              <a:rPr lang="en-US" sz="1400" b="1" dirty="0">
                <a:solidFill>
                  <a:srgbClr val="324661"/>
                </a:solidFill>
                <a:latin typeface="Arial"/>
                <a:cs typeface="Arial"/>
              </a:rPr>
              <a:t>l</a:t>
            </a:r>
            <a:r>
              <a:rPr lang="en-US" sz="1400" b="1" spc="-15" dirty="0">
                <a:solidFill>
                  <a:srgbClr val="324661"/>
                </a:solidFill>
                <a:latin typeface="Arial"/>
                <a:cs typeface="Arial"/>
              </a:rPr>
              <a:t>e</a:t>
            </a:r>
            <a:r>
              <a:rPr lang="en-US" sz="1400" b="1" dirty="0">
                <a:solidFill>
                  <a:srgbClr val="324661"/>
                </a:solidFill>
                <a:latin typeface="Arial"/>
                <a:cs typeface="Arial"/>
              </a:rPr>
              <a:t>c</a:t>
            </a:r>
            <a:r>
              <a:rPr lang="en-US" sz="1400" b="1" spc="-15" dirty="0">
                <a:solidFill>
                  <a:srgbClr val="324661"/>
                </a:solidFill>
                <a:latin typeface="Arial"/>
                <a:cs typeface="Arial"/>
              </a:rPr>
              <a:t>t</a:t>
            </a:r>
            <a:r>
              <a:rPr lang="en-US" sz="1400" b="1" spc="-10" dirty="0">
                <a:solidFill>
                  <a:srgbClr val="324661"/>
                </a:solidFill>
                <a:latin typeface="Arial"/>
                <a:cs typeface="Arial"/>
              </a:rPr>
              <a:t>io</a:t>
            </a:r>
            <a:r>
              <a:rPr lang="en-US" sz="1400" b="1" dirty="0">
                <a:solidFill>
                  <a:srgbClr val="324661"/>
                </a:solidFill>
                <a:latin typeface="Arial"/>
                <a:cs typeface="Arial"/>
              </a:rPr>
              <a:t>n </a:t>
            </a:r>
            <a:r>
              <a:rPr lang="en-US" sz="1400" b="1" spc="-10" dirty="0">
                <a:solidFill>
                  <a:srgbClr val="324661"/>
                </a:solidFill>
                <a:latin typeface="Arial"/>
                <a:cs typeface="Arial"/>
              </a:rPr>
              <a:t>p</a:t>
            </a:r>
            <a:r>
              <a:rPr lang="en-US" sz="1400" b="1" dirty="0">
                <a:solidFill>
                  <a:srgbClr val="324661"/>
                </a:solidFill>
                <a:latin typeface="Arial"/>
                <a:cs typeface="Arial"/>
              </a:rPr>
              <a:t>r</a:t>
            </a:r>
            <a:r>
              <a:rPr lang="en-US" sz="1400" b="1" spc="-10" dirty="0">
                <a:solidFill>
                  <a:srgbClr val="324661"/>
                </a:solidFill>
                <a:latin typeface="Arial"/>
                <a:cs typeface="Arial"/>
              </a:rPr>
              <a:t>o</a:t>
            </a:r>
            <a:r>
              <a:rPr lang="en-US" sz="1400" b="1" spc="-15" dirty="0">
                <a:solidFill>
                  <a:srgbClr val="324661"/>
                </a:solidFill>
                <a:latin typeface="Arial"/>
                <a:cs typeface="Arial"/>
              </a:rPr>
              <a:t>c</a:t>
            </a:r>
            <a:r>
              <a:rPr lang="en-US" sz="1400" b="1" dirty="0">
                <a:solidFill>
                  <a:srgbClr val="324661"/>
                </a:solidFill>
                <a:latin typeface="Arial"/>
                <a:cs typeface="Arial"/>
              </a:rPr>
              <a:t>e</a:t>
            </a:r>
            <a:r>
              <a:rPr lang="en-US" sz="1400" b="1" spc="-15" dirty="0">
                <a:solidFill>
                  <a:srgbClr val="324661"/>
                </a:solidFill>
                <a:latin typeface="Arial"/>
                <a:cs typeface="Arial"/>
              </a:rPr>
              <a:t>s</a:t>
            </a:r>
            <a:r>
              <a:rPr lang="en-US" sz="1400" b="1" dirty="0">
                <a:solidFill>
                  <a:srgbClr val="324661"/>
                </a:solidFill>
                <a:latin typeface="Arial"/>
                <a:cs typeface="Arial"/>
              </a:rPr>
              <a:t>s </a:t>
            </a:r>
            <a:r>
              <a:rPr lang="en-US" sz="1400" b="1" spc="5" dirty="0">
                <a:solidFill>
                  <a:srgbClr val="324661"/>
                </a:solidFill>
                <a:latin typeface="Arial"/>
                <a:cs typeface="Arial"/>
              </a:rPr>
              <a:t>in </a:t>
            </a:r>
            <a:r>
              <a:rPr lang="en-US" sz="1400" b="1" spc="-20" dirty="0">
                <a:solidFill>
                  <a:srgbClr val="324661"/>
                </a:solidFill>
                <a:latin typeface="Arial"/>
                <a:cs typeface="Arial"/>
              </a:rPr>
              <a:t>university.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solidFill>
                  <a:srgbClr val="324661"/>
                </a:solidFill>
                <a:latin typeface="Arial"/>
                <a:cs typeface="Arial"/>
              </a:rPr>
              <a:t>Medical</a:t>
            </a:r>
            <a:r>
              <a:rPr lang="en-US" sz="1400" b="1" spc="490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324661"/>
                </a:solidFill>
                <a:latin typeface="Arial"/>
                <a:cs typeface="Arial"/>
              </a:rPr>
              <a:t>degrees</a:t>
            </a:r>
            <a:r>
              <a:rPr lang="en-US" sz="1400" b="1" spc="450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solidFill>
                  <a:srgbClr val="324661"/>
                </a:solidFill>
                <a:latin typeface="Arial"/>
                <a:cs typeface="Arial"/>
              </a:rPr>
              <a:t>from</a:t>
            </a:r>
            <a:r>
              <a:rPr lang="en-US" sz="1400" b="1" spc="490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lang="en-US" sz="1400" b="1" spc="50" dirty="0">
                <a:solidFill>
                  <a:srgbClr val="324661"/>
                </a:solidFill>
                <a:latin typeface="Arial"/>
                <a:cs typeface="Arial"/>
              </a:rPr>
              <a:t>Northern State </a:t>
            </a:r>
            <a:r>
              <a:rPr lang="en-US" sz="1400" b="1" spc="-10" dirty="0">
                <a:solidFill>
                  <a:srgbClr val="324661"/>
                </a:solidFill>
                <a:latin typeface="Arial"/>
                <a:cs typeface="Arial"/>
              </a:rPr>
              <a:t>Medical University </a:t>
            </a:r>
            <a:r>
              <a:rPr lang="en-US" sz="1400" b="1" dirty="0">
                <a:solidFill>
                  <a:srgbClr val="324661"/>
                </a:solidFill>
                <a:latin typeface="Arial"/>
                <a:cs typeface="Arial"/>
              </a:rPr>
              <a:t>are</a:t>
            </a:r>
            <a:r>
              <a:rPr lang="en-US" sz="1400" b="1" spc="480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solidFill>
                  <a:srgbClr val="324661"/>
                </a:solidFill>
                <a:latin typeface="Arial"/>
                <a:cs typeface="Arial"/>
              </a:rPr>
              <a:t>globally</a:t>
            </a:r>
            <a:r>
              <a:rPr lang="en-US" sz="1400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324661"/>
                </a:solidFill>
                <a:latin typeface="Arial"/>
                <a:cs typeface="Arial"/>
              </a:rPr>
              <a:t>recognized</a:t>
            </a:r>
            <a:r>
              <a:rPr lang="en-US" sz="1400" b="1" spc="-55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324661"/>
                </a:solidFill>
                <a:latin typeface="Arial"/>
                <a:cs typeface="Arial"/>
              </a:rPr>
              <a:t>and</a:t>
            </a:r>
            <a:r>
              <a:rPr lang="en-US" sz="1400" b="1" spc="-30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solidFill>
                  <a:srgbClr val="324661"/>
                </a:solidFill>
                <a:latin typeface="Arial"/>
                <a:cs typeface="Arial"/>
              </a:rPr>
              <a:t>ranked</a:t>
            </a:r>
            <a:r>
              <a:rPr lang="en-US" sz="1400" b="1" spc="-30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324661"/>
                </a:solidFill>
                <a:latin typeface="Arial"/>
                <a:cs typeface="Arial"/>
              </a:rPr>
              <a:t>by</a:t>
            </a:r>
            <a:r>
              <a:rPr lang="en-US" sz="1400" b="1" spc="-15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324661"/>
                </a:solidFill>
                <a:latin typeface="Arial"/>
                <a:cs typeface="Arial"/>
              </a:rPr>
              <a:t>WHO.</a:t>
            </a:r>
            <a:r>
              <a:rPr lang="en-US" sz="1400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solidFill>
                  <a:srgbClr val="324661"/>
                </a:solidFill>
                <a:latin typeface="Arial"/>
                <a:cs typeface="Arial"/>
              </a:rPr>
              <a:t>Indian </a:t>
            </a:r>
            <a:r>
              <a:rPr lang="en-US" sz="1400" b="1" spc="-10" dirty="0">
                <a:solidFill>
                  <a:srgbClr val="324661"/>
                </a:solidFill>
                <a:latin typeface="Arial"/>
                <a:cs typeface="Arial"/>
              </a:rPr>
              <a:t>students </a:t>
            </a:r>
            <a:r>
              <a:rPr lang="en-US" sz="1400" b="1" dirty="0">
                <a:solidFill>
                  <a:srgbClr val="324661"/>
                </a:solidFill>
                <a:latin typeface="Arial"/>
                <a:cs typeface="Arial"/>
              </a:rPr>
              <a:t>who </a:t>
            </a:r>
            <a:r>
              <a:rPr lang="en-US" sz="1400" b="1" spc="-5" dirty="0">
                <a:solidFill>
                  <a:srgbClr val="324661"/>
                </a:solidFill>
                <a:latin typeface="Arial"/>
                <a:cs typeface="Arial"/>
              </a:rPr>
              <a:t>are </a:t>
            </a:r>
            <a:r>
              <a:rPr lang="en-US" sz="1400" b="1" spc="-10" dirty="0">
                <a:solidFill>
                  <a:srgbClr val="324661"/>
                </a:solidFill>
                <a:latin typeface="Arial"/>
                <a:cs typeface="Arial"/>
              </a:rPr>
              <a:t>looking </a:t>
            </a:r>
            <a:r>
              <a:rPr lang="en-US" sz="1400" b="1" dirty="0">
                <a:solidFill>
                  <a:srgbClr val="324661"/>
                </a:solidFill>
                <a:latin typeface="Arial"/>
                <a:cs typeface="Arial"/>
              </a:rPr>
              <a:t>to study MBBS in </a:t>
            </a:r>
            <a:r>
              <a:rPr lang="en-US" sz="1400" b="1" spc="50" dirty="0">
                <a:solidFill>
                  <a:srgbClr val="324661"/>
                </a:solidFill>
                <a:latin typeface="Arial"/>
                <a:cs typeface="Arial"/>
              </a:rPr>
              <a:t>Northern State </a:t>
            </a:r>
            <a:r>
              <a:rPr lang="en-US" sz="1400" b="1" spc="-10" dirty="0">
                <a:solidFill>
                  <a:srgbClr val="324661"/>
                </a:solidFill>
                <a:latin typeface="Arial"/>
                <a:cs typeface="Arial"/>
              </a:rPr>
              <a:t>Medical University </a:t>
            </a:r>
            <a:r>
              <a:rPr lang="en-US" sz="1400" b="1" spc="-5" dirty="0">
                <a:solidFill>
                  <a:srgbClr val="324661"/>
                </a:solidFill>
                <a:latin typeface="Arial"/>
                <a:cs typeface="Arial"/>
              </a:rPr>
              <a:t>have</a:t>
            </a:r>
            <a:r>
              <a:rPr lang="en-US" sz="1400" b="1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324661"/>
                </a:solidFill>
                <a:latin typeface="Arial"/>
                <a:cs typeface="Arial"/>
              </a:rPr>
              <a:t>English</a:t>
            </a:r>
            <a:r>
              <a:rPr lang="en-US" sz="1400" b="1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324661"/>
                </a:solidFill>
                <a:latin typeface="Arial"/>
                <a:cs typeface="Arial"/>
              </a:rPr>
              <a:t>medium</a:t>
            </a:r>
            <a:r>
              <a:rPr lang="en-US" sz="1400" b="1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324661"/>
                </a:solidFill>
                <a:latin typeface="Arial"/>
                <a:cs typeface="Arial"/>
              </a:rPr>
              <a:t>MBBS</a:t>
            </a:r>
            <a:r>
              <a:rPr lang="en-US" sz="1400" b="1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324661"/>
                </a:solidFill>
                <a:latin typeface="Arial"/>
                <a:cs typeface="Arial"/>
              </a:rPr>
              <a:t>course,</a:t>
            </a:r>
            <a:r>
              <a:rPr lang="en-US" sz="1400" b="1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lang="en-US" sz="1400" b="1" spc="-10" dirty="0">
                <a:solidFill>
                  <a:srgbClr val="324661"/>
                </a:solidFill>
                <a:latin typeface="Arial"/>
                <a:cs typeface="Arial"/>
              </a:rPr>
              <a:t>so,</a:t>
            </a:r>
            <a:r>
              <a:rPr lang="en-US" sz="1400" b="1" spc="-5" dirty="0">
                <a:solidFill>
                  <a:srgbClr val="324661"/>
                </a:solidFill>
                <a:latin typeface="Arial"/>
                <a:cs typeface="Arial"/>
              </a:rPr>
              <a:t> no</a:t>
            </a:r>
            <a:r>
              <a:rPr lang="en-US" sz="1400" b="1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lang="en-US" sz="1400" b="1" spc="-10" dirty="0">
                <a:solidFill>
                  <a:srgbClr val="324661"/>
                </a:solidFill>
                <a:latin typeface="Arial"/>
                <a:cs typeface="Arial"/>
              </a:rPr>
              <a:t>language </a:t>
            </a:r>
            <a:r>
              <a:rPr lang="en-US" sz="1400" b="1" spc="-5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lang="en-US" sz="1400" b="1" spc="-10" dirty="0">
                <a:solidFill>
                  <a:srgbClr val="324661"/>
                </a:solidFill>
                <a:latin typeface="Arial"/>
                <a:cs typeface="Arial"/>
              </a:rPr>
              <a:t>barrier.</a:t>
            </a:r>
            <a:endParaRPr lang="en-US" sz="1400" dirty="0">
              <a:solidFill>
                <a:srgbClr val="324661"/>
              </a:solidFill>
              <a:latin typeface="Arial"/>
              <a:cs typeface="Arial"/>
            </a:endParaRP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solidFill>
                  <a:srgbClr val="324661"/>
                </a:solidFill>
                <a:latin typeface="Arial"/>
                <a:cs typeface="Arial"/>
              </a:rPr>
              <a:t>The strength </a:t>
            </a:r>
            <a:r>
              <a:rPr lang="en-US" sz="1400" b="1" spc="-10" dirty="0">
                <a:solidFill>
                  <a:srgbClr val="324661"/>
                </a:solidFill>
                <a:latin typeface="Arial"/>
                <a:cs typeface="Arial"/>
              </a:rPr>
              <a:t>of </a:t>
            </a:r>
            <a:r>
              <a:rPr lang="en-US" sz="1400" b="1" spc="-5" dirty="0">
                <a:solidFill>
                  <a:srgbClr val="324661"/>
                </a:solidFill>
                <a:latin typeface="Arial"/>
                <a:cs typeface="Arial"/>
              </a:rPr>
              <a:t>the batch </a:t>
            </a:r>
            <a:r>
              <a:rPr lang="en-US" sz="1400" b="1" dirty="0">
                <a:solidFill>
                  <a:srgbClr val="324661"/>
                </a:solidFill>
                <a:latin typeface="Arial"/>
                <a:cs typeface="Arial"/>
              </a:rPr>
              <a:t>is </a:t>
            </a:r>
            <a:r>
              <a:rPr lang="en-US" sz="1400" b="1" spc="-5" dirty="0">
                <a:solidFill>
                  <a:srgbClr val="324661"/>
                </a:solidFill>
                <a:latin typeface="Arial"/>
                <a:cs typeface="Arial"/>
              </a:rPr>
              <a:t>limited, </a:t>
            </a:r>
            <a:r>
              <a:rPr lang="en-US" sz="1400" b="1" dirty="0">
                <a:solidFill>
                  <a:srgbClr val="324661"/>
                </a:solidFill>
                <a:latin typeface="Arial"/>
                <a:cs typeface="Arial"/>
              </a:rPr>
              <a:t>every </a:t>
            </a:r>
            <a:r>
              <a:rPr lang="en-US" sz="1400" b="1" spc="-5" dirty="0">
                <a:solidFill>
                  <a:srgbClr val="324661"/>
                </a:solidFill>
                <a:latin typeface="Arial"/>
                <a:cs typeface="Arial"/>
              </a:rPr>
              <a:t>student </a:t>
            </a:r>
            <a:r>
              <a:rPr lang="en-US" sz="1400" b="1" spc="-10" dirty="0">
                <a:solidFill>
                  <a:srgbClr val="324661"/>
                </a:solidFill>
                <a:latin typeface="Arial"/>
                <a:cs typeface="Arial"/>
              </a:rPr>
              <a:t>gets </a:t>
            </a:r>
            <a:r>
              <a:rPr lang="en-US" sz="1400" b="1" spc="-5" dirty="0">
                <a:solidFill>
                  <a:srgbClr val="324661"/>
                </a:solidFill>
                <a:latin typeface="Arial"/>
                <a:cs typeface="Arial"/>
              </a:rPr>
              <a:t>the </a:t>
            </a:r>
            <a:r>
              <a:rPr lang="en-US" sz="1400" b="1" spc="-10" dirty="0">
                <a:solidFill>
                  <a:srgbClr val="324661"/>
                </a:solidFill>
                <a:latin typeface="Arial"/>
                <a:cs typeface="Arial"/>
              </a:rPr>
              <a:t>individual </a:t>
            </a:r>
            <a:r>
              <a:rPr lang="en-US" sz="1400" b="1" spc="-5" dirty="0">
                <a:solidFill>
                  <a:srgbClr val="324661"/>
                </a:solidFill>
                <a:latin typeface="Arial"/>
                <a:cs typeface="Arial"/>
              </a:rPr>
              <a:t> attention</a:t>
            </a:r>
            <a:r>
              <a:rPr lang="en-US" sz="1400" b="1" spc="-50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324661"/>
                </a:solidFill>
                <a:latin typeface="Arial"/>
                <a:cs typeface="Arial"/>
              </a:rPr>
              <a:t>of the</a:t>
            </a:r>
            <a:r>
              <a:rPr lang="en-US" sz="1400" b="1" spc="-20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solidFill>
                  <a:srgbClr val="324661"/>
                </a:solidFill>
                <a:latin typeface="Arial"/>
                <a:cs typeface="Arial"/>
              </a:rPr>
              <a:t>teachers.</a:t>
            </a:r>
            <a:r>
              <a:rPr lang="en-US" sz="1400" dirty="0">
                <a:solidFill>
                  <a:srgbClr val="324661"/>
                </a:solidFill>
                <a:latin typeface="Arial"/>
                <a:cs typeface="Arial"/>
              </a:rPr>
              <a:t> 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solidFill>
                  <a:srgbClr val="324661"/>
                </a:solidFill>
                <a:latin typeface="Arial"/>
                <a:cs typeface="Arial"/>
              </a:rPr>
              <a:t>No</a:t>
            </a:r>
            <a:r>
              <a:rPr lang="en-US" sz="1400" b="1" spc="-10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324661"/>
                </a:solidFill>
                <a:latin typeface="Arial"/>
                <a:cs typeface="Arial"/>
              </a:rPr>
              <a:t>discrimination</a:t>
            </a:r>
            <a:r>
              <a:rPr lang="en-US" sz="1400" b="1" spc="-25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solidFill>
                  <a:srgbClr val="324661"/>
                </a:solidFill>
                <a:latin typeface="Arial"/>
                <a:cs typeface="Arial"/>
              </a:rPr>
              <a:t>based</a:t>
            </a:r>
            <a:r>
              <a:rPr lang="en-US" sz="1400" b="1" spc="-40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324661"/>
                </a:solidFill>
                <a:latin typeface="Arial"/>
                <a:cs typeface="Arial"/>
              </a:rPr>
              <a:t>on</a:t>
            </a:r>
            <a:r>
              <a:rPr lang="en-US" sz="1400" b="1" spc="-10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solidFill>
                  <a:srgbClr val="324661"/>
                </a:solidFill>
                <a:latin typeface="Arial"/>
                <a:cs typeface="Arial"/>
              </a:rPr>
              <a:t>caste,</a:t>
            </a:r>
            <a:r>
              <a:rPr lang="en-US" sz="1400" b="1" spc="-25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lang="en-US" sz="1400" b="1" spc="-15" dirty="0">
                <a:solidFill>
                  <a:srgbClr val="324661"/>
                </a:solidFill>
                <a:latin typeface="Arial"/>
                <a:cs typeface="Arial"/>
              </a:rPr>
              <a:t>gender,</a:t>
            </a:r>
            <a:r>
              <a:rPr lang="en-US" sz="1400" b="1" spc="-30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324661"/>
                </a:solidFill>
                <a:latin typeface="Arial"/>
                <a:cs typeface="Arial"/>
              </a:rPr>
              <a:t>religion</a:t>
            </a:r>
            <a:r>
              <a:rPr lang="en-US" sz="1400" b="1" spc="-40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324661"/>
                </a:solidFill>
                <a:latin typeface="Arial"/>
                <a:cs typeface="Arial"/>
              </a:rPr>
              <a:t>or</a:t>
            </a:r>
            <a:r>
              <a:rPr lang="en-US" sz="1400" b="1" dirty="0">
                <a:solidFill>
                  <a:srgbClr val="324661"/>
                </a:solidFill>
                <a:latin typeface="Arial"/>
                <a:cs typeface="Arial"/>
              </a:rPr>
              <a:t> </a:t>
            </a:r>
            <a:r>
              <a:rPr lang="en-US" sz="1400" b="1" spc="-15" dirty="0">
                <a:solidFill>
                  <a:srgbClr val="324661"/>
                </a:solidFill>
                <a:latin typeface="Arial"/>
                <a:cs typeface="Arial"/>
              </a:rPr>
              <a:t>nationality.</a:t>
            </a:r>
            <a:endParaRPr sz="1400" dirty="0">
              <a:solidFill>
                <a:srgbClr val="324661"/>
              </a:solidFill>
              <a:latin typeface="Arial"/>
              <a:cs typeface="Arial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DB575DE-7164-4CA3-AF53-3799996E1A6E}"/>
              </a:ext>
            </a:extLst>
          </p:cNvPr>
          <p:cNvGrpSpPr/>
          <p:nvPr/>
        </p:nvGrpSpPr>
        <p:grpSpPr>
          <a:xfrm>
            <a:off x="477674" y="1357460"/>
            <a:ext cx="3132792" cy="4955028"/>
            <a:chOff x="477674" y="738182"/>
            <a:chExt cx="3412848" cy="5574306"/>
          </a:xfrm>
        </p:grpSpPr>
        <p:pic>
          <p:nvPicPr>
            <p:cNvPr id="8" name="object 2">
              <a:extLst>
                <a:ext uri="{FF2B5EF4-FFF2-40B4-BE49-F238E27FC236}">
                  <a16:creationId xmlns:a16="http://schemas.microsoft.com/office/drawing/2014/main" id="{CE93815C-3F36-4081-A4FF-6875F5AD1C0F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 rot="20648498">
              <a:off x="695796" y="738182"/>
              <a:ext cx="2930968" cy="185858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pic>
          <p:nvPicPr>
            <p:cNvPr id="5" name="Image 71">
              <a:extLst>
                <a:ext uri="{FF2B5EF4-FFF2-40B4-BE49-F238E27FC236}">
                  <a16:creationId xmlns:a16="http://schemas.microsoft.com/office/drawing/2014/main" id="{3B75F9F1-06CD-4D1B-9555-6EBDCE73E97B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7674" y="2612828"/>
              <a:ext cx="3085658" cy="185858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pic>
          <p:nvPicPr>
            <p:cNvPr id="6" name="Image 81">
              <a:extLst>
                <a:ext uri="{FF2B5EF4-FFF2-40B4-BE49-F238E27FC236}">
                  <a16:creationId xmlns:a16="http://schemas.microsoft.com/office/drawing/2014/main" id="{FB717D15-405E-4419-8715-D93B58A3725F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 rot="20730811">
              <a:off x="1117675" y="4393031"/>
              <a:ext cx="2772847" cy="1919457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</p:grpSp>
      <p:pic>
        <p:nvPicPr>
          <p:cNvPr id="9" name="object 10">
            <a:extLst>
              <a:ext uri="{FF2B5EF4-FFF2-40B4-BE49-F238E27FC236}">
                <a16:creationId xmlns:a16="http://schemas.microsoft.com/office/drawing/2014/main" id="{875A26F1-32D7-4DE2-BCD8-C51A88D5CF4C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05636" y="181335"/>
            <a:ext cx="1173152" cy="115727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246564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AD8529D6-1287-4808-BBF9-46A0B3648323}"/>
              </a:ext>
            </a:extLst>
          </p:cNvPr>
          <p:cNvSpPr txBox="1"/>
          <p:nvPr/>
        </p:nvSpPr>
        <p:spPr>
          <a:xfrm>
            <a:off x="0" y="363642"/>
            <a:ext cx="1219200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324661"/>
                </a:solidFill>
                <a:latin typeface="Arial"/>
                <a:cs typeface="Arial"/>
              </a:rPr>
              <a:t>NORTHERN STATE MEDICAL UNIVERSITY</a:t>
            </a:r>
            <a:r>
              <a:rPr lang="en-US" sz="1200" b="1" dirty="0">
                <a:solidFill>
                  <a:srgbClr val="324661"/>
                </a:solidFill>
                <a:latin typeface="Arial"/>
                <a:cs typeface="Arial"/>
              </a:rPr>
              <a:t>RUSSIA</a:t>
            </a:r>
            <a:r>
              <a:rPr lang="en-US" sz="1400" b="1" dirty="0">
                <a:solidFill>
                  <a:srgbClr val="324661"/>
                </a:solidFill>
                <a:latin typeface="Arial"/>
                <a:cs typeface="Arial"/>
              </a:rPr>
              <a:t>, FOUNDED IN: 1936</a:t>
            </a:r>
            <a:endParaRPr lang="en-US" dirty="0">
              <a:solidFill>
                <a:srgbClr val="324661"/>
              </a:solidFill>
            </a:endParaRPr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0F0F31F8-2E68-475A-990F-1A4704E785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7308045"/>
              </p:ext>
            </p:extLst>
          </p:nvPr>
        </p:nvGraphicFramePr>
        <p:xfrm>
          <a:off x="0" y="1052110"/>
          <a:ext cx="12191999" cy="578703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382295">
                  <a:extLst>
                    <a:ext uri="{9D8B030D-6E8A-4147-A177-3AD203B41FA5}">
                      <a16:colId xmlns:a16="http://schemas.microsoft.com/office/drawing/2014/main" val="671763329"/>
                    </a:ext>
                  </a:extLst>
                </a:gridCol>
                <a:gridCol w="1468284">
                  <a:extLst>
                    <a:ext uri="{9D8B030D-6E8A-4147-A177-3AD203B41FA5}">
                      <a16:colId xmlns:a16="http://schemas.microsoft.com/office/drawing/2014/main" val="2204654892"/>
                    </a:ext>
                  </a:extLst>
                </a:gridCol>
                <a:gridCol w="1468284">
                  <a:extLst>
                    <a:ext uri="{9D8B030D-6E8A-4147-A177-3AD203B41FA5}">
                      <a16:colId xmlns:a16="http://schemas.microsoft.com/office/drawing/2014/main" val="1459913502"/>
                    </a:ext>
                  </a:extLst>
                </a:gridCol>
                <a:gridCol w="1468284">
                  <a:extLst>
                    <a:ext uri="{9D8B030D-6E8A-4147-A177-3AD203B41FA5}">
                      <a16:colId xmlns:a16="http://schemas.microsoft.com/office/drawing/2014/main" val="1352533159"/>
                    </a:ext>
                  </a:extLst>
                </a:gridCol>
                <a:gridCol w="1468284">
                  <a:extLst>
                    <a:ext uri="{9D8B030D-6E8A-4147-A177-3AD203B41FA5}">
                      <a16:colId xmlns:a16="http://schemas.microsoft.com/office/drawing/2014/main" val="1355333012"/>
                    </a:ext>
                  </a:extLst>
                </a:gridCol>
                <a:gridCol w="1468284">
                  <a:extLst>
                    <a:ext uri="{9D8B030D-6E8A-4147-A177-3AD203B41FA5}">
                      <a16:colId xmlns:a16="http://schemas.microsoft.com/office/drawing/2014/main" val="1188172411"/>
                    </a:ext>
                  </a:extLst>
                </a:gridCol>
                <a:gridCol w="1468284">
                  <a:extLst>
                    <a:ext uri="{9D8B030D-6E8A-4147-A177-3AD203B41FA5}">
                      <a16:colId xmlns:a16="http://schemas.microsoft.com/office/drawing/2014/main" val="2626064781"/>
                    </a:ext>
                  </a:extLst>
                </a:gridCol>
              </a:tblGrid>
              <a:tr h="36291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324661"/>
                          </a:solidFill>
                          <a:effectLst/>
                        </a:rPr>
                        <a:t>PARTICULARS</a:t>
                      </a:r>
                      <a:endParaRPr lang="en-IN" sz="1600" b="1" i="0" u="none" strike="noStrike" dirty="0">
                        <a:solidFill>
                          <a:srgbClr val="32466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324661"/>
                          </a:solidFill>
                          <a:effectLst/>
                        </a:rPr>
                        <a:t>1ST YEAR</a:t>
                      </a:r>
                      <a:endParaRPr lang="en-IN" sz="1600" b="1" i="0" u="none" strike="noStrike" dirty="0">
                        <a:solidFill>
                          <a:srgbClr val="32466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solidFill>
                            <a:srgbClr val="324661"/>
                          </a:solidFill>
                          <a:effectLst/>
                        </a:rPr>
                        <a:t>2ND YEAR</a:t>
                      </a:r>
                      <a:endParaRPr lang="en-IN" sz="1600" b="1" i="0" u="none" strike="noStrike">
                        <a:solidFill>
                          <a:srgbClr val="32466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solidFill>
                            <a:srgbClr val="324661"/>
                          </a:solidFill>
                          <a:effectLst/>
                        </a:rPr>
                        <a:t>3rd YEAR</a:t>
                      </a:r>
                      <a:endParaRPr lang="en-IN" sz="1600" b="1" i="0" u="none" strike="noStrike">
                        <a:solidFill>
                          <a:srgbClr val="32466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solidFill>
                            <a:srgbClr val="324661"/>
                          </a:solidFill>
                          <a:effectLst/>
                        </a:rPr>
                        <a:t>4th YEAR</a:t>
                      </a:r>
                      <a:endParaRPr lang="en-IN" sz="1600" b="1" i="0" u="none" strike="noStrike">
                        <a:solidFill>
                          <a:srgbClr val="32466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324661"/>
                          </a:solidFill>
                          <a:effectLst/>
                        </a:rPr>
                        <a:t>5th YEAR</a:t>
                      </a:r>
                      <a:endParaRPr lang="en-IN" sz="1600" b="1" i="0" u="none" strike="noStrike" dirty="0">
                        <a:solidFill>
                          <a:srgbClr val="32466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324661"/>
                          </a:solidFill>
                          <a:effectLst/>
                        </a:rPr>
                        <a:t>6th YEAR</a:t>
                      </a:r>
                      <a:endParaRPr lang="en-IN" sz="1600" b="1" i="0" u="none" strike="noStrike" dirty="0">
                        <a:solidFill>
                          <a:srgbClr val="32466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4903738"/>
                  </a:ext>
                </a:extLst>
              </a:tr>
              <a:tr h="36291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324661"/>
                          </a:solidFill>
                          <a:effectLst/>
                        </a:rPr>
                        <a:t>TUITION FEE</a:t>
                      </a:r>
                      <a:endParaRPr lang="en-IN" sz="1600" b="1" i="0" u="none" strike="noStrike" dirty="0">
                        <a:solidFill>
                          <a:srgbClr val="32466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rgbClr val="324661"/>
                          </a:solidFill>
                          <a:effectLst/>
                        </a:rPr>
                        <a:t>350000 RUB</a:t>
                      </a:r>
                      <a:endParaRPr lang="en-IN" sz="1600" b="0" i="0" u="none" strike="noStrike" dirty="0">
                        <a:solidFill>
                          <a:srgbClr val="32466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2466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350000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466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2466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350000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466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2466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350000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466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2466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350000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466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466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350000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466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0466757"/>
                  </a:ext>
                </a:extLst>
              </a:tr>
              <a:tr h="36291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324661"/>
                          </a:solidFill>
                          <a:effectLst/>
                        </a:rPr>
                        <a:t>HOSTEL</a:t>
                      </a:r>
                      <a:endParaRPr lang="en-IN" sz="1600" b="1" i="0" u="none" strike="noStrike" dirty="0">
                        <a:solidFill>
                          <a:srgbClr val="32466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rgbClr val="324661"/>
                          </a:solidFill>
                          <a:effectLst/>
                        </a:rPr>
                        <a:t>30000 RUB</a:t>
                      </a:r>
                      <a:endParaRPr lang="en-IN" sz="1600" b="0" i="0" u="none" strike="noStrike" dirty="0">
                        <a:solidFill>
                          <a:srgbClr val="32466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2466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466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2466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466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2466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466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2466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466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466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466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4367331"/>
                  </a:ext>
                </a:extLst>
              </a:tr>
              <a:tr h="36291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324661"/>
                          </a:solidFill>
                          <a:effectLst/>
                        </a:rPr>
                        <a:t>INSURANCE</a:t>
                      </a:r>
                      <a:endParaRPr lang="en-IN" sz="1600" b="1" i="0" u="none" strike="noStrike" dirty="0">
                        <a:solidFill>
                          <a:srgbClr val="32466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rgbClr val="324661"/>
                          </a:solidFill>
                          <a:effectLst/>
                        </a:rPr>
                        <a:t>10000 RUB</a:t>
                      </a:r>
                      <a:endParaRPr lang="en-IN" sz="1600" b="0" i="0" u="none" strike="noStrike" dirty="0">
                        <a:solidFill>
                          <a:srgbClr val="32466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2466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466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2466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466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2466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466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2466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466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466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466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2580997"/>
                  </a:ext>
                </a:extLst>
              </a:tr>
              <a:tr h="36291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324661"/>
                          </a:solidFill>
                          <a:effectLst/>
                        </a:rPr>
                        <a:t>MEDICAL</a:t>
                      </a:r>
                      <a:endParaRPr lang="en-IN" sz="1600" b="1" i="0" u="none" strike="noStrike" dirty="0">
                        <a:solidFill>
                          <a:srgbClr val="32466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rgbClr val="324661"/>
                          </a:solidFill>
                          <a:effectLst/>
                        </a:rPr>
                        <a:t>8000 RUB</a:t>
                      </a:r>
                      <a:endParaRPr lang="en-IN" sz="1600" b="0" i="0" u="none" strike="noStrike" dirty="0">
                        <a:solidFill>
                          <a:srgbClr val="32466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solidFill>
                            <a:srgbClr val="324661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32466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solidFill>
                            <a:srgbClr val="324661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32466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solidFill>
                            <a:srgbClr val="324661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32466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solidFill>
                            <a:srgbClr val="324661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32466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rgbClr val="324661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32466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7745308"/>
                  </a:ext>
                </a:extLst>
              </a:tr>
              <a:tr h="283761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rgbClr val="324661"/>
                          </a:solidFill>
                          <a:effectLst/>
                        </a:rPr>
                        <a:t>REGISTRATION, DOCUMENT TRANSLATION, NOTARIZATION, LEGALIZATION, INVITATION, VISA EXTENSION, STUDENT CARD, LIBRARY CARD, EQUIVALENCE CERTIFICATE, ACCESS TO ENGLISH BOOKS FOR ALL SUBJECTS.</a:t>
                      </a:r>
                      <a:endParaRPr lang="en-US" sz="1600" b="1" i="0" u="none" strike="noStrike" dirty="0">
                        <a:solidFill>
                          <a:srgbClr val="32466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solidFill>
                            <a:srgbClr val="324661"/>
                          </a:solidFill>
                          <a:effectLst/>
                        </a:rPr>
                        <a:t>21000 RUB</a:t>
                      </a:r>
                      <a:endParaRPr lang="en-IN" sz="1600" b="0" i="0" u="none" strike="noStrike">
                        <a:solidFill>
                          <a:srgbClr val="32466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solidFill>
                            <a:srgbClr val="324661"/>
                          </a:solidFill>
                          <a:effectLst/>
                        </a:rPr>
                        <a:t>VISA EXTENSION ON ACTUALS</a:t>
                      </a:r>
                      <a:endParaRPr lang="en-IN" sz="1600" b="0" i="0" u="none" strike="noStrike" dirty="0">
                        <a:solidFill>
                          <a:srgbClr val="32466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solidFill>
                            <a:srgbClr val="324661"/>
                          </a:solidFill>
                          <a:effectLst/>
                        </a:rPr>
                        <a:t>VISA EXTENSION ON ACTUALS</a:t>
                      </a:r>
                      <a:endParaRPr lang="en-IN" sz="1600" b="0" i="0" u="none" strike="noStrike" dirty="0">
                        <a:solidFill>
                          <a:srgbClr val="32466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solidFill>
                            <a:srgbClr val="324661"/>
                          </a:solidFill>
                          <a:effectLst/>
                        </a:rPr>
                        <a:t>VISA EXTENSION ON ACTUALS</a:t>
                      </a:r>
                      <a:endParaRPr lang="en-IN" sz="1600" b="0" i="0" u="none" strike="noStrike" dirty="0">
                        <a:solidFill>
                          <a:srgbClr val="32466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solidFill>
                            <a:srgbClr val="324661"/>
                          </a:solidFill>
                          <a:effectLst/>
                        </a:rPr>
                        <a:t>VISA EXTENSION ON ACTUALS</a:t>
                      </a:r>
                      <a:endParaRPr lang="en-IN" sz="1600" b="0" i="0" u="none" strike="noStrike" dirty="0">
                        <a:solidFill>
                          <a:srgbClr val="32466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u="none" strike="noStrike" dirty="0">
                          <a:solidFill>
                            <a:srgbClr val="324661"/>
                          </a:solidFill>
                          <a:effectLst/>
                        </a:rPr>
                        <a:t>VISA EXTENSION ON ACTUALS</a:t>
                      </a:r>
                      <a:endParaRPr lang="en-IN" sz="1600" b="0" i="0" u="none" strike="noStrike" dirty="0">
                        <a:solidFill>
                          <a:srgbClr val="32466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4639980"/>
                  </a:ext>
                </a:extLst>
              </a:tr>
              <a:tr h="36291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324661"/>
                          </a:solidFill>
                          <a:effectLst/>
                        </a:rPr>
                        <a:t>ADMINISTRATIVE CHARGE (OTC)</a:t>
                      </a:r>
                      <a:endParaRPr lang="en-IN" sz="1600" b="1" i="0" u="none" strike="noStrike" dirty="0">
                        <a:solidFill>
                          <a:srgbClr val="32466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solidFill>
                            <a:srgbClr val="324661"/>
                          </a:solidFill>
                          <a:effectLst/>
                        </a:rPr>
                        <a:t>1300</a:t>
                      </a:r>
                      <a:r>
                        <a:rPr lang="en-IN" sz="1600" u="none" strike="noStrike" dirty="0">
                          <a:solidFill>
                            <a:srgbClr val="324661"/>
                          </a:solidFill>
                          <a:effectLst/>
                        </a:rPr>
                        <a:t>$</a:t>
                      </a:r>
                      <a:endParaRPr lang="en-IN" sz="1600" b="0" i="0" u="none" strike="noStrike" dirty="0">
                        <a:solidFill>
                          <a:srgbClr val="32466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solidFill>
                            <a:srgbClr val="324661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>
                        <a:solidFill>
                          <a:srgbClr val="32466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rgbClr val="324661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32466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solidFill>
                            <a:srgbClr val="324661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>
                        <a:solidFill>
                          <a:srgbClr val="32466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solidFill>
                            <a:srgbClr val="324661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>
                        <a:solidFill>
                          <a:srgbClr val="32466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rgbClr val="324661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32466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9978040"/>
                  </a:ext>
                </a:extLst>
              </a:tr>
              <a:tr h="407690">
                <a:tc gridSpan="7"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solidFill>
                            <a:srgbClr val="324661"/>
                          </a:solidFill>
                          <a:effectLst/>
                        </a:rPr>
                        <a:t>BIOMETRIC, FINGERPRINTING CHARGES WILL BE ON ACTUALS TO BE PAID BY STUDENT SEPERATELY. </a:t>
                      </a:r>
                      <a:endParaRPr lang="en-US" sz="1800" b="0" i="0" u="none" strike="noStrike" dirty="0">
                        <a:solidFill>
                          <a:srgbClr val="32466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8103516"/>
                  </a:ext>
                </a:extLst>
              </a:tr>
              <a:tr h="364251">
                <a:tc gridSpan="7">
                  <a:txBody>
                    <a:bodyPr/>
                    <a:lstStyle/>
                    <a:p>
                      <a:pPr algn="ctr" rtl="0" fontAlgn="ctr"/>
                      <a:endParaRPr lang="en-US" sz="1600" b="0" i="0" u="none" strike="noStrike" dirty="0">
                        <a:solidFill>
                          <a:srgbClr val="32466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5751425"/>
                  </a:ext>
                </a:extLst>
              </a:tr>
            </a:tbl>
          </a:graphicData>
        </a:graphic>
      </p:graphicFrame>
      <p:sp>
        <p:nvSpPr>
          <p:cNvPr id="21" name="Rectangle 20">
            <a:extLst>
              <a:ext uri="{FF2B5EF4-FFF2-40B4-BE49-F238E27FC236}">
                <a16:creationId xmlns:a16="http://schemas.microsoft.com/office/drawing/2014/main" id="{8E21D530-A386-4770-9AA5-BD9492A028A1}"/>
              </a:ext>
            </a:extLst>
          </p:cNvPr>
          <p:cNvSpPr/>
          <p:nvPr/>
        </p:nvSpPr>
        <p:spPr>
          <a:xfrm>
            <a:off x="4270342" y="55865"/>
            <a:ext cx="36481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IN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1226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623</Words>
  <Application>Microsoft Office PowerPoint</Application>
  <PresentationFormat>Widescreen</PresentationFormat>
  <Paragraphs>80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Arial Black</vt:lpstr>
      <vt:lpstr>Calibri</vt:lpstr>
      <vt:lpstr>Calibri Light</vt:lpstr>
      <vt:lpstr>Wingdings</vt:lpstr>
      <vt:lpstr>Office Theme</vt:lpstr>
      <vt:lpstr>PowerPoint Presentation</vt:lpstr>
      <vt:lpstr>Why Study MBBS at Northern State Medical University?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Alisha Negi</cp:lastModifiedBy>
  <cp:revision>22</cp:revision>
  <dcterms:created xsi:type="dcterms:W3CDTF">2026-04-03T09:55:33Z</dcterms:created>
  <dcterms:modified xsi:type="dcterms:W3CDTF">2026-05-23T10:50:07Z</dcterms:modified>
</cp:coreProperties>
</file>