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411B"/>
    <a:srgbClr val="AB7B4B"/>
    <a:srgbClr val="735232"/>
    <a:srgbClr val="613C18"/>
    <a:srgbClr val="4976B0"/>
    <a:srgbClr val="5889C5"/>
    <a:srgbClr val="4472C4"/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sha Negi" userId="dd46a37b19d8b9ea" providerId="LiveId" clId="{E9BF73FD-09BE-4788-BD4A-3950B8BA3D29}"/>
    <pc:docChg chg="modSld">
      <pc:chgData name="Alisha Negi" userId="dd46a37b19d8b9ea" providerId="LiveId" clId="{E9BF73FD-09BE-4788-BD4A-3950B8BA3D29}" dt="2026-05-23T10:54:05.515" v="2" actId="20577"/>
      <pc:docMkLst>
        <pc:docMk/>
      </pc:docMkLst>
      <pc:sldChg chg="modSp mod">
        <pc:chgData name="Alisha Negi" userId="dd46a37b19d8b9ea" providerId="LiveId" clId="{E9BF73FD-09BE-4788-BD4A-3950B8BA3D29}" dt="2026-05-23T10:54:05.515" v="2" actId="20577"/>
        <pc:sldMkLst>
          <pc:docMk/>
          <pc:sldMk cId="3826122653" sldId="258"/>
        </pc:sldMkLst>
        <pc:graphicFrameChg chg="modGraphic">
          <ac:chgData name="Alisha Negi" userId="dd46a37b19d8b9ea" providerId="LiveId" clId="{E9BF73FD-09BE-4788-BD4A-3950B8BA3D29}" dt="2026-05-23T10:54:05.515" v="2" actId="20577"/>
          <ac:graphicFrameMkLst>
            <pc:docMk/>
            <pc:sldMk cId="3826122653" sldId="258"/>
            <ac:graphicFrameMk id="20" creationId="{0F0F31F8-2E68-475A-990F-1A4704E78522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53546-B102-4929-A27B-EC55452DD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1C789D-19B1-42E9-BFCD-F56C79E6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4BC11-F4BC-4A34-BE46-DC0754ABA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80FC4-6FDD-4942-A3D2-76729C75E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775FA-9B28-4E4F-8664-1A7E019FA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8421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3ECAB-50A3-42D7-B069-510BC9113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F677F8-BCF3-4325-80B9-CDDEA1B76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BCE43-8B22-492F-8E43-A277E5ABB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BEFC4-EC6A-4ACC-88BC-9F58EABF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0DBEC-9B4C-47FA-B8EF-D1A75DFBB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845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CAEAC5-12CC-4517-9608-A47342A28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7CDA4A-C1C0-482E-82A7-78CA7E604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AF2EE-27A5-4946-B694-96702B26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87C83-1F3E-4DB9-80F7-844C041FD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8F027-DB48-442B-84C0-99BF87C5F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440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D707C-BCB6-4872-8134-5702654E6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ADC4-CE8B-44E0-AD89-2B74B5271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B7E24-AD01-4CC3-971B-D3789CBC3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C53A6-2AE0-4BC7-8702-0FDF0F11E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D05D5-A3B3-47C1-81BB-E45E0ACF8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005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F9D22-A741-4DEA-9156-68BA57C12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BD50F-B3AB-4D33-B556-78F92ED6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48395-E600-4D0B-9716-A6A968A0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6CF21-7630-4C0C-B270-B0BDCBBF5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18362-D860-4213-9FC8-F850D1A8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40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2BC75-FB99-4AE2-B70B-8680A3E3A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5E32B-FD4F-4C1E-AD6A-E7EC5B62A8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BB5AF7-61D9-4162-A749-43AC72114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DA5EE-883F-4216-A5CB-37597F764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56F068-B5F1-429C-A059-B220EBC62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49BE05-7072-4749-9B3F-F09553861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046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28B0F-9612-42DA-9B7D-2E188C33D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790A-2CC5-466B-8D44-DDDF8A2A9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7432BC-C710-4E94-A86E-3F4331C3E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2412B9-C6DC-4018-833D-2F1EC4246A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8CAB3-83DD-4A82-95C8-840A6A09E2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EFBB2C-805C-4EC5-9AE4-F135F1299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130455-25C5-44BB-8AAD-0C16DF4E1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18930B-2A1E-42B1-9D83-72A553748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692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E17A7-73B5-4DBA-B4FA-D22356B8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55106E-C93A-486A-9A28-314600B46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17DA3-25C4-4111-86F9-1ABF2CFB5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FF6CC-A600-45E7-81C6-8E7143F96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259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9B89FB-8121-42E4-B422-606730821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C16B4-4008-4782-9ED0-BD14DA2FA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6194EE-F1BF-4D8D-997F-93CC3006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1953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FB3-430E-42F5-BE33-F8A3F07EF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06EAE-2E70-4CF2-84E1-229FE9F2B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29624-6C75-4B5C-B179-71298D0FF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C1D02E-3171-4EC4-A291-D295422AB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611D3B-145A-4E31-B4C6-0F4C1C17C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DC036-784F-44C1-A9FC-F22D31BFC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310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40867-C07F-480B-90E0-A26021469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4DE052-441B-409F-8E60-AEF4B67E9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B039C1-A1BA-4FDB-9EC5-04F23761B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8DE989-AE6F-4C4D-ABED-9830C7E16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90FF1D-C8F5-448D-8788-8BDCB03CD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48CC32-46A9-4AB1-A89A-67B810E78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7425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33B7CA-7AB6-43E5-8E79-579E9F67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AE16D8-FF48-444F-804B-FC147BA95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3BE42-A24C-47D1-B5CB-D59834351D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33098-6397-4712-B5C1-0D05E1271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B7560-AA49-4BF6-AE09-4E08070CA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0097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26">
            <a:extLst>
              <a:ext uri="{FF2B5EF4-FFF2-40B4-BE49-F238E27FC236}">
                <a16:creationId xmlns:a16="http://schemas.microsoft.com/office/drawing/2014/main" id="{BB2A4974-AE87-4F45-995D-718975387C26}"/>
              </a:ext>
            </a:extLst>
          </p:cNvPr>
          <p:cNvSpPr txBox="1"/>
          <p:nvPr/>
        </p:nvSpPr>
        <p:spPr>
          <a:xfrm>
            <a:off x="-952106" y="121235"/>
            <a:ext cx="13329500" cy="8968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187450" marR="286385" algn="ctr">
              <a:lnSpc>
                <a:spcPct val="95000"/>
              </a:lnSpc>
              <a:spcBef>
                <a:spcPts val="735"/>
              </a:spcBef>
              <a:spcAft>
                <a:spcPts val="0"/>
              </a:spcAft>
            </a:pPr>
            <a:r>
              <a:rPr lang="en-US" sz="3200" spc="-20" dirty="0">
                <a:solidFill>
                  <a:srgbClr val="FD41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Arial MT"/>
                <a:cs typeface="Arial MT"/>
              </a:rPr>
              <a:t>NORTH WESTERN STATE MEDICAL UNIVERSITY</a:t>
            </a:r>
          </a:p>
          <a:p>
            <a:pPr marL="1187450" marR="286385" algn="ctr">
              <a:lnSpc>
                <a:spcPct val="95000"/>
              </a:lnSpc>
              <a:spcBef>
                <a:spcPts val="735"/>
              </a:spcBef>
              <a:spcAft>
                <a:spcPts val="0"/>
              </a:spcAft>
            </a:pPr>
            <a:r>
              <a:rPr lang="en-US" sz="3200" spc="-20" dirty="0">
                <a:solidFill>
                  <a:srgbClr val="FD41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Arial MT"/>
                <a:cs typeface="Arial MT"/>
              </a:rPr>
              <a:t>NAMED AFETER I.I. MECHNIKOV</a:t>
            </a:r>
          </a:p>
          <a:p>
            <a:pPr marL="1187450" marR="286385" algn="ctr">
              <a:lnSpc>
                <a:spcPct val="95000"/>
              </a:lnSpc>
              <a:spcBef>
                <a:spcPts val="735"/>
              </a:spcBef>
              <a:spcAft>
                <a:spcPts val="0"/>
              </a:spcAft>
            </a:pPr>
            <a:r>
              <a:rPr lang="en-US" sz="2000" spc="-10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Arial MT"/>
                <a:cs typeface="Arial MT"/>
              </a:rPr>
              <a:t>Founded in OCTOBER 12, 2011</a:t>
            </a:r>
          </a:p>
          <a:p>
            <a:pPr marL="1187450" marR="286385" algn="ctr">
              <a:lnSpc>
                <a:spcPct val="95000"/>
              </a:lnSpc>
              <a:spcBef>
                <a:spcPts val="735"/>
              </a:spcBef>
              <a:spcAft>
                <a:spcPts val="0"/>
              </a:spcAft>
            </a:pPr>
            <a:r>
              <a:rPr lang="en-US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This University is</a:t>
            </a:r>
            <a:r>
              <a:rPr lang="en-US" spc="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US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a</a:t>
            </a:r>
            <a:r>
              <a:rPr lang="en-US" spc="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US" spc="-10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result</a:t>
            </a:r>
            <a:r>
              <a:rPr lang="en-US" spc="-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of</a:t>
            </a:r>
            <a:r>
              <a:rPr lang="en-US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a</a:t>
            </a:r>
            <a:r>
              <a:rPr lang="en-US" spc="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US" spc="-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successful </a:t>
            </a:r>
            <a:r>
              <a:rPr lang="en-US" spc="-39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US" spc="-10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merger</a:t>
            </a:r>
            <a:r>
              <a:rPr lang="en-US" spc="-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of</a:t>
            </a:r>
            <a:r>
              <a:rPr lang="en-US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US" spc="-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two</a:t>
            </a:r>
            <a:r>
              <a:rPr lang="en-US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US" spc="-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ancient</a:t>
            </a:r>
            <a:r>
              <a:rPr lang="en-US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Russian</a:t>
            </a:r>
            <a:r>
              <a:rPr lang="en-US" spc="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US" spc="-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medical </a:t>
            </a:r>
            <a:r>
              <a:rPr lang="en-US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US" spc="-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academies. </a:t>
            </a:r>
            <a:r>
              <a:rPr lang="en-US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The </a:t>
            </a:r>
            <a:r>
              <a:rPr lang="en-US" spc="-10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University </a:t>
            </a:r>
            <a:r>
              <a:rPr lang="en-US" spc="-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has </a:t>
            </a:r>
            <a:r>
              <a:rPr lang="en-US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US" spc="-10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become</a:t>
            </a:r>
            <a:r>
              <a:rPr lang="en-US" spc="-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US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the</a:t>
            </a:r>
            <a:r>
              <a:rPr lang="en-US" spc="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US" spc="-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successor</a:t>
            </a:r>
            <a:r>
              <a:rPr lang="en-US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US" spc="-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of</a:t>
            </a:r>
            <a:r>
              <a:rPr lang="en-US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a</a:t>
            </a:r>
            <a:r>
              <a:rPr lang="en-US" spc="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US" spc="-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long</a:t>
            </a:r>
            <a:r>
              <a:rPr lang="en-US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US" spc="-2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history,</a:t>
            </a:r>
            <a:r>
              <a:rPr lang="en-US" spc="-20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US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rich </a:t>
            </a:r>
            <a:r>
              <a:rPr lang="en-US" spc="-39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US" spc="-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experience, age-old traditions of </a:t>
            </a:r>
            <a:r>
              <a:rPr lang="en-US" spc="-10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two </a:t>
            </a:r>
            <a:r>
              <a:rPr lang="en-US" spc="-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medical </a:t>
            </a:r>
            <a:r>
              <a:rPr lang="en-US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US" spc="-10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institutes</a:t>
            </a:r>
            <a:r>
              <a:rPr lang="en-US" spc="20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US" spc="-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of</a:t>
            </a:r>
            <a:r>
              <a:rPr lang="en-US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US" spc="-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St.</a:t>
            </a:r>
            <a:r>
              <a:rPr lang="en-US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US" spc="-20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Petersburg</a:t>
            </a:r>
            <a:r>
              <a:rPr lang="en-US" spc="20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r>
              <a:rPr lang="en-US" spc="-10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at</a:t>
            </a:r>
            <a:r>
              <a:rPr lang="en-US" spc="-5" dirty="0">
                <a:solidFill>
                  <a:srgbClr val="61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once.</a:t>
            </a:r>
            <a:endParaRPr lang="en-IN" dirty="0">
              <a:solidFill>
                <a:srgbClr val="61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MT"/>
              <a:ea typeface="Arial MT"/>
              <a:cs typeface="Arial MT"/>
            </a:endParaRPr>
          </a:p>
        </p:txBody>
      </p:sp>
      <p:pic>
        <p:nvPicPr>
          <p:cNvPr id="4" name="object 47">
            <a:extLst>
              <a:ext uri="{FF2B5EF4-FFF2-40B4-BE49-F238E27FC236}">
                <a16:creationId xmlns:a16="http://schemas.microsoft.com/office/drawing/2014/main" id="{F4922AF9-E299-446D-87E1-DD9BF997981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8095" y="2139885"/>
            <a:ext cx="10155810" cy="471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390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8">
            <a:extLst>
              <a:ext uri="{FF2B5EF4-FFF2-40B4-BE49-F238E27FC236}">
                <a16:creationId xmlns:a16="http://schemas.microsoft.com/office/drawing/2014/main" id="{7D637910-E0F6-40DA-9DD9-B542A084127A}"/>
              </a:ext>
            </a:extLst>
          </p:cNvPr>
          <p:cNvSpPr txBox="1"/>
          <p:nvPr/>
        </p:nvSpPr>
        <p:spPr>
          <a:xfrm>
            <a:off x="4534292" y="393874"/>
            <a:ext cx="7368569" cy="6070251"/>
          </a:xfrm>
          <a:prstGeom prst="rect">
            <a:avLst/>
          </a:prstGeom>
          <a:noFill/>
        </p:spPr>
        <p:txBody>
          <a:bodyPr vert="horz" wrap="square" lIns="0" tIns="50165" rIns="0" bIns="0" rtlCol="0">
            <a:spAutoFit/>
          </a:bodyPr>
          <a:lstStyle/>
          <a:p>
            <a:pPr marL="12700" algn="just">
              <a:spcBef>
                <a:spcPts val="395"/>
              </a:spcBef>
              <a:tabLst>
                <a:tab pos="355600" algn="l"/>
              </a:tabLst>
            </a:pPr>
            <a:r>
              <a:rPr lang="en-US" b="1" spc="-45" dirty="0">
                <a:solidFill>
                  <a:srgbClr val="C00000"/>
                </a:solidFill>
                <a:latin typeface="Arial"/>
                <a:cs typeface="Arial"/>
              </a:rPr>
              <a:t>ELIGIBILITY CRITERIA</a:t>
            </a:r>
          </a:p>
          <a:p>
            <a:pPr marL="12700" algn="just">
              <a:spcBef>
                <a:spcPts val="395"/>
              </a:spcBef>
              <a:tabLst>
                <a:tab pos="355600" algn="l"/>
              </a:tabLst>
            </a:pPr>
            <a:endParaRPr lang="en-US" b="1" spc="-45" dirty="0">
              <a:solidFill>
                <a:srgbClr val="C00000"/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395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solidFill>
                  <a:srgbClr val="613C18"/>
                </a:solidFill>
                <a:latin typeface="Arial"/>
                <a:cs typeface="Arial"/>
              </a:rPr>
              <a:t>You</a:t>
            </a:r>
            <a:r>
              <a:rPr sz="1400" b="1" spc="-1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are</a:t>
            </a:r>
            <a:r>
              <a:rPr sz="1400" b="1" spc="-1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at</a:t>
            </a:r>
            <a:r>
              <a:rPr sz="1400" b="1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least</a:t>
            </a:r>
            <a:r>
              <a:rPr sz="1400" b="1" spc="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17</a:t>
            </a:r>
            <a:r>
              <a:rPr sz="1400" b="1" spc="-10" dirty="0">
                <a:solidFill>
                  <a:srgbClr val="613C18"/>
                </a:solidFill>
                <a:latin typeface="Arial"/>
                <a:cs typeface="Arial"/>
              </a:rPr>
              <a:t> years</a:t>
            </a:r>
            <a:r>
              <a:rPr sz="1400" b="1" spc="3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old.</a:t>
            </a:r>
            <a:endParaRPr sz="1400" dirty="0">
              <a:solidFill>
                <a:srgbClr val="613C18"/>
              </a:solidFill>
              <a:latin typeface="Arial"/>
              <a:cs typeface="Arial"/>
            </a:endParaRPr>
          </a:p>
          <a:p>
            <a:pPr marL="298450" marR="5080" indent="-285750" algn="just"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solidFill>
                  <a:srgbClr val="613C18"/>
                </a:solidFill>
                <a:latin typeface="Arial"/>
                <a:cs typeface="Arial"/>
              </a:rPr>
              <a:t>You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have passed </a:t>
            </a:r>
            <a:r>
              <a:rPr sz="1400" b="1" spc="-10" dirty="0">
                <a:solidFill>
                  <a:srgbClr val="613C18"/>
                </a:solidFill>
                <a:latin typeface="Arial"/>
                <a:cs typeface="Arial"/>
              </a:rPr>
              <a:t>Class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12th </a:t>
            </a:r>
            <a:r>
              <a:rPr sz="1400" b="1" dirty="0">
                <a:solidFill>
                  <a:srgbClr val="613C18"/>
                </a:solidFill>
                <a:latin typeface="Arial"/>
                <a:cs typeface="Arial"/>
              </a:rPr>
              <a:t>with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PCB and English </a:t>
            </a:r>
            <a:r>
              <a:rPr sz="1400" b="1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subjects from a board recognized </a:t>
            </a:r>
            <a:r>
              <a:rPr sz="1400" b="1" spc="5" dirty="0">
                <a:solidFill>
                  <a:srgbClr val="613C18"/>
                </a:solidFill>
                <a:latin typeface="Arial"/>
                <a:cs typeface="Arial"/>
              </a:rPr>
              <a:t>by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the Authorities </a:t>
            </a:r>
            <a:r>
              <a:rPr sz="1400" b="1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in</a:t>
            </a:r>
            <a:r>
              <a:rPr sz="1400" b="1" spc="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India.</a:t>
            </a:r>
            <a:endParaRPr sz="1400" dirty="0">
              <a:solidFill>
                <a:srgbClr val="613C18"/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solidFill>
                  <a:srgbClr val="613C18"/>
                </a:solidFill>
                <a:latin typeface="Arial"/>
                <a:cs typeface="Arial"/>
              </a:rPr>
              <a:t>You</a:t>
            </a:r>
            <a:r>
              <a:rPr sz="1400" b="1" spc="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613C18"/>
                </a:solidFill>
                <a:latin typeface="Arial"/>
                <a:cs typeface="Arial"/>
              </a:rPr>
              <a:t>have</a:t>
            </a:r>
            <a:r>
              <a:rPr sz="1400" b="1" spc="3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secured</a:t>
            </a:r>
            <a:r>
              <a:rPr sz="1400" b="1" spc="1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a</a:t>
            </a:r>
            <a:r>
              <a:rPr sz="1400" b="1" spc="1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613C18"/>
                </a:solidFill>
                <a:latin typeface="Arial"/>
                <a:cs typeface="Arial"/>
              </a:rPr>
              <a:t>minimum</a:t>
            </a:r>
            <a:r>
              <a:rPr sz="1400" b="1" spc="4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of</a:t>
            </a:r>
            <a:r>
              <a:rPr sz="1400" b="1" spc="1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50%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(GEN) / 40%(OTHER)</a:t>
            </a:r>
            <a:r>
              <a:rPr sz="1400" b="1" spc="2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in</a:t>
            </a:r>
            <a:r>
              <a:rPr sz="1400" b="1" spc="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PCB</a:t>
            </a:r>
            <a:r>
              <a:rPr sz="1400" b="1" spc="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in</a:t>
            </a:r>
            <a:r>
              <a:rPr sz="1400" b="1" spc="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10+2.</a:t>
            </a:r>
            <a:endParaRPr sz="1400" dirty="0">
              <a:solidFill>
                <a:srgbClr val="613C18"/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solidFill>
                  <a:srgbClr val="613C18"/>
                </a:solidFill>
                <a:latin typeface="Arial"/>
                <a:cs typeface="Arial"/>
              </a:rPr>
              <a:t>You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613C18"/>
                </a:solidFill>
                <a:latin typeface="Arial"/>
                <a:cs typeface="Arial"/>
              </a:rPr>
              <a:t>have</a:t>
            </a:r>
            <a:r>
              <a:rPr sz="1400" b="1" spc="3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qualified</a:t>
            </a:r>
            <a:r>
              <a:rPr sz="1400" b="1" spc="3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NEET</a:t>
            </a:r>
            <a:r>
              <a:rPr sz="1400" b="1" spc="-2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613C18"/>
                </a:solidFill>
                <a:latin typeface="Arial"/>
                <a:cs typeface="Arial"/>
              </a:rPr>
              <a:t>Exam.</a:t>
            </a:r>
            <a:endParaRPr lang="en-US" sz="1400" b="1" spc="-5" dirty="0">
              <a:solidFill>
                <a:srgbClr val="613C18"/>
              </a:solidFill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sz="1400" b="1" spc="-5" dirty="0">
              <a:solidFill>
                <a:srgbClr val="C00000"/>
              </a:solidFill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r>
              <a:rPr lang="en-US" b="1" spc="-5" dirty="0">
                <a:solidFill>
                  <a:srgbClr val="C00000"/>
                </a:solidFill>
                <a:latin typeface="Arial"/>
                <a:cs typeface="Arial"/>
              </a:rPr>
              <a:t>AT NORTH WESTERN STATE MEDICAL UNIVERSITY</a:t>
            </a: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b="1" spc="-5" dirty="0">
              <a:solidFill>
                <a:srgbClr val="C00000"/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The</a:t>
            </a:r>
            <a:r>
              <a:rPr lang="en-US" sz="1400" b="1" spc="4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total</a:t>
            </a:r>
            <a:r>
              <a:rPr lang="en-US" sz="1400" b="1" spc="5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duration</a:t>
            </a:r>
            <a:r>
              <a:rPr lang="en-US" sz="1400" b="1" spc="2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of</a:t>
            </a:r>
            <a:r>
              <a:rPr lang="en-US" sz="1400" b="1" spc="3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MBBS</a:t>
            </a:r>
            <a:r>
              <a:rPr lang="en-US" sz="1400" b="1" spc="5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Course</a:t>
            </a:r>
            <a:r>
              <a:rPr lang="en-US" sz="1400" b="1" spc="30" dirty="0">
                <a:solidFill>
                  <a:srgbClr val="613C18"/>
                </a:solidFill>
                <a:latin typeface="Arial"/>
                <a:cs typeface="Arial"/>
              </a:rPr>
              <a:t> at</a:t>
            </a:r>
            <a:r>
              <a:rPr lang="en-US" sz="1400" b="1" spc="50" dirty="0">
                <a:solidFill>
                  <a:srgbClr val="613C18"/>
                </a:solidFill>
                <a:latin typeface="Arial"/>
                <a:cs typeface="Arial"/>
              </a:rPr>
              <a:t> North Western State 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Medical University 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is</a:t>
            </a:r>
            <a:r>
              <a:rPr lang="en-US" sz="1400" b="1" spc="4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6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years including internship.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The practical / Internship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for 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1 </a:t>
            </a:r>
            <a:r>
              <a:rPr lang="en-US" sz="1400" b="1" spc="-15" dirty="0">
                <a:solidFill>
                  <a:srgbClr val="613C18"/>
                </a:solidFill>
                <a:latin typeface="Arial"/>
                <a:cs typeface="Arial"/>
              </a:rPr>
              <a:t>year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must 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be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completed 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in 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India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 post</a:t>
            </a:r>
            <a:r>
              <a:rPr lang="en-US" sz="1400" b="1" spc="-2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course</a:t>
            </a:r>
            <a:r>
              <a:rPr lang="en-US" sz="1400" b="1" spc="-1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completion in abroad</a:t>
            </a:r>
            <a:r>
              <a:rPr lang="en-US" sz="1400" b="1" spc="-4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and</a:t>
            </a:r>
            <a:r>
              <a:rPr lang="en-US" sz="1400" b="1" spc="-2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after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clearing</a:t>
            </a:r>
            <a:r>
              <a:rPr lang="en-US" sz="1400" b="1" spc="-4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FMGE / NEXT</a:t>
            </a:r>
            <a:r>
              <a:rPr lang="en-US" sz="1400" b="1" spc="-5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exam in India.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The </a:t>
            </a:r>
            <a:r>
              <a:rPr lang="en-US" sz="1400" b="1" spc="-20" dirty="0">
                <a:solidFill>
                  <a:srgbClr val="613C18"/>
                </a:solidFill>
                <a:latin typeface="Arial"/>
                <a:cs typeface="Arial"/>
              </a:rPr>
              <a:t>Tuition</a:t>
            </a:r>
            <a:r>
              <a:rPr lang="en-US" sz="1400" b="1" spc="-3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fee</a:t>
            </a:r>
            <a:r>
              <a:rPr lang="en-US" sz="1400" b="1" spc="-1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is</a:t>
            </a:r>
            <a:r>
              <a:rPr lang="en-US" sz="1400" b="1" spc="-1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affordable</a:t>
            </a:r>
            <a:r>
              <a:rPr lang="en-US" sz="1400" b="1" spc="-3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5" dirty="0">
                <a:solidFill>
                  <a:srgbClr val="613C18"/>
                </a:solidFill>
                <a:latin typeface="Arial"/>
                <a:cs typeface="Arial"/>
              </a:rPr>
              <a:t>with</a:t>
            </a:r>
            <a:r>
              <a:rPr lang="en-US" sz="1400" b="1" spc="-4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a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 great</a:t>
            </a:r>
            <a:r>
              <a:rPr lang="en-US" sz="1400" b="1" spc="-2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value as compared to Indian Medical Colleges.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Ea</a:t>
            </a:r>
            <a:r>
              <a:rPr lang="en-US" sz="1400" b="1" spc="5" dirty="0">
                <a:solidFill>
                  <a:srgbClr val="613C18"/>
                </a:solidFill>
                <a:latin typeface="Arial"/>
                <a:cs typeface="Arial"/>
              </a:rPr>
              <a:t>s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y	a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d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mis</a:t>
            </a:r>
            <a:r>
              <a:rPr lang="en-US" sz="1400" b="1" spc="-15" dirty="0">
                <a:solidFill>
                  <a:srgbClr val="613C18"/>
                </a:solidFill>
                <a:latin typeface="Arial"/>
                <a:cs typeface="Arial"/>
              </a:rPr>
              <a:t>s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i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o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n	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p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r</a:t>
            </a:r>
            <a:r>
              <a:rPr lang="en-US" sz="1400" b="1" spc="-20" dirty="0">
                <a:solidFill>
                  <a:srgbClr val="613C18"/>
                </a:solidFill>
                <a:latin typeface="Arial"/>
                <a:cs typeface="Arial"/>
              </a:rPr>
              <a:t>o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c</a:t>
            </a:r>
            <a:r>
              <a:rPr lang="en-US" sz="1400" b="1" spc="-15" dirty="0">
                <a:solidFill>
                  <a:srgbClr val="613C18"/>
                </a:solidFill>
                <a:latin typeface="Arial"/>
                <a:cs typeface="Arial"/>
              </a:rPr>
              <a:t>e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s</a:t>
            </a:r>
            <a:r>
              <a:rPr lang="en-US" sz="1400" b="1" spc="-15" dirty="0">
                <a:solidFill>
                  <a:srgbClr val="613C18"/>
                </a:solidFill>
                <a:latin typeface="Arial"/>
                <a:cs typeface="Arial"/>
              </a:rPr>
              <a:t>s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, a</a:t>
            </a:r>
            <a:r>
              <a:rPr lang="en-US" sz="1400" b="1" spc="-20" dirty="0">
                <a:solidFill>
                  <a:srgbClr val="613C18"/>
                </a:solidFill>
                <a:latin typeface="Arial"/>
                <a:cs typeface="Arial"/>
              </a:rPr>
              <a:t>n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d t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h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e </a:t>
            </a:r>
            <a:r>
              <a:rPr lang="en-US" sz="1400" b="1" spc="-20" dirty="0">
                <a:solidFill>
                  <a:srgbClr val="613C18"/>
                </a:solidFill>
                <a:latin typeface="Arial"/>
                <a:cs typeface="Arial"/>
              </a:rPr>
              <a:t>b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est	s</a:t>
            </a:r>
            <a:r>
              <a:rPr lang="en-US" sz="1400" b="1" spc="-15" dirty="0">
                <a:solidFill>
                  <a:srgbClr val="613C18"/>
                </a:solidFill>
                <a:latin typeface="Arial"/>
                <a:cs typeface="Arial"/>
              </a:rPr>
              <a:t>e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l</a:t>
            </a:r>
            <a:r>
              <a:rPr lang="en-US" sz="1400" b="1" spc="-15" dirty="0">
                <a:solidFill>
                  <a:srgbClr val="613C18"/>
                </a:solidFill>
                <a:latin typeface="Arial"/>
                <a:cs typeface="Arial"/>
              </a:rPr>
              <a:t>e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c</a:t>
            </a:r>
            <a:r>
              <a:rPr lang="en-US" sz="1400" b="1" spc="-15" dirty="0">
                <a:solidFill>
                  <a:srgbClr val="613C18"/>
                </a:solidFill>
                <a:latin typeface="Arial"/>
                <a:cs typeface="Arial"/>
              </a:rPr>
              <a:t>t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io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n 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p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r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o</a:t>
            </a:r>
            <a:r>
              <a:rPr lang="en-US" sz="1400" b="1" spc="-15" dirty="0">
                <a:solidFill>
                  <a:srgbClr val="613C18"/>
                </a:solidFill>
                <a:latin typeface="Arial"/>
                <a:cs typeface="Arial"/>
              </a:rPr>
              <a:t>c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e</a:t>
            </a:r>
            <a:r>
              <a:rPr lang="en-US" sz="1400" b="1" spc="-15" dirty="0">
                <a:solidFill>
                  <a:srgbClr val="613C18"/>
                </a:solidFill>
                <a:latin typeface="Arial"/>
                <a:cs typeface="Arial"/>
              </a:rPr>
              <a:t>s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s </a:t>
            </a:r>
            <a:r>
              <a:rPr lang="en-US" sz="1400" b="1" spc="5" dirty="0">
                <a:solidFill>
                  <a:srgbClr val="613C18"/>
                </a:solidFill>
                <a:latin typeface="Arial"/>
                <a:cs typeface="Arial"/>
              </a:rPr>
              <a:t>in </a:t>
            </a:r>
            <a:r>
              <a:rPr lang="en-US" sz="1400" b="1" spc="-20" dirty="0">
                <a:solidFill>
                  <a:srgbClr val="613C18"/>
                </a:solidFill>
                <a:latin typeface="Arial"/>
                <a:cs typeface="Arial"/>
              </a:rPr>
              <a:t>university.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Medical</a:t>
            </a:r>
            <a:r>
              <a:rPr lang="en-US" sz="1400" b="1" spc="49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degrees</a:t>
            </a:r>
            <a:r>
              <a:rPr lang="en-US" sz="1400" b="1" spc="45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from</a:t>
            </a:r>
            <a:r>
              <a:rPr lang="en-US" sz="1400" b="1" spc="49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50" dirty="0">
                <a:solidFill>
                  <a:srgbClr val="613C18"/>
                </a:solidFill>
                <a:latin typeface="Arial"/>
                <a:cs typeface="Arial"/>
              </a:rPr>
              <a:t>North Western State 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Medical University 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are</a:t>
            </a:r>
            <a:r>
              <a:rPr lang="en-US" sz="1400" b="1" spc="48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globally</a:t>
            </a:r>
            <a:r>
              <a:rPr lang="en-US" sz="140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recognized</a:t>
            </a:r>
            <a:r>
              <a:rPr lang="en-US" sz="1400" b="1" spc="-5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and</a:t>
            </a:r>
            <a:r>
              <a:rPr lang="en-US" sz="1400" b="1" spc="-3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ranked</a:t>
            </a:r>
            <a:r>
              <a:rPr lang="en-US" sz="1400" b="1" spc="-3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by</a:t>
            </a:r>
            <a:r>
              <a:rPr lang="en-US" sz="1400" b="1" spc="-1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WHO.</a:t>
            </a:r>
            <a:r>
              <a:rPr lang="en-US" sz="140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Indian 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students 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who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are 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looking 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to study MBBS in </a:t>
            </a:r>
            <a:r>
              <a:rPr lang="en-US" sz="1400" b="1" spc="50" dirty="0">
                <a:solidFill>
                  <a:srgbClr val="613C18"/>
                </a:solidFill>
                <a:latin typeface="Arial"/>
                <a:cs typeface="Arial"/>
              </a:rPr>
              <a:t>North Western State 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Medical University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have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English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medium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MBBS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course,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so,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 no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language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barrier.</a:t>
            </a:r>
            <a:endParaRPr lang="en-US" sz="1400" dirty="0">
              <a:solidFill>
                <a:srgbClr val="613C18"/>
              </a:solidFill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The strength 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of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the batch 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is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limited, 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every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student 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gets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the 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individual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 attention</a:t>
            </a:r>
            <a:r>
              <a:rPr lang="en-US" sz="1400" b="1" spc="-5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of the</a:t>
            </a:r>
            <a:r>
              <a:rPr lang="en-US" sz="1400" b="1" spc="-2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teachers.</a:t>
            </a:r>
            <a:r>
              <a:rPr lang="en-US" sz="1400" dirty="0">
                <a:solidFill>
                  <a:srgbClr val="613C18"/>
                </a:solidFill>
                <a:latin typeface="Arial"/>
                <a:cs typeface="Arial"/>
              </a:rPr>
              <a:t> 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No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discrimination</a:t>
            </a:r>
            <a:r>
              <a:rPr lang="en-US" sz="1400" b="1" spc="-2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based</a:t>
            </a:r>
            <a:r>
              <a:rPr lang="en-US" sz="1400" b="1" spc="-4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on</a:t>
            </a:r>
            <a:r>
              <a:rPr lang="en-US" sz="1400" b="1" spc="-1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caste,</a:t>
            </a:r>
            <a:r>
              <a:rPr lang="en-US" sz="1400" b="1" spc="-25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15" dirty="0">
                <a:solidFill>
                  <a:srgbClr val="613C18"/>
                </a:solidFill>
                <a:latin typeface="Arial"/>
                <a:cs typeface="Arial"/>
              </a:rPr>
              <a:t>gender,</a:t>
            </a:r>
            <a:r>
              <a:rPr lang="en-US" sz="1400" b="1" spc="-3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religion</a:t>
            </a:r>
            <a:r>
              <a:rPr lang="en-US" sz="1400" b="1" spc="-40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5" dirty="0">
                <a:solidFill>
                  <a:srgbClr val="613C18"/>
                </a:solidFill>
                <a:latin typeface="Arial"/>
                <a:cs typeface="Arial"/>
              </a:rPr>
              <a:t>or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 </a:t>
            </a:r>
            <a:r>
              <a:rPr lang="en-US" sz="1400" b="1" spc="-15" dirty="0">
                <a:solidFill>
                  <a:srgbClr val="613C18"/>
                </a:solidFill>
                <a:latin typeface="Arial"/>
                <a:cs typeface="Arial"/>
              </a:rPr>
              <a:t>nationality.</a:t>
            </a:r>
            <a:endParaRPr sz="1400" dirty="0">
              <a:solidFill>
                <a:srgbClr val="613C18"/>
              </a:solidFill>
              <a:latin typeface="Arial"/>
              <a:cs typeface="Arial"/>
            </a:endParaRPr>
          </a:p>
        </p:txBody>
      </p:sp>
      <p:pic>
        <p:nvPicPr>
          <p:cNvPr id="8" name="object 2">
            <a:extLst>
              <a:ext uri="{FF2B5EF4-FFF2-40B4-BE49-F238E27FC236}">
                <a16:creationId xmlns:a16="http://schemas.microsoft.com/office/drawing/2014/main" id="{CE93815C-3F36-4081-A4FF-6875F5AD1C0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 rot="20648498">
            <a:off x="695796" y="738182"/>
            <a:ext cx="2930968" cy="18585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Image 71">
            <a:extLst>
              <a:ext uri="{FF2B5EF4-FFF2-40B4-BE49-F238E27FC236}">
                <a16:creationId xmlns:a16="http://schemas.microsoft.com/office/drawing/2014/main" id="{3B75F9F1-06CD-4D1B-9555-6EBDCE73E97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7674" y="2612828"/>
            <a:ext cx="3085658" cy="18585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Image 81">
            <a:extLst>
              <a:ext uri="{FF2B5EF4-FFF2-40B4-BE49-F238E27FC236}">
                <a16:creationId xmlns:a16="http://schemas.microsoft.com/office/drawing/2014/main" id="{FB717D15-405E-4419-8715-D93B58A3725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 rot="20730811">
            <a:off x="1117675" y="4393031"/>
            <a:ext cx="2772847" cy="19194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46564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D8529D6-1287-4808-BBF9-46A0B3648323}"/>
              </a:ext>
            </a:extLst>
          </p:cNvPr>
          <p:cNvSpPr txBox="1"/>
          <p:nvPr/>
        </p:nvSpPr>
        <p:spPr>
          <a:xfrm>
            <a:off x="0" y="363642"/>
            <a:ext cx="121920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613C18"/>
                </a:solidFill>
                <a:latin typeface="Arial"/>
                <a:cs typeface="Arial"/>
              </a:rPr>
              <a:t>NORTH WESTERN STATE MEDICAL UNIVERSITY</a:t>
            </a:r>
            <a:r>
              <a:rPr lang="en-US" sz="1100" b="1" dirty="0">
                <a:solidFill>
                  <a:srgbClr val="613C18"/>
                </a:solidFill>
                <a:latin typeface="Arial"/>
                <a:cs typeface="Arial"/>
              </a:rPr>
              <a:t>RUSSIA</a:t>
            </a:r>
            <a:r>
              <a:rPr lang="en-US" sz="1400" b="1" dirty="0">
                <a:solidFill>
                  <a:srgbClr val="613C18"/>
                </a:solidFill>
                <a:latin typeface="Arial"/>
                <a:cs typeface="Arial"/>
              </a:rPr>
              <a:t>, FOUNDED IN: 2011</a:t>
            </a:r>
            <a:endParaRPr lang="en-US" dirty="0">
              <a:solidFill>
                <a:srgbClr val="613C18"/>
              </a:solidFill>
            </a:endParaRP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0F0F31F8-2E68-475A-990F-1A4704E785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113053"/>
              </p:ext>
            </p:extLst>
          </p:nvPr>
        </p:nvGraphicFramePr>
        <p:xfrm>
          <a:off x="0" y="1070964"/>
          <a:ext cx="12191999" cy="578703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382295">
                  <a:extLst>
                    <a:ext uri="{9D8B030D-6E8A-4147-A177-3AD203B41FA5}">
                      <a16:colId xmlns:a16="http://schemas.microsoft.com/office/drawing/2014/main" val="671763329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2204654892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459913502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352533159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355333012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188172411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2626064781"/>
                    </a:ext>
                  </a:extLst>
                </a:gridCol>
              </a:tblGrid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PARTICULARS</a:t>
                      </a:r>
                      <a:endParaRPr lang="en-IN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1ST YEAR</a:t>
                      </a:r>
                      <a:endParaRPr lang="en-IN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2ND YEAR</a:t>
                      </a:r>
                      <a:endParaRPr lang="en-IN" sz="16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3rd YEAR</a:t>
                      </a:r>
                      <a:endParaRPr lang="en-IN" sz="16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chemeClr val="bg1"/>
                          </a:solidFill>
                          <a:effectLst/>
                        </a:rPr>
                        <a:t>4th YEAR</a:t>
                      </a:r>
                      <a:endParaRPr lang="en-IN" sz="16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5th YEAR</a:t>
                      </a:r>
                      <a:endParaRPr lang="en-IN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6th YEAR</a:t>
                      </a:r>
                      <a:endParaRPr lang="en-IN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903738"/>
                  </a:ext>
                </a:extLst>
              </a:tr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TUITION FEE</a:t>
                      </a:r>
                      <a:endParaRPr lang="en-IN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550000 RUB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550000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550000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550000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550000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550000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0466757"/>
                  </a:ext>
                </a:extLst>
              </a:tr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HOSTEL</a:t>
                      </a:r>
                      <a:endParaRPr lang="en-IN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45000 RUB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45000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45000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45000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45000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45000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367331"/>
                  </a:ext>
                </a:extLst>
              </a:tr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INSURANCE</a:t>
                      </a:r>
                      <a:endParaRPr lang="en-IN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7500 RUB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580997"/>
                  </a:ext>
                </a:extLst>
              </a:tr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MEDICAL</a:t>
                      </a:r>
                      <a:endParaRPr lang="en-IN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8000 RUB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745308"/>
                  </a:ext>
                </a:extLst>
              </a:tr>
              <a:tr h="28376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REGISTRATION, DOCUMENT TRANSLATION, NOTARIZATION, LEGALIZATION, INVITATION, VISA EXTENSION, STUDENT CARD, LIBRARY CARD, EQUIVALENCE CERTIFICATE, ACCESS TO ENGLISH BOOKS FOR ALL SUBJECTS.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solidFill>
                            <a:schemeClr val="bg1"/>
                          </a:solidFill>
                          <a:effectLst/>
                        </a:rPr>
                        <a:t>21000 RUB</a:t>
                      </a:r>
                      <a:endParaRPr lang="en-IN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4639980"/>
                  </a:ext>
                </a:extLst>
              </a:tr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ADMINISTRATIVE CHARGE (OTC)</a:t>
                      </a:r>
                      <a:endParaRPr lang="en-IN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1300$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chemeClr val="bg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chemeClr val="bg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chemeClr val="bg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978040"/>
                  </a:ext>
                </a:extLst>
              </a:tr>
              <a:tr h="407690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BIOMETRIC, FINGERPRINTING CHARGES WILL BE ON ACTUALS TO BE PAID BY STUDENT SEPERATELY. 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103516"/>
                  </a:ext>
                </a:extLst>
              </a:tr>
              <a:tr h="364251">
                <a:tc gridSpan="7">
                  <a:txBody>
                    <a:bodyPr/>
                    <a:lstStyle/>
                    <a:p>
                      <a:pPr algn="ctr" rtl="0" fontAlgn="ctr"/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rgbClr val="73523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751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122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422</Words>
  <Application>Microsoft Office PowerPoint</Application>
  <PresentationFormat>Widescreen</PresentationFormat>
  <Paragraphs>72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Arial Black</vt:lpstr>
      <vt:lpstr>Arial MT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Alisha Negi</cp:lastModifiedBy>
  <cp:revision>18</cp:revision>
  <dcterms:created xsi:type="dcterms:W3CDTF">2026-04-03T09:55:33Z</dcterms:created>
  <dcterms:modified xsi:type="dcterms:W3CDTF">2026-05-23T10:54:14Z</dcterms:modified>
</cp:coreProperties>
</file>