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400"/>
    <a:srgbClr val="343D2A"/>
    <a:srgbClr val="1C6F6A"/>
    <a:srgbClr val="75401F"/>
    <a:srgbClr val="C9A07A"/>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53546-B102-4929-A27B-EC55452DD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11C789D-19B1-42E9-BFCD-F56C79E63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764BC11-F4BC-4A34-BE46-DC0754ABAA11}"/>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0A80FC4-6FDD-4942-A3D2-76729C75E0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A775FA-9B28-4E4F-8664-1A7E019FAE6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428842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3ECAB-50A3-42D7-B069-510BC9113DF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F677F8-BCF3-4325-80B9-CDDEA1B76E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5BCE43-8B22-492F-8E43-A277E5ABB3A0}"/>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BF0BEFC4-EC6A-4ACC-88BC-9F58EABFE5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00DBEC-9B4C-47FA-B8EF-D1A75DFBB7EC}"/>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48845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CAEAC5-12CC-4517-9608-A47342A284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67CDA4A-C1C0-482E-82A7-78CA7E6044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ECAF2EE-27A5-4946-B694-96702B26E0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8287C83-1F3E-4DB9-80F7-844C041FD2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78F027-DB48-442B-84C0-99BF87C5F56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92644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707C-BCB6-4872-8134-5702654E63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E66ADC4-CE8B-44E0-AD89-2B74B52719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FFB7E24-AD01-4CC3-971B-D3789CBC39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FD3C53A6-2AE0-4BC7-8702-0FDF0F11E9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BD05D5-A3B3-47C1-81BB-E45E0ACF87A8}"/>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500056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F9D22-A741-4DEA-9156-68BA57C122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6DBD50F-B3AB-4D33-B556-78F92ED67F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848395-E600-4D0B-9716-A6A968A01332}"/>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9296CF21-7630-4C0C-B270-B0BDCBBF596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D618362-D860-4213-9FC8-F850D1A8F269}"/>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2140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2BC75-FB99-4AE2-B70B-8680A3E3A9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525E32B-FD4F-4C1E-AD6A-E7EC5B62A8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CBB5AF7-61D9-4162-A749-43AC721149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61DA5EE-883F-4216-A5CB-37597F764B5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EE56F068-B5F1-429C-A059-B220EBC622B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649BE05-7072-4749-9B3F-F095538612CB}"/>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0046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28B0F-9612-42DA-9B7D-2E188C33DBB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08790A-2CC5-466B-8D44-DDDF8A2A9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7432BC-C710-4E94-A86E-3F4331C3E4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B2412B9-C6DC-4018-833D-2F1EC4246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B8CAB3-83DD-4A82-95C8-840A6A09E2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EFBB2C-805C-4EC5-9AE4-F135F129942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8" name="Footer Placeholder 7">
            <a:extLst>
              <a:ext uri="{FF2B5EF4-FFF2-40B4-BE49-F238E27FC236}">
                <a16:creationId xmlns:a16="http://schemas.microsoft.com/office/drawing/2014/main" id="{6D130455-25C5-44BB-8AAD-0C16DF4E112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A18930B-2A1E-42B1-9D83-72A55374809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3692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E17A7-73B5-4DBA-B4FA-D22356B8843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155106E-C93A-486A-9A28-314600B461F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4" name="Footer Placeholder 3">
            <a:extLst>
              <a:ext uri="{FF2B5EF4-FFF2-40B4-BE49-F238E27FC236}">
                <a16:creationId xmlns:a16="http://schemas.microsoft.com/office/drawing/2014/main" id="{EF817DA3-25C4-4111-86F9-1ABF2CFB57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32FF6CC-A600-45E7-81C6-8E7143F9619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58259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9B89FB-8121-42E4-B422-606730821A5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3" name="Footer Placeholder 2">
            <a:extLst>
              <a:ext uri="{FF2B5EF4-FFF2-40B4-BE49-F238E27FC236}">
                <a16:creationId xmlns:a16="http://schemas.microsoft.com/office/drawing/2014/main" id="{8B7C16B4-4008-4782-9ED0-BD14DA2FA04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56194EE-F1BF-4D8D-997F-93CC30064A4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31195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E6FB3-430E-42F5-BE33-F8A3F07EFE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3006EAE-2E70-4CF2-84E1-229FE9F2B7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1829624-6C75-4B5C-B179-71298D0FF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C1D02E-3171-4EC4-A291-D295422ABB19}"/>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74611D3B-145A-4E31-B4C6-0F4C1C17CC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D9DC036-784F-44C1-A9FC-F22D31BFCC33}"/>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0931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867-C07F-480B-90E0-A26021469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24DE052-441B-409F-8E60-AEF4B67E9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7B039C1-A1BA-4FDB-9EC5-04F23761B2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8DE989-AE6F-4C4D-ABED-9830C7E160CE}"/>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0B90FF1D-C8F5-448D-8788-8BDCB03CD1B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548CC32-46A9-4AB1-A89A-67B810E78D96}"/>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417425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33B7CA-7AB6-43E5-8E79-579E9F67D3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8AE16D8-FF48-444F-804B-FC147BA958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F13BE42-A24C-47D1-B5CB-D59834351D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EDF33098-6397-4712-B5C1-0D05E12719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7BB7560-AA49-4BF6-AE09-4E08070CA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DC366-D04E-49F6-9175-CB4DAD108E52}" type="slidenum">
              <a:rPr lang="en-IN" smtClean="0"/>
              <a:t>‹#›</a:t>
            </a:fld>
            <a:endParaRPr lang="en-IN"/>
          </a:p>
        </p:txBody>
      </p:sp>
    </p:spTree>
    <p:extLst>
      <p:ext uri="{BB962C8B-B14F-4D97-AF65-F5344CB8AC3E}">
        <p14:creationId xmlns:p14="http://schemas.microsoft.com/office/powerpoint/2010/main" val="3190097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648034-53CE-4839-B4F4-607F32ED86B0}"/>
              </a:ext>
            </a:extLst>
          </p:cNvPr>
          <p:cNvSpPr/>
          <p:nvPr/>
        </p:nvSpPr>
        <p:spPr>
          <a:xfrm>
            <a:off x="84841" y="96641"/>
            <a:ext cx="12000322" cy="1261884"/>
          </a:xfrm>
          <a:prstGeom prst="rect">
            <a:avLst/>
          </a:prstGeom>
        </p:spPr>
        <p:txBody>
          <a:bodyPr wrap="square">
            <a:spAutoFit/>
          </a:bodyPr>
          <a:lstStyle/>
          <a:p>
            <a:pPr algn="ctr"/>
            <a:r>
              <a:rPr lang="en-IN" sz="4000" b="1" cap="all" dirty="0">
                <a:solidFill>
                  <a:srgbClr val="163E73"/>
                </a:solidFill>
                <a:latin typeface="Montserrat"/>
              </a:rPr>
              <a:t>NORTH</a:t>
            </a:r>
            <a:r>
              <a:rPr lang="en-IN" sz="4000" b="1" cap="all" dirty="0">
                <a:solidFill>
                  <a:srgbClr val="FD0400"/>
                </a:solidFill>
                <a:latin typeface="Montserrat"/>
              </a:rPr>
              <a:t>-</a:t>
            </a:r>
            <a:r>
              <a:rPr lang="en-IN" sz="4000" b="1" cap="all" dirty="0">
                <a:solidFill>
                  <a:srgbClr val="163E73"/>
                </a:solidFill>
                <a:latin typeface="Montserrat"/>
              </a:rPr>
              <a:t>CAUCASUS </a:t>
            </a:r>
            <a:r>
              <a:rPr lang="en-IN" sz="4000" b="1" cap="all" dirty="0">
                <a:solidFill>
                  <a:srgbClr val="FD0400"/>
                </a:solidFill>
                <a:latin typeface="Montserrat"/>
              </a:rPr>
              <a:t>FEDERAL UNIVERSITY</a:t>
            </a:r>
          </a:p>
          <a:p>
            <a:pPr algn="ctr"/>
            <a:endParaRPr lang="en-IN" sz="3600" b="1" i="0" cap="all" dirty="0">
              <a:solidFill>
                <a:srgbClr val="163E73"/>
              </a:solidFill>
              <a:effectLst/>
              <a:latin typeface="Montserrat"/>
            </a:endParaRPr>
          </a:p>
        </p:txBody>
      </p:sp>
      <p:pic>
        <p:nvPicPr>
          <p:cNvPr id="11" name="Picture 10">
            <a:extLst>
              <a:ext uri="{FF2B5EF4-FFF2-40B4-BE49-F238E27FC236}">
                <a16:creationId xmlns:a16="http://schemas.microsoft.com/office/drawing/2014/main" id="{82C10946-DFEC-454E-B395-8131A72623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726" y="818225"/>
            <a:ext cx="6201354" cy="4134234"/>
          </a:xfrm>
          <a:prstGeom prst="rect">
            <a:avLst/>
          </a:prstGeom>
          <a:solidFill>
            <a:srgbClr val="FFFFFF">
              <a:shade val="85000"/>
            </a:srgbClr>
          </a:solidFill>
          <a:ln w="19050" cap="sq">
            <a:solidFill>
              <a:srgbClr val="FD04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100F4FE4-38C0-43FB-A469-94ACCCF0ECBA}"/>
              </a:ext>
            </a:extLst>
          </p:cNvPr>
          <p:cNvPicPr>
            <a:picLocks noChangeAspect="1"/>
          </p:cNvPicPr>
          <p:nvPr/>
        </p:nvPicPr>
        <p:blipFill rotWithShape="1">
          <a:blip r:embed="rId3">
            <a:extLst>
              <a:ext uri="{28A0092B-C50C-407E-A947-70E740481C1C}">
                <a14:useLocalDpi xmlns:a14="http://schemas.microsoft.com/office/drawing/2010/main" val="0"/>
              </a:ext>
            </a:extLst>
          </a:blip>
          <a:srcRect l="6924" t="16796" r="8494" b="17647"/>
          <a:stretch/>
        </p:blipFill>
        <p:spPr>
          <a:xfrm>
            <a:off x="6466632" y="1536569"/>
            <a:ext cx="5505566" cy="2846896"/>
          </a:xfrm>
          <a:prstGeom prst="rect">
            <a:avLst/>
          </a:prstGeom>
        </p:spPr>
      </p:pic>
      <p:sp>
        <p:nvSpPr>
          <p:cNvPr id="14" name="Rectangle 13">
            <a:extLst>
              <a:ext uri="{FF2B5EF4-FFF2-40B4-BE49-F238E27FC236}">
                <a16:creationId xmlns:a16="http://schemas.microsoft.com/office/drawing/2014/main" id="{31444CDA-5340-4B78-9075-469021E3079A}"/>
              </a:ext>
            </a:extLst>
          </p:cNvPr>
          <p:cNvSpPr/>
          <p:nvPr/>
        </p:nvSpPr>
        <p:spPr>
          <a:xfrm>
            <a:off x="227726" y="5120091"/>
            <a:ext cx="11753742" cy="1477328"/>
          </a:xfrm>
          <a:prstGeom prst="rect">
            <a:avLst/>
          </a:prstGeom>
        </p:spPr>
        <p:txBody>
          <a:bodyPr wrap="square">
            <a:spAutoFit/>
          </a:bodyPr>
          <a:lstStyle/>
          <a:p>
            <a:r>
              <a:rPr lang="en-US" b="1" dirty="0">
                <a:solidFill>
                  <a:srgbClr val="FD0400"/>
                </a:solidFill>
              </a:rPr>
              <a:t>The Faculty of Medicine and Biology was established in 2020 (STAVROPOL, RUSSIA)</a:t>
            </a:r>
          </a:p>
          <a:p>
            <a:endParaRPr lang="en-US" dirty="0">
              <a:solidFill>
                <a:srgbClr val="002060"/>
              </a:solidFill>
            </a:endParaRPr>
          </a:p>
          <a:p>
            <a:r>
              <a:rPr lang="en-US" dirty="0">
                <a:solidFill>
                  <a:srgbClr val="002060"/>
                </a:solidFill>
              </a:rPr>
              <a:t>The contingent of students and trainees of the Faculty of Medicine and Biology is over 1070 people. The accreditation of specialists in the specialties </a:t>
            </a:r>
            <a:r>
              <a:rPr lang="en-US" b="1" dirty="0">
                <a:solidFill>
                  <a:srgbClr val="FF0000"/>
                </a:solidFill>
              </a:rPr>
              <a:t>31.05.01 Medical science</a:t>
            </a:r>
            <a:r>
              <a:rPr lang="en-US" dirty="0">
                <a:solidFill>
                  <a:srgbClr val="002060"/>
                </a:solidFill>
              </a:rPr>
              <a:t>, 06.05.02 Fundamental and applied biology, licensing of the specialty 05/31/03 Dentistry was completed.</a:t>
            </a:r>
            <a:endParaRPr lang="en-IN" dirty="0">
              <a:solidFill>
                <a:srgbClr val="002060"/>
              </a:solidFill>
            </a:endParaRPr>
          </a:p>
        </p:txBody>
      </p:sp>
    </p:spTree>
    <p:extLst>
      <p:ext uri="{BB962C8B-B14F-4D97-AF65-F5344CB8AC3E}">
        <p14:creationId xmlns:p14="http://schemas.microsoft.com/office/powerpoint/2010/main" val="2014390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965D6E-7AE9-4A40-A868-4B88CF8BEF9F}"/>
              </a:ext>
            </a:extLst>
          </p:cNvPr>
          <p:cNvSpPr/>
          <p:nvPr/>
        </p:nvSpPr>
        <p:spPr>
          <a:xfrm>
            <a:off x="0" y="109698"/>
            <a:ext cx="4927818" cy="461665"/>
          </a:xfrm>
          <a:prstGeom prst="rect">
            <a:avLst/>
          </a:prstGeom>
        </p:spPr>
        <p:txBody>
          <a:bodyPr wrap="square">
            <a:spAutoFit/>
          </a:bodyPr>
          <a:lstStyle/>
          <a:p>
            <a:pPr marL="134620" algn="ctr">
              <a:spcBef>
                <a:spcPts val="640"/>
              </a:spcBef>
            </a:pPr>
            <a:r>
              <a:rPr lang="en-US" sz="2400" b="1" spc="225" dirty="0">
                <a:solidFill>
                  <a:srgbClr val="1C6F6A"/>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ABOUT UNIVERSITY</a:t>
            </a:r>
            <a:endParaRPr lang="en-US" sz="1200" b="1" dirty="0">
              <a:solidFill>
                <a:srgbClr val="1C6F6A"/>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CC4326F5-AC4C-40DE-A71B-7E3AA639FE83}"/>
              </a:ext>
            </a:extLst>
          </p:cNvPr>
          <p:cNvSpPr/>
          <p:nvPr/>
        </p:nvSpPr>
        <p:spPr>
          <a:xfrm>
            <a:off x="96668" y="506518"/>
            <a:ext cx="4927819" cy="6109942"/>
          </a:xfrm>
          <a:prstGeom prst="rect">
            <a:avLst/>
          </a:prstGeom>
        </p:spPr>
        <p:txBody>
          <a:bodyPr wrap="square">
            <a:spAutoFit/>
          </a:bodyPr>
          <a:lstStyle/>
          <a:p>
            <a:pPr algn="just">
              <a:lnSpc>
                <a:spcPct val="150000"/>
              </a:lnSpc>
            </a:pPr>
            <a:r>
              <a:rPr lang="en-US" sz="1750" b="1" dirty="0">
                <a:solidFill>
                  <a:srgbClr val="343D2A"/>
                </a:solidFill>
                <a:latin typeface="Montserrat"/>
              </a:rPr>
              <a:t>Located in the City of Stavropol (Russia), and given its staff of nearly 1,500 and a student body of around 25,000 people, NCFU is the largest academic institution in the region with two branch institutes in adjacent places.</a:t>
            </a:r>
          </a:p>
          <a:p>
            <a:pPr algn="just">
              <a:lnSpc>
                <a:spcPct val="150000"/>
              </a:lnSpc>
            </a:pPr>
            <a:endParaRPr lang="en-US" sz="1750" b="1" dirty="0">
              <a:solidFill>
                <a:srgbClr val="343D2A"/>
              </a:solidFill>
              <a:latin typeface="Montserrat"/>
            </a:endParaRPr>
          </a:p>
          <a:p>
            <a:pPr algn="just">
              <a:lnSpc>
                <a:spcPct val="150000"/>
              </a:lnSpc>
            </a:pPr>
            <a:r>
              <a:rPr lang="en-US" sz="1750" b="1" dirty="0">
                <a:solidFill>
                  <a:srgbClr val="343D2A"/>
                </a:solidFill>
                <a:latin typeface="Montserrat"/>
              </a:rPr>
              <a:t>Coming from a merger of three major regional universities, it is one of the ten Federal Universities of Russia, which was launched to follow a special mission – offer top quality training thus propelling the region’s economy, and this we have been doing with flying colors. Our graduates have found employment in numerous fields, many of them holding top offices in Ministries and agencies not in Russia alone yet far beyond this country.</a:t>
            </a:r>
            <a:endParaRPr lang="en-US" sz="1750" b="1" i="0" dirty="0">
              <a:solidFill>
                <a:srgbClr val="343D2A"/>
              </a:solidFill>
              <a:effectLst/>
              <a:latin typeface="Montserrat"/>
            </a:endParaRPr>
          </a:p>
        </p:txBody>
      </p:sp>
      <p:pic>
        <p:nvPicPr>
          <p:cNvPr id="9" name="Picture 8">
            <a:extLst>
              <a:ext uri="{FF2B5EF4-FFF2-40B4-BE49-F238E27FC236}">
                <a16:creationId xmlns:a16="http://schemas.microsoft.com/office/drawing/2014/main" id="{0D6A2009-0920-4C7C-8487-FB1D1F28E6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9416" y="190893"/>
            <a:ext cx="6692051" cy="41498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A48A45B7-442A-476B-B906-EDAF5A853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9416" y="4134098"/>
            <a:ext cx="3355303" cy="22379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Picture 12">
            <a:extLst>
              <a:ext uri="{FF2B5EF4-FFF2-40B4-BE49-F238E27FC236}">
                <a16:creationId xmlns:a16="http://schemas.microsoft.com/office/drawing/2014/main" id="{0947874D-7205-4BFD-8BF9-17E74B1AF3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5693" y="4228365"/>
            <a:ext cx="3457237" cy="23059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329598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C4F14F-17C9-4921-B693-F174E4817395}"/>
              </a:ext>
            </a:extLst>
          </p:cNvPr>
          <p:cNvSpPr/>
          <p:nvPr/>
        </p:nvSpPr>
        <p:spPr>
          <a:xfrm>
            <a:off x="92366" y="67498"/>
            <a:ext cx="11964515" cy="584775"/>
          </a:xfrm>
          <a:prstGeom prst="rect">
            <a:avLst/>
          </a:prstGeom>
        </p:spPr>
        <p:txBody>
          <a:bodyPr wrap="square">
            <a:spAutoFit/>
          </a:bodyPr>
          <a:lstStyle/>
          <a:p>
            <a:pPr algn="ctr"/>
            <a:r>
              <a:rPr lang="en-US" sz="3200" b="1" dirty="0">
                <a:solidFill>
                  <a:srgbClr val="1C6F6A"/>
                </a:solidFill>
                <a:latin typeface="Montserrat"/>
              </a:rPr>
              <a:t>GOVERNMENT HOSTEL ACCOMODATION FOR FOREIGN STUDENTS</a:t>
            </a:r>
            <a:endParaRPr lang="en-IN" sz="3200" b="1" dirty="0">
              <a:solidFill>
                <a:srgbClr val="1C6F6A"/>
              </a:solidFill>
            </a:endParaRPr>
          </a:p>
        </p:txBody>
      </p:sp>
      <p:sp>
        <p:nvSpPr>
          <p:cNvPr id="4" name="Rectangle 3">
            <a:extLst>
              <a:ext uri="{FF2B5EF4-FFF2-40B4-BE49-F238E27FC236}">
                <a16:creationId xmlns:a16="http://schemas.microsoft.com/office/drawing/2014/main" id="{EFF8F1AD-1896-4920-B055-22A0252B6E06}"/>
              </a:ext>
            </a:extLst>
          </p:cNvPr>
          <p:cNvSpPr/>
          <p:nvPr/>
        </p:nvSpPr>
        <p:spPr>
          <a:xfrm>
            <a:off x="564656" y="492022"/>
            <a:ext cx="11019934" cy="369332"/>
          </a:xfrm>
          <a:prstGeom prst="rect">
            <a:avLst/>
          </a:prstGeom>
        </p:spPr>
        <p:txBody>
          <a:bodyPr wrap="square">
            <a:spAutoFit/>
          </a:bodyPr>
          <a:lstStyle/>
          <a:p>
            <a:pPr algn="ctr"/>
            <a:r>
              <a:rPr lang="en-US" dirty="0">
                <a:solidFill>
                  <a:srgbClr val="1C6F6A"/>
                </a:solidFill>
                <a:latin typeface="Montserrat"/>
              </a:rPr>
              <a:t>International students will be provided with more superior accommodation facilities!</a:t>
            </a:r>
            <a:endParaRPr lang="en-IN" dirty="0">
              <a:solidFill>
                <a:srgbClr val="1C6F6A"/>
              </a:solidFill>
            </a:endParaRPr>
          </a:p>
        </p:txBody>
      </p:sp>
      <p:pic>
        <p:nvPicPr>
          <p:cNvPr id="10" name="Picture 9">
            <a:extLst>
              <a:ext uri="{FF2B5EF4-FFF2-40B4-BE49-F238E27FC236}">
                <a16:creationId xmlns:a16="http://schemas.microsoft.com/office/drawing/2014/main" id="{697A01C0-8824-4C82-978A-8ECDC65049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66" y="1294931"/>
            <a:ext cx="12030504" cy="5495571"/>
          </a:xfrm>
          <a:prstGeom prst="rect">
            <a:avLst/>
          </a:prstGeom>
          <a:ln>
            <a:noFill/>
          </a:ln>
          <a:effectLst>
            <a:outerShdw blurRad="190500" algn="tl" rotWithShape="0">
              <a:srgbClr val="000000">
                <a:alpha val="70000"/>
              </a:srgbClr>
            </a:outerShdw>
          </a:effectLst>
        </p:spPr>
      </p:pic>
      <p:sp>
        <p:nvSpPr>
          <p:cNvPr id="11" name="Rectangle 10">
            <a:extLst>
              <a:ext uri="{FF2B5EF4-FFF2-40B4-BE49-F238E27FC236}">
                <a16:creationId xmlns:a16="http://schemas.microsoft.com/office/drawing/2014/main" id="{D027CC84-4CB3-4742-9652-FDDCF945A339}"/>
              </a:ext>
            </a:extLst>
          </p:cNvPr>
          <p:cNvSpPr/>
          <p:nvPr/>
        </p:nvSpPr>
        <p:spPr>
          <a:xfrm>
            <a:off x="564656" y="811539"/>
            <a:ext cx="11019934" cy="369332"/>
          </a:xfrm>
          <a:prstGeom prst="rect">
            <a:avLst/>
          </a:prstGeom>
        </p:spPr>
        <p:txBody>
          <a:bodyPr wrap="square">
            <a:spAutoFit/>
          </a:bodyPr>
          <a:lstStyle/>
          <a:p>
            <a:pPr algn="ctr"/>
            <a:r>
              <a:rPr lang="en-IN" b="1" dirty="0">
                <a:solidFill>
                  <a:srgbClr val="1C6F6A"/>
                </a:solidFill>
                <a:latin typeface="Montserrat"/>
              </a:rPr>
              <a:t>Dormitory № 5, № 6, № 7 ---- Address: Stavropol, 2 </a:t>
            </a:r>
            <a:r>
              <a:rPr lang="en-IN" b="1" dirty="0" err="1">
                <a:solidFill>
                  <a:srgbClr val="1C6F6A"/>
                </a:solidFill>
                <a:latin typeface="Montserrat"/>
              </a:rPr>
              <a:t>Kulakova</a:t>
            </a:r>
            <a:r>
              <a:rPr lang="en-IN" b="1" dirty="0">
                <a:solidFill>
                  <a:srgbClr val="1C6F6A"/>
                </a:solidFill>
                <a:latin typeface="Montserrat"/>
              </a:rPr>
              <a:t> Av.</a:t>
            </a:r>
            <a:endParaRPr lang="en-IN" b="1" i="0" dirty="0">
              <a:solidFill>
                <a:srgbClr val="1C6F6A"/>
              </a:solidFill>
              <a:effectLst/>
              <a:latin typeface="Montserrat"/>
            </a:endParaRPr>
          </a:p>
        </p:txBody>
      </p:sp>
    </p:spTree>
    <p:extLst>
      <p:ext uri="{BB962C8B-B14F-4D97-AF65-F5344CB8AC3E}">
        <p14:creationId xmlns:p14="http://schemas.microsoft.com/office/powerpoint/2010/main" val="3246564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0F0F31F8-2E68-475A-990F-1A4704E78522}"/>
              </a:ext>
            </a:extLst>
          </p:cNvPr>
          <p:cNvGraphicFramePr>
            <a:graphicFrameLocks noGrp="1"/>
          </p:cNvGraphicFramePr>
          <p:nvPr>
            <p:extLst>
              <p:ext uri="{D42A27DB-BD31-4B8C-83A1-F6EECF244321}">
                <p14:modId xmlns:p14="http://schemas.microsoft.com/office/powerpoint/2010/main" val="146516078"/>
              </p:ext>
            </p:extLst>
          </p:nvPr>
        </p:nvGraphicFramePr>
        <p:xfrm>
          <a:off x="-1570" y="1009972"/>
          <a:ext cx="12191999" cy="5848032"/>
        </p:xfrm>
        <a:graphic>
          <a:graphicData uri="http://schemas.openxmlformats.org/drawingml/2006/table">
            <a:tbl>
              <a:tblPr>
                <a:tableStyleId>{5C22544A-7EE6-4342-B048-85BDC9FD1C3A}</a:tableStyleId>
              </a:tblPr>
              <a:tblGrid>
                <a:gridCol w="3382295">
                  <a:extLst>
                    <a:ext uri="{9D8B030D-6E8A-4147-A177-3AD203B41FA5}">
                      <a16:colId xmlns:a16="http://schemas.microsoft.com/office/drawing/2014/main" val="671763329"/>
                    </a:ext>
                  </a:extLst>
                </a:gridCol>
                <a:gridCol w="1468284">
                  <a:extLst>
                    <a:ext uri="{9D8B030D-6E8A-4147-A177-3AD203B41FA5}">
                      <a16:colId xmlns:a16="http://schemas.microsoft.com/office/drawing/2014/main" val="2204654892"/>
                    </a:ext>
                  </a:extLst>
                </a:gridCol>
                <a:gridCol w="1468284">
                  <a:extLst>
                    <a:ext uri="{9D8B030D-6E8A-4147-A177-3AD203B41FA5}">
                      <a16:colId xmlns:a16="http://schemas.microsoft.com/office/drawing/2014/main" val="1459913502"/>
                    </a:ext>
                  </a:extLst>
                </a:gridCol>
                <a:gridCol w="1468284">
                  <a:extLst>
                    <a:ext uri="{9D8B030D-6E8A-4147-A177-3AD203B41FA5}">
                      <a16:colId xmlns:a16="http://schemas.microsoft.com/office/drawing/2014/main" val="1352533159"/>
                    </a:ext>
                  </a:extLst>
                </a:gridCol>
                <a:gridCol w="1468284">
                  <a:extLst>
                    <a:ext uri="{9D8B030D-6E8A-4147-A177-3AD203B41FA5}">
                      <a16:colId xmlns:a16="http://schemas.microsoft.com/office/drawing/2014/main" val="1355333012"/>
                    </a:ext>
                  </a:extLst>
                </a:gridCol>
                <a:gridCol w="1468284">
                  <a:extLst>
                    <a:ext uri="{9D8B030D-6E8A-4147-A177-3AD203B41FA5}">
                      <a16:colId xmlns:a16="http://schemas.microsoft.com/office/drawing/2014/main" val="1188172411"/>
                    </a:ext>
                  </a:extLst>
                </a:gridCol>
                <a:gridCol w="1468284">
                  <a:extLst>
                    <a:ext uri="{9D8B030D-6E8A-4147-A177-3AD203B41FA5}">
                      <a16:colId xmlns:a16="http://schemas.microsoft.com/office/drawing/2014/main" val="2626064781"/>
                    </a:ext>
                  </a:extLst>
                </a:gridCol>
              </a:tblGrid>
              <a:tr h="366738">
                <a:tc>
                  <a:txBody>
                    <a:bodyPr/>
                    <a:lstStyle/>
                    <a:p>
                      <a:pPr algn="ctr" fontAlgn="b"/>
                      <a:r>
                        <a:rPr lang="en-IN" sz="1600" b="1" u="none" strike="noStrike" dirty="0">
                          <a:solidFill>
                            <a:srgbClr val="FF0000"/>
                          </a:solidFill>
                          <a:effectLst/>
                        </a:rPr>
                        <a:t>PARTICULARS</a:t>
                      </a:r>
                      <a:endParaRPr lang="en-IN" sz="1600" b="1" i="0" u="none" strike="noStrike" dirty="0">
                        <a:solidFill>
                          <a:srgbClr val="FF000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FF0000"/>
                          </a:solidFill>
                          <a:effectLst/>
                        </a:rPr>
                        <a:t>1ST YEAR</a:t>
                      </a:r>
                      <a:endParaRPr lang="en-IN" sz="1600" b="1" i="0" u="none" strike="noStrike" dirty="0">
                        <a:solidFill>
                          <a:srgbClr val="FF000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FF0000"/>
                          </a:solidFill>
                          <a:effectLst/>
                        </a:rPr>
                        <a:t>2ND YEAR</a:t>
                      </a:r>
                      <a:endParaRPr lang="en-IN" sz="1600" b="1" i="0" u="none" strike="noStrike" dirty="0">
                        <a:solidFill>
                          <a:srgbClr val="FF000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FF0000"/>
                          </a:solidFill>
                          <a:effectLst/>
                        </a:rPr>
                        <a:t>3rd YEAR</a:t>
                      </a:r>
                      <a:endParaRPr lang="en-IN" sz="1600" b="1" i="0" u="none" strike="noStrike" dirty="0">
                        <a:solidFill>
                          <a:srgbClr val="FF000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FF0000"/>
                          </a:solidFill>
                          <a:effectLst/>
                        </a:rPr>
                        <a:t>4th YEAR</a:t>
                      </a:r>
                      <a:endParaRPr lang="en-IN" sz="1600" b="1" i="0" u="none" strike="noStrike" dirty="0">
                        <a:solidFill>
                          <a:srgbClr val="FF000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FF0000"/>
                          </a:solidFill>
                          <a:effectLst/>
                        </a:rPr>
                        <a:t>5th YEAR</a:t>
                      </a:r>
                      <a:endParaRPr lang="en-IN" sz="1600" b="1" i="0" u="none" strike="noStrike" dirty="0">
                        <a:solidFill>
                          <a:srgbClr val="FF000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FF0000"/>
                          </a:solidFill>
                          <a:effectLst/>
                        </a:rPr>
                        <a:t>6th YEAR</a:t>
                      </a:r>
                      <a:endParaRPr lang="en-IN" sz="1600" b="1" i="0" u="none" strike="noStrike" dirty="0">
                        <a:solidFill>
                          <a:srgbClr val="FF0000"/>
                        </a:solidFill>
                        <a:effectLst/>
                        <a:latin typeface="Calibri" panose="020F0502020204030204" pitchFamily="34" charset="0"/>
                      </a:endParaRPr>
                    </a:p>
                  </a:txBody>
                  <a:tcPr marL="3205" marR="3205" marT="3205" marB="0" anchor="ctr">
                    <a:solidFill>
                      <a:schemeClr val="bg2"/>
                    </a:solidFill>
                  </a:tcPr>
                </a:tc>
                <a:extLst>
                  <a:ext uri="{0D108BD9-81ED-4DB2-BD59-A6C34878D82A}">
                    <a16:rowId xmlns:a16="http://schemas.microsoft.com/office/drawing/2014/main" val="2744903738"/>
                  </a:ext>
                </a:extLst>
              </a:tr>
              <a:tr h="366738">
                <a:tc>
                  <a:txBody>
                    <a:bodyPr/>
                    <a:lstStyle/>
                    <a:p>
                      <a:pPr algn="ctr" fontAlgn="b"/>
                      <a:r>
                        <a:rPr lang="en-IN" sz="1600" b="1" u="none" strike="noStrike" dirty="0">
                          <a:solidFill>
                            <a:srgbClr val="002060"/>
                          </a:solidFill>
                          <a:effectLst/>
                        </a:rPr>
                        <a:t>TUITION FEE</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320000 RUB</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320000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320000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320000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320000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002060"/>
                          </a:solidFill>
                          <a:effectLst/>
                          <a:uLnTx/>
                          <a:uFillTx/>
                          <a:latin typeface="Calibri" panose="020F0502020204030204"/>
                          <a:ea typeface="+mn-ea"/>
                          <a:cs typeface="+mn-cs"/>
                        </a:rPr>
                        <a:t>320000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extLst>
                  <a:ext uri="{0D108BD9-81ED-4DB2-BD59-A6C34878D82A}">
                    <a16:rowId xmlns:a16="http://schemas.microsoft.com/office/drawing/2014/main" val="3340466757"/>
                  </a:ext>
                </a:extLst>
              </a:tr>
              <a:tr h="366738">
                <a:tc>
                  <a:txBody>
                    <a:bodyPr/>
                    <a:lstStyle/>
                    <a:p>
                      <a:pPr algn="ctr" fontAlgn="b"/>
                      <a:r>
                        <a:rPr lang="en-IN" sz="1600" b="1" u="none" strike="noStrike" dirty="0">
                          <a:solidFill>
                            <a:srgbClr val="002060"/>
                          </a:solidFill>
                          <a:effectLst/>
                        </a:rPr>
                        <a:t>HOSTEL</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42000 RUB</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42000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42000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42000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42000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002060"/>
                          </a:solidFill>
                          <a:effectLst/>
                          <a:uLnTx/>
                          <a:uFillTx/>
                          <a:latin typeface="Calibri" panose="020F0502020204030204"/>
                          <a:ea typeface="+mn-ea"/>
                          <a:cs typeface="+mn-cs"/>
                        </a:rPr>
                        <a:t>42000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extLst>
                  <a:ext uri="{0D108BD9-81ED-4DB2-BD59-A6C34878D82A}">
                    <a16:rowId xmlns:a16="http://schemas.microsoft.com/office/drawing/2014/main" val="3974367331"/>
                  </a:ext>
                </a:extLst>
              </a:tr>
              <a:tr h="366738">
                <a:tc>
                  <a:txBody>
                    <a:bodyPr/>
                    <a:lstStyle/>
                    <a:p>
                      <a:pPr algn="ctr" fontAlgn="b"/>
                      <a:r>
                        <a:rPr lang="en-IN" sz="1600" b="1" u="none" strike="noStrike" dirty="0">
                          <a:solidFill>
                            <a:srgbClr val="002060"/>
                          </a:solidFill>
                          <a:effectLst/>
                        </a:rPr>
                        <a:t>INSURANCE</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10500 RUB</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10500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10500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10500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002060"/>
                          </a:solidFill>
                          <a:effectLst/>
                          <a:uLnTx/>
                          <a:uFillTx/>
                          <a:latin typeface="Calibri" panose="020F0502020204030204"/>
                          <a:ea typeface="+mn-ea"/>
                          <a:cs typeface="+mn-cs"/>
                        </a:rPr>
                        <a:t>10500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002060"/>
                          </a:solidFill>
                          <a:effectLst/>
                          <a:uLnTx/>
                          <a:uFillTx/>
                          <a:latin typeface="Calibri" panose="020F0502020204030204"/>
                          <a:ea typeface="+mn-ea"/>
                          <a:cs typeface="+mn-cs"/>
                        </a:rPr>
                        <a:t>10500 RUB</a:t>
                      </a:r>
                      <a:endParaRPr kumimoji="0" lang="en-IN"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endParaRPr>
                    </a:p>
                  </a:txBody>
                  <a:tcPr marL="3205" marR="3205" marT="3205" marB="0" anchor="ctr">
                    <a:solidFill>
                      <a:schemeClr val="bg2"/>
                    </a:solidFill>
                  </a:tcPr>
                </a:tc>
                <a:extLst>
                  <a:ext uri="{0D108BD9-81ED-4DB2-BD59-A6C34878D82A}">
                    <a16:rowId xmlns:a16="http://schemas.microsoft.com/office/drawing/2014/main" val="502580997"/>
                  </a:ext>
                </a:extLst>
              </a:tr>
              <a:tr h="366738">
                <a:tc>
                  <a:txBody>
                    <a:bodyPr/>
                    <a:lstStyle/>
                    <a:p>
                      <a:pPr algn="ctr" fontAlgn="b"/>
                      <a:r>
                        <a:rPr lang="en-IN" sz="1600" b="1" u="none" strike="noStrike" dirty="0">
                          <a:solidFill>
                            <a:srgbClr val="002060"/>
                          </a:solidFill>
                          <a:effectLst/>
                        </a:rPr>
                        <a:t>MEDICAL</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8000 RUB</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NA</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NA</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NA</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NA</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NA</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extLst>
                  <a:ext uri="{0D108BD9-81ED-4DB2-BD59-A6C34878D82A}">
                    <a16:rowId xmlns:a16="http://schemas.microsoft.com/office/drawing/2014/main" val="2577745308"/>
                  </a:ext>
                </a:extLst>
              </a:tr>
              <a:tr h="2867526">
                <a:tc>
                  <a:txBody>
                    <a:bodyPr/>
                    <a:lstStyle/>
                    <a:p>
                      <a:pPr algn="ctr" fontAlgn="ctr"/>
                      <a:r>
                        <a:rPr lang="en-US" sz="1600" b="1" u="none" strike="noStrike" dirty="0">
                          <a:solidFill>
                            <a:srgbClr val="002060"/>
                          </a:solidFill>
                          <a:effectLst/>
                        </a:rPr>
                        <a:t>REGISTRATION, DOCUMENT TRANSLATION, NOTARIZATION, LEGALIZATION, INVITATION, VISA EXTENSION, STUDENT CARD, LIBRARY CARD, EQUIVALENCE CERTIFICATE, ACCESS TO ENGLISH BOOKS FOR ALL SUBJECTS.</a:t>
                      </a:r>
                      <a:endParaRPr lang="en-US"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a:solidFill>
                            <a:srgbClr val="002060"/>
                          </a:solidFill>
                          <a:effectLst/>
                        </a:rPr>
                        <a:t>21000 RUB</a:t>
                      </a:r>
                      <a:endParaRPr lang="en-IN" sz="1600" b="1" i="0" u="none" strike="noStrike">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002060"/>
                          </a:solidFill>
                          <a:effectLst/>
                        </a:rPr>
                        <a:t>VISA EXTENSION ON ACTUALS</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002060"/>
                          </a:solidFill>
                          <a:effectLst/>
                        </a:rPr>
                        <a:t>VISA EXTENSION ON ACTUALS</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002060"/>
                          </a:solidFill>
                          <a:effectLst/>
                        </a:rPr>
                        <a:t>VISA EXTENSION ON ACTUALS</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002060"/>
                          </a:solidFill>
                          <a:effectLst/>
                        </a:rPr>
                        <a:t>VISA EXTENSION ON ACTUALS</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002060"/>
                          </a:solidFill>
                          <a:effectLst/>
                        </a:rPr>
                        <a:t>VISA EXTENSION ON ACTUALS</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extLst>
                  <a:ext uri="{0D108BD9-81ED-4DB2-BD59-A6C34878D82A}">
                    <a16:rowId xmlns:a16="http://schemas.microsoft.com/office/drawing/2014/main" val="1124639980"/>
                  </a:ext>
                </a:extLst>
              </a:tr>
              <a:tr h="366738">
                <a:tc>
                  <a:txBody>
                    <a:bodyPr/>
                    <a:lstStyle/>
                    <a:p>
                      <a:pPr algn="ctr" fontAlgn="b"/>
                      <a:r>
                        <a:rPr lang="en-IN" sz="1600" b="1" u="none" strike="noStrike" dirty="0">
                          <a:solidFill>
                            <a:srgbClr val="002060"/>
                          </a:solidFill>
                          <a:effectLst/>
                        </a:rPr>
                        <a:t>ADMINISTRATIVE CHARGE (OTC)</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1300$</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002060"/>
                          </a:solidFill>
                          <a:effectLst/>
                        </a:rPr>
                        <a:t>NA</a:t>
                      </a:r>
                      <a:endParaRPr lang="en-IN" sz="1600" b="1" i="0" u="none" strike="noStrike">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NA</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002060"/>
                          </a:solidFill>
                          <a:effectLst/>
                        </a:rPr>
                        <a:t>NA</a:t>
                      </a:r>
                      <a:endParaRPr lang="en-IN" sz="1600" b="1" i="0" u="none" strike="noStrike">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002060"/>
                          </a:solidFill>
                          <a:effectLst/>
                        </a:rPr>
                        <a:t>NA</a:t>
                      </a:r>
                      <a:endParaRPr lang="en-IN" sz="1600" b="1" i="0" u="none" strike="noStrike">
                        <a:solidFill>
                          <a:srgbClr val="002060"/>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002060"/>
                          </a:solidFill>
                          <a:effectLst/>
                        </a:rPr>
                        <a:t>NA</a:t>
                      </a:r>
                      <a:endParaRPr lang="en-IN" sz="1600" b="1"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extLst>
                  <a:ext uri="{0D108BD9-81ED-4DB2-BD59-A6C34878D82A}">
                    <a16:rowId xmlns:a16="http://schemas.microsoft.com/office/drawing/2014/main" val="1689978040"/>
                  </a:ext>
                </a:extLst>
              </a:tr>
              <a:tr h="411987">
                <a:tc gridSpan="7">
                  <a:txBody>
                    <a:bodyPr/>
                    <a:lstStyle/>
                    <a:p>
                      <a:pPr algn="ctr" fontAlgn="ctr"/>
                      <a:r>
                        <a:rPr lang="en-US" sz="1800" b="1" u="none" strike="noStrike" dirty="0">
                          <a:solidFill>
                            <a:srgbClr val="FF0000"/>
                          </a:solidFill>
                          <a:effectLst/>
                        </a:rPr>
                        <a:t>BIOMETRIC TO BE PAID ON ACTUALS AT THE DESTINATION</a:t>
                      </a:r>
                    </a:p>
                  </a:txBody>
                  <a:tcPr marL="3205" marR="3205" marT="3205" marB="0" anchor="ctr">
                    <a:solidFill>
                      <a:schemeClr val="bg2"/>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48103516"/>
                  </a:ext>
                </a:extLst>
              </a:tr>
              <a:tr h="368091">
                <a:tc gridSpan="7">
                  <a:txBody>
                    <a:bodyPr/>
                    <a:lstStyle/>
                    <a:p>
                      <a:pPr algn="ctr" rtl="0" fontAlgn="ctr"/>
                      <a:endParaRPr lang="en-US" sz="1600" b="0" i="0" u="none" strike="noStrike" dirty="0">
                        <a:solidFill>
                          <a:srgbClr val="002060"/>
                        </a:solidFill>
                        <a:effectLst/>
                        <a:latin typeface="Calibri" panose="020F0502020204030204" pitchFamily="34" charset="0"/>
                      </a:endParaRPr>
                    </a:p>
                  </a:txBody>
                  <a:tcPr marL="3205" marR="3205" marT="3205" marB="0" anchor="ctr">
                    <a:solidFill>
                      <a:schemeClr val="bg2"/>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45751425"/>
                  </a:ext>
                </a:extLst>
              </a:tr>
            </a:tbl>
          </a:graphicData>
        </a:graphic>
      </p:graphicFrame>
      <p:sp>
        <p:nvSpPr>
          <p:cNvPr id="5" name="Rectangle 4">
            <a:extLst>
              <a:ext uri="{FF2B5EF4-FFF2-40B4-BE49-F238E27FC236}">
                <a16:creationId xmlns:a16="http://schemas.microsoft.com/office/drawing/2014/main" id="{E7000A3E-7C69-46BD-981B-FED544F0184F}"/>
              </a:ext>
            </a:extLst>
          </p:cNvPr>
          <p:cNvSpPr/>
          <p:nvPr/>
        </p:nvSpPr>
        <p:spPr>
          <a:xfrm>
            <a:off x="1638183" y="96641"/>
            <a:ext cx="10446980" cy="707886"/>
          </a:xfrm>
          <a:prstGeom prst="rect">
            <a:avLst/>
          </a:prstGeom>
        </p:spPr>
        <p:txBody>
          <a:bodyPr wrap="square">
            <a:spAutoFit/>
          </a:bodyPr>
          <a:lstStyle/>
          <a:p>
            <a:pPr algn="ctr"/>
            <a:r>
              <a:rPr lang="en-IN" sz="4000" b="1" cap="all" dirty="0">
                <a:solidFill>
                  <a:srgbClr val="163E73"/>
                </a:solidFill>
                <a:latin typeface="Montserrat"/>
              </a:rPr>
              <a:t>NORTH</a:t>
            </a:r>
            <a:r>
              <a:rPr lang="en-IN" sz="4000" b="1" cap="all" dirty="0">
                <a:solidFill>
                  <a:srgbClr val="FD0400"/>
                </a:solidFill>
                <a:latin typeface="Montserrat"/>
              </a:rPr>
              <a:t>-</a:t>
            </a:r>
            <a:r>
              <a:rPr lang="en-IN" sz="4000" b="1" cap="all" dirty="0">
                <a:solidFill>
                  <a:srgbClr val="163E73"/>
                </a:solidFill>
                <a:latin typeface="Montserrat"/>
              </a:rPr>
              <a:t>CAUCASUS </a:t>
            </a:r>
            <a:r>
              <a:rPr lang="en-IN" sz="4000" b="1" cap="all" dirty="0">
                <a:solidFill>
                  <a:srgbClr val="FD0400"/>
                </a:solidFill>
                <a:latin typeface="Montserrat"/>
              </a:rPr>
              <a:t>FEDERAL UNIVERSITY</a:t>
            </a:r>
          </a:p>
        </p:txBody>
      </p:sp>
      <p:pic>
        <p:nvPicPr>
          <p:cNvPr id="6" name="Picture 5">
            <a:extLst>
              <a:ext uri="{FF2B5EF4-FFF2-40B4-BE49-F238E27FC236}">
                <a16:creationId xmlns:a16="http://schemas.microsoft.com/office/drawing/2014/main" id="{07C37322-033F-42E4-90BF-87344C0FAD78}"/>
              </a:ext>
            </a:extLst>
          </p:cNvPr>
          <p:cNvPicPr>
            <a:picLocks noChangeAspect="1"/>
          </p:cNvPicPr>
          <p:nvPr/>
        </p:nvPicPr>
        <p:blipFill rotWithShape="1">
          <a:blip r:embed="rId2">
            <a:extLst>
              <a:ext uri="{28A0092B-C50C-407E-A947-70E740481C1C}">
                <a14:useLocalDpi xmlns:a14="http://schemas.microsoft.com/office/drawing/2010/main" val="0"/>
              </a:ext>
            </a:extLst>
          </a:blip>
          <a:srcRect l="6924" t="16796" r="8494" b="17647"/>
          <a:stretch/>
        </p:blipFill>
        <p:spPr>
          <a:xfrm>
            <a:off x="531044" y="96641"/>
            <a:ext cx="1618268" cy="836797"/>
          </a:xfrm>
          <a:prstGeom prst="rect">
            <a:avLst/>
          </a:prstGeom>
        </p:spPr>
      </p:pic>
    </p:spTree>
    <p:extLst>
      <p:ext uri="{BB962C8B-B14F-4D97-AF65-F5344CB8AC3E}">
        <p14:creationId xmlns:p14="http://schemas.microsoft.com/office/powerpoint/2010/main" val="3826122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358</Words>
  <Application>Microsoft Office PowerPoint</Application>
  <PresentationFormat>Widescreen</PresentationFormat>
  <Paragraphs>62</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Montserrat</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22</cp:revision>
  <dcterms:created xsi:type="dcterms:W3CDTF">2026-04-03T09:55:33Z</dcterms:created>
  <dcterms:modified xsi:type="dcterms:W3CDTF">2026-05-23T09:45:54Z</dcterms:modified>
</cp:coreProperties>
</file>