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1924"/>
    <a:srgbClr val="63512B"/>
    <a:srgbClr val="FFF7E1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5">
            <a:extLst>
              <a:ext uri="{FF2B5EF4-FFF2-40B4-BE49-F238E27FC236}">
                <a16:creationId xmlns:a16="http://schemas.microsoft.com/office/drawing/2014/main" id="{67EA7C1F-5EDC-467A-86F7-69EF9F34449B}"/>
              </a:ext>
            </a:extLst>
          </p:cNvPr>
          <p:cNvSpPr txBox="1"/>
          <p:nvPr/>
        </p:nvSpPr>
        <p:spPr>
          <a:xfrm>
            <a:off x="0" y="0"/>
            <a:ext cx="12192000" cy="759182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4620" algn="ctr">
              <a:spcBef>
                <a:spcPts val="640"/>
              </a:spcBef>
            </a:pPr>
            <a:r>
              <a:rPr lang="en-US" sz="4400" b="1" spc="305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KEMEROVO</a:t>
            </a:r>
            <a:r>
              <a:rPr lang="en-US" sz="4400" b="1" spc="-370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lang="en-US" sz="4400" b="1" spc="225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S</a:t>
            </a:r>
            <a:r>
              <a:rPr lang="en-US" sz="4400" b="1" spc="-180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lang="en-US" sz="4400" b="1" spc="-165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A</a:t>
            </a:r>
            <a:r>
              <a:rPr lang="en-US" sz="4400" b="1" spc="229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lang="en-US" sz="4400" b="1" spc="350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E MEDICAL</a:t>
            </a:r>
            <a:r>
              <a:rPr lang="en-US" sz="4400" b="1" spc="-385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lang="en-US" sz="4400" b="1" spc="225" dirty="0">
                <a:solidFill>
                  <a:srgbClr val="635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UNIVERSITY</a:t>
            </a:r>
            <a:endParaRPr sz="2400" b="1" dirty="0">
              <a:solidFill>
                <a:srgbClr val="63512B"/>
              </a:solidFill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E5AC21-FDF1-41B2-B3F6-4D99780CE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0957"/>
            <a:ext cx="12191999" cy="6087043"/>
          </a:xfrm>
          <a:prstGeom prst="flowChartPunchedTap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6585B3-5C4D-444B-A781-5F0024DF2B47}"/>
              </a:ext>
            </a:extLst>
          </p:cNvPr>
          <p:cNvSpPr/>
          <p:nvPr/>
        </p:nvSpPr>
        <p:spPr>
          <a:xfrm>
            <a:off x="455629" y="759182"/>
            <a:ext cx="6096000" cy="10361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1125">
              <a:spcBef>
                <a:spcPts val="315"/>
              </a:spcBef>
            </a:pPr>
            <a:r>
              <a:rPr lang="en-US" sz="1600" b="1" dirty="0">
                <a:solidFill>
                  <a:srgbClr val="63512B"/>
                </a:solidFill>
                <a:latin typeface="Arial"/>
                <a:cs typeface="Arial"/>
              </a:rPr>
              <a:t>Location:</a:t>
            </a:r>
            <a:r>
              <a:rPr lang="en-US" sz="1600" b="1" spc="-90" dirty="0">
                <a:solidFill>
                  <a:srgbClr val="63512B"/>
                </a:solidFill>
                <a:latin typeface="Arial"/>
                <a:cs typeface="Arial"/>
              </a:rPr>
              <a:t> </a:t>
            </a:r>
            <a:r>
              <a:rPr lang="en-US" sz="1600" b="1" spc="-10" dirty="0">
                <a:solidFill>
                  <a:srgbClr val="63512B"/>
                </a:solidFill>
                <a:latin typeface="Arial"/>
                <a:cs typeface="Arial"/>
              </a:rPr>
              <a:t>Kemerovo</a:t>
            </a:r>
            <a:r>
              <a:rPr lang="en-US" sz="1600" b="1" spc="55" dirty="0">
                <a:solidFill>
                  <a:srgbClr val="63512B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rgbClr val="63512B"/>
                </a:solidFill>
                <a:latin typeface="Arial"/>
                <a:cs typeface="Arial"/>
              </a:rPr>
              <a:t>Oblast,</a:t>
            </a:r>
            <a:r>
              <a:rPr lang="en-US" sz="1600" b="1" spc="-15" dirty="0">
                <a:solidFill>
                  <a:srgbClr val="63512B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rgbClr val="63512B"/>
                </a:solidFill>
                <a:latin typeface="Arial"/>
                <a:cs typeface="Arial"/>
              </a:rPr>
              <a:t>Russia</a:t>
            </a:r>
            <a:endParaRPr lang="en-US" sz="1600" dirty="0">
              <a:solidFill>
                <a:srgbClr val="63512B"/>
              </a:solidFill>
              <a:latin typeface="Arial"/>
              <a:cs typeface="Arial"/>
            </a:endParaRPr>
          </a:p>
          <a:p>
            <a:pPr marL="103505" marR="1102995" indent="7620">
              <a:spcBef>
                <a:spcPts val="805"/>
              </a:spcBef>
            </a:pPr>
            <a:r>
              <a:rPr lang="en-US" sz="1600" b="1" spc="-5" dirty="0">
                <a:solidFill>
                  <a:srgbClr val="63512B"/>
                </a:solidFill>
                <a:latin typeface="Arial"/>
                <a:cs typeface="Arial"/>
              </a:rPr>
              <a:t>Established </a:t>
            </a:r>
            <a:r>
              <a:rPr lang="en-US" sz="1600" b="1" dirty="0">
                <a:solidFill>
                  <a:srgbClr val="63512B"/>
                </a:solidFill>
                <a:latin typeface="Arial"/>
                <a:cs typeface="Arial"/>
              </a:rPr>
              <a:t>in </a:t>
            </a:r>
            <a:r>
              <a:rPr lang="en-US" sz="1600" b="1" spc="-10" dirty="0">
                <a:solidFill>
                  <a:srgbClr val="63512B"/>
                </a:solidFill>
                <a:latin typeface="Arial"/>
                <a:cs typeface="Arial"/>
              </a:rPr>
              <a:t>August 1955 </a:t>
            </a:r>
            <a:endParaRPr lang="en-US" sz="1600" b="1" spc="-5" dirty="0">
              <a:solidFill>
                <a:srgbClr val="63512B"/>
              </a:solidFill>
              <a:latin typeface="Arial"/>
              <a:cs typeface="Arial"/>
            </a:endParaRPr>
          </a:p>
          <a:p>
            <a:pPr marL="103505" marR="1102995" indent="7620">
              <a:spcBef>
                <a:spcPts val="805"/>
              </a:spcBef>
            </a:pPr>
            <a:r>
              <a:rPr lang="en-US" sz="1600" b="1" spc="-5" dirty="0">
                <a:solidFill>
                  <a:srgbClr val="63512B"/>
                </a:solidFill>
                <a:latin typeface="Arial"/>
                <a:cs typeface="Arial"/>
              </a:rPr>
              <a:t>Government Medical University</a:t>
            </a:r>
            <a:endParaRPr lang="en-US" sz="1600" dirty="0">
              <a:solidFill>
                <a:srgbClr val="63512B"/>
              </a:solidFill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3C0E48-BC13-47EA-932F-CF2B39E3A938}"/>
              </a:ext>
            </a:extLst>
          </p:cNvPr>
          <p:cNvSpPr/>
          <p:nvPr/>
        </p:nvSpPr>
        <p:spPr>
          <a:xfrm>
            <a:off x="6551629" y="5952730"/>
            <a:ext cx="5640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pc="-120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Today, </a:t>
            </a:r>
            <a:r>
              <a:rPr lang="en-US" b="1" spc="-80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spc="-90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</a:t>
            </a:r>
            <a:r>
              <a:rPr lang="en-US" b="1" spc="-125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</a:t>
            </a:r>
            <a:r>
              <a:rPr lang="en-US" b="1" spc="-65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b="1" spc="-95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faculties </a:t>
            </a:r>
            <a:r>
              <a:rPr lang="en-US" b="1" spc="-65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b="1" spc="-60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US" b="1" spc="-100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 </a:t>
            </a:r>
            <a:r>
              <a:rPr lang="en-US" b="1" spc="-70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3500 </a:t>
            </a:r>
            <a:r>
              <a:rPr lang="en-US" b="1" spc="-95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</a:t>
            </a:r>
            <a:r>
              <a:rPr lang="en-US" b="1" spc="-90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105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studying </a:t>
            </a:r>
            <a:r>
              <a:rPr lang="en-US" b="1" spc="-85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 </a:t>
            </a:r>
            <a:r>
              <a:rPr lang="en-US" b="1" spc="-100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b="1" spc="-85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spc="-114" dirty="0">
                <a:solidFill>
                  <a:srgbClr val="6319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faculty.</a:t>
            </a:r>
            <a:endParaRPr lang="en-IN" b="1" dirty="0">
              <a:solidFill>
                <a:srgbClr val="6319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2">
            <a:extLst>
              <a:ext uri="{FF2B5EF4-FFF2-40B4-BE49-F238E27FC236}">
                <a16:creationId xmlns:a16="http://schemas.microsoft.com/office/drawing/2014/main" id="{1E82BDAD-A187-44B2-8018-174C8F0EE8B8}"/>
              </a:ext>
            </a:extLst>
          </p:cNvPr>
          <p:cNvSpPr txBox="1"/>
          <p:nvPr/>
        </p:nvSpPr>
        <p:spPr>
          <a:xfrm>
            <a:off x="326606" y="926826"/>
            <a:ext cx="6708775" cy="47166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7620" indent="-287020" algn="just">
              <a:lnSpc>
                <a:spcPct val="150100"/>
              </a:lnSpc>
              <a:spcBef>
                <a:spcPts val="195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b="1" spc="-10" dirty="0">
                <a:solidFill>
                  <a:srgbClr val="631924"/>
                </a:solidFill>
                <a:latin typeface="Lucida Sans Unicode"/>
                <a:cs typeface="Lucida Sans Unicode"/>
              </a:rPr>
              <a:t>The</a:t>
            </a:r>
            <a:r>
              <a:rPr sz="1600" b="1" spc="-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40" dirty="0">
                <a:solidFill>
                  <a:srgbClr val="631924"/>
                </a:solidFill>
                <a:latin typeface="Lucida Sans Unicode"/>
                <a:cs typeface="Lucida Sans Unicode"/>
              </a:rPr>
              <a:t>Kemerovo</a:t>
            </a:r>
            <a:r>
              <a:rPr sz="1600" b="1" spc="4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65" dirty="0">
                <a:solidFill>
                  <a:srgbClr val="631924"/>
                </a:solidFill>
                <a:latin typeface="Lucida Sans Unicode"/>
                <a:cs typeface="Lucida Sans Unicode"/>
              </a:rPr>
              <a:t>State</a:t>
            </a:r>
            <a:r>
              <a:rPr sz="1600" b="1" spc="7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50" dirty="0">
                <a:solidFill>
                  <a:srgbClr val="631924"/>
                </a:solidFill>
                <a:latin typeface="Lucida Sans Unicode"/>
                <a:cs typeface="Lucida Sans Unicode"/>
              </a:rPr>
              <a:t>Medical</a:t>
            </a:r>
            <a:r>
              <a:rPr sz="1600" b="1" spc="5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dirty="0">
                <a:solidFill>
                  <a:srgbClr val="631924"/>
                </a:solidFill>
                <a:latin typeface="Lucida Sans Unicode"/>
                <a:cs typeface="Lucida Sans Unicode"/>
              </a:rPr>
              <a:t>University</a:t>
            </a:r>
            <a:r>
              <a:rPr sz="1600" b="1" spc="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5" dirty="0">
                <a:solidFill>
                  <a:srgbClr val="631924"/>
                </a:solidFill>
                <a:latin typeface="Lucida Sans Unicode"/>
                <a:cs typeface="Lucida Sans Unicode"/>
              </a:rPr>
              <a:t>organizes</a:t>
            </a:r>
            <a:r>
              <a:rPr sz="1600" b="1" spc="2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the </a:t>
            </a:r>
            <a:r>
              <a:rPr sz="1600" b="1" spc="40" dirty="0">
                <a:solidFill>
                  <a:srgbClr val="631924"/>
                </a:solidFill>
                <a:latin typeface="Lucida Sans Unicode"/>
                <a:cs typeface="Lucida Sans Unicode"/>
              </a:rPr>
              <a:t> implementation </a:t>
            </a:r>
            <a:r>
              <a:rPr sz="1600" b="1" spc="-15" dirty="0">
                <a:solidFill>
                  <a:srgbClr val="631924"/>
                </a:solidFill>
                <a:latin typeface="Lucida Sans Unicode"/>
                <a:cs typeface="Lucida Sans Unicode"/>
              </a:rPr>
              <a:t>of </a:t>
            </a:r>
            <a:r>
              <a:rPr sz="1600" b="1" spc="55" dirty="0">
                <a:solidFill>
                  <a:srgbClr val="631924"/>
                </a:solidFill>
                <a:latin typeface="Lucida Sans Unicode"/>
                <a:cs typeface="Lucida Sans Unicode"/>
              </a:rPr>
              <a:t>educational programs </a:t>
            </a:r>
            <a:r>
              <a:rPr sz="1600" b="1" spc="85" dirty="0">
                <a:solidFill>
                  <a:srgbClr val="631924"/>
                </a:solidFill>
                <a:latin typeface="Lucida Sans Unicode"/>
                <a:cs typeface="Lucida Sans Unicode"/>
              </a:rPr>
              <a:t>at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the </a:t>
            </a:r>
            <a:r>
              <a:rPr sz="1600" b="1" spc="20" dirty="0">
                <a:solidFill>
                  <a:srgbClr val="631924"/>
                </a:solidFill>
                <a:latin typeface="Lucida Sans Unicode"/>
                <a:cs typeface="Lucida Sans Unicode"/>
              </a:rPr>
              <a:t>international </a:t>
            </a:r>
            <a:r>
              <a:rPr sz="1600" b="1" spc="2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20" dirty="0">
                <a:solidFill>
                  <a:srgbClr val="631924"/>
                </a:solidFill>
                <a:latin typeface="Lucida Sans Unicode"/>
                <a:cs typeface="Lucida Sans Unicode"/>
              </a:rPr>
              <a:t>level</a:t>
            </a:r>
            <a:r>
              <a:rPr sz="1600" b="1" spc="-9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15" dirty="0">
                <a:solidFill>
                  <a:srgbClr val="631924"/>
                </a:solidFill>
                <a:latin typeface="Lucida Sans Unicode"/>
                <a:cs typeface="Lucida Sans Unicode"/>
              </a:rPr>
              <a:t>of</a:t>
            </a:r>
            <a:r>
              <a:rPr sz="1600" b="1" spc="-8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0" dirty="0">
                <a:solidFill>
                  <a:srgbClr val="631924"/>
                </a:solidFill>
                <a:latin typeface="Lucida Sans Unicode"/>
                <a:cs typeface="Lucida Sans Unicode"/>
              </a:rPr>
              <a:t>education.</a:t>
            </a:r>
            <a:endParaRPr sz="1600" b="1" dirty="0">
              <a:solidFill>
                <a:srgbClr val="631924"/>
              </a:solidFill>
              <a:latin typeface="Lucida Sans Unicode"/>
              <a:cs typeface="Lucida Sans Unicode"/>
            </a:endParaRPr>
          </a:p>
          <a:p>
            <a:pPr marL="299085" marR="7620" indent="-287020" algn="just">
              <a:lnSpc>
                <a:spcPts val="2880"/>
              </a:lnSpc>
              <a:spcBef>
                <a:spcPts val="259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b="1" spc="-10" dirty="0">
                <a:solidFill>
                  <a:srgbClr val="631924"/>
                </a:solidFill>
                <a:latin typeface="Lucida Sans Unicode"/>
                <a:cs typeface="Lucida Sans Unicode"/>
              </a:rPr>
              <a:t>The </a:t>
            </a:r>
            <a:r>
              <a:rPr sz="1600" b="1" spc="5" dirty="0">
                <a:solidFill>
                  <a:srgbClr val="631924"/>
                </a:solidFill>
                <a:latin typeface="Lucida Sans Unicode"/>
                <a:cs typeface="Lucida Sans Unicode"/>
              </a:rPr>
              <a:t>university </a:t>
            </a:r>
            <a:r>
              <a:rPr sz="1600" b="1" spc="80" dirty="0">
                <a:solidFill>
                  <a:srgbClr val="631924"/>
                </a:solidFill>
                <a:latin typeface="Lucida Sans Unicode"/>
                <a:cs typeface="Lucida Sans Unicode"/>
              </a:rPr>
              <a:t>has </a:t>
            </a:r>
            <a:r>
              <a:rPr sz="1600" b="1" spc="30" dirty="0">
                <a:solidFill>
                  <a:srgbClr val="631924"/>
                </a:solidFill>
                <a:latin typeface="Lucida Sans Unicode"/>
                <a:cs typeface="Lucida Sans Unicode"/>
              </a:rPr>
              <a:t>coordination </a:t>
            </a:r>
            <a:r>
              <a:rPr sz="1600" b="1" dirty="0">
                <a:solidFill>
                  <a:srgbClr val="631924"/>
                </a:solidFill>
                <a:latin typeface="Lucida Sans Unicode"/>
                <a:cs typeface="Lucida Sans Unicode"/>
              </a:rPr>
              <a:t>with </a:t>
            </a:r>
            <a:r>
              <a:rPr sz="1600" b="1" spc="55" dirty="0">
                <a:solidFill>
                  <a:srgbClr val="631924"/>
                </a:solidFill>
                <a:latin typeface="Lucida Sans Unicode"/>
                <a:cs typeface="Lucida Sans Unicode"/>
              </a:rPr>
              <a:t>overseas </a:t>
            </a:r>
            <a:r>
              <a:rPr sz="1600" b="1" spc="5" dirty="0">
                <a:solidFill>
                  <a:srgbClr val="631924"/>
                </a:solidFill>
                <a:latin typeface="Lucida Sans Unicode"/>
                <a:cs typeface="Lucida Sans Unicode"/>
              </a:rPr>
              <a:t>universities to </a:t>
            </a:r>
            <a:r>
              <a:rPr sz="1600" b="1" spc="1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0" dirty="0">
                <a:solidFill>
                  <a:srgbClr val="631924"/>
                </a:solidFill>
                <a:latin typeface="Lucida Sans Unicode"/>
                <a:cs typeface="Lucida Sans Unicode"/>
              </a:rPr>
              <a:t>provide</a:t>
            </a:r>
            <a:r>
              <a:rPr sz="1600" b="1" spc="-6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0" dirty="0">
                <a:solidFill>
                  <a:srgbClr val="631924"/>
                </a:solidFill>
                <a:latin typeface="Lucida Sans Unicode"/>
                <a:cs typeface="Lucida Sans Unicode"/>
              </a:rPr>
              <a:t>training</a:t>
            </a:r>
            <a:r>
              <a:rPr sz="1600" b="1" spc="-6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25" dirty="0">
                <a:solidFill>
                  <a:srgbClr val="631924"/>
                </a:solidFill>
                <a:latin typeface="Lucida Sans Unicode"/>
                <a:cs typeface="Lucida Sans Unicode"/>
              </a:rPr>
              <a:t>in</a:t>
            </a:r>
            <a:r>
              <a:rPr sz="1600" b="1" spc="-9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dirty="0">
                <a:solidFill>
                  <a:srgbClr val="631924"/>
                </a:solidFill>
                <a:latin typeface="Lucida Sans Unicode"/>
                <a:cs typeface="Lucida Sans Unicode"/>
              </a:rPr>
              <a:t>different</a:t>
            </a:r>
            <a:r>
              <a:rPr sz="1600" b="1" spc="-7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specialties</a:t>
            </a:r>
            <a:r>
              <a:rPr sz="1600" b="1" spc="-6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15" dirty="0">
                <a:solidFill>
                  <a:srgbClr val="631924"/>
                </a:solidFill>
                <a:latin typeface="Lucida Sans Unicode"/>
                <a:cs typeface="Lucida Sans Unicode"/>
              </a:rPr>
              <a:t>of</a:t>
            </a:r>
            <a:r>
              <a:rPr sz="1600" b="1" spc="-8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0" dirty="0">
                <a:solidFill>
                  <a:srgbClr val="631924"/>
                </a:solidFill>
                <a:latin typeface="Lucida Sans Unicode"/>
                <a:cs typeface="Lucida Sans Unicode"/>
              </a:rPr>
              <a:t>medicine.</a:t>
            </a:r>
            <a:endParaRPr sz="1600" b="1" dirty="0">
              <a:solidFill>
                <a:srgbClr val="631924"/>
              </a:solidFill>
              <a:latin typeface="Lucida Sans Unicode"/>
              <a:cs typeface="Lucida Sans Unicode"/>
            </a:endParaRPr>
          </a:p>
          <a:p>
            <a:pPr marL="299085" marR="7620" indent="-287020" algn="just">
              <a:lnSpc>
                <a:spcPts val="288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b="1" spc="50" dirty="0">
                <a:solidFill>
                  <a:srgbClr val="631924"/>
                </a:solidFill>
                <a:latin typeface="Lucida Sans Unicode"/>
                <a:cs typeface="Lucida Sans Unicode"/>
              </a:rPr>
              <a:t>Medical </a:t>
            </a:r>
            <a:r>
              <a:rPr sz="1600" b="1" spc="25" dirty="0">
                <a:solidFill>
                  <a:srgbClr val="631924"/>
                </a:solidFill>
                <a:latin typeface="Lucida Sans Unicode"/>
                <a:cs typeface="Lucida Sans Unicode"/>
              </a:rPr>
              <a:t>students </a:t>
            </a:r>
            <a:r>
              <a:rPr sz="1600" b="1" spc="90" dirty="0">
                <a:solidFill>
                  <a:srgbClr val="631924"/>
                </a:solidFill>
                <a:latin typeface="Lucida Sans Unicode"/>
                <a:cs typeface="Lucida Sans Unicode"/>
              </a:rPr>
              <a:t>at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the </a:t>
            </a:r>
            <a:r>
              <a:rPr sz="1600" b="1" spc="5" dirty="0">
                <a:solidFill>
                  <a:srgbClr val="631924"/>
                </a:solidFill>
                <a:latin typeface="Lucida Sans Unicode"/>
                <a:cs typeface="Lucida Sans Unicode"/>
              </a:rPr>
              <a:t>university </a:t>
            </a:r>
            <a:r>
              <a:rPr sz="1600" b="1" spc="-35" dirty="0">
                <a:solidFill>
                  <a:srgbClr val="631924"/>
                </a:solidFill>
                <a:latin typeface="Lucida Sans Unicode"/>
                <a:cs typeface="Lucida Sans Unicode"/>
              </a:rPr>
              <a:t>will </a:t>
            </a:r>
            <a:r>
              <a:rPr sz="1600" b="1" spc="50" dirty="0">
                <a:solidFill>
                  <a:srgbClr val="631924"/>
                </a:solidFill>
                <a:latin typeface="Lucida Sans Unicode"/>
                <a:cs typeface="Lucida Sans Unicode"/>
              </a:rPr>
              <a:t>get </a:t>
            </a:r>
            <a:r>
              <a:rPr sz="1600" b="1" spc="110" dirty="0">
                <a:solidFill>
                  <a:srgbClr val="631924"/>
                </a:solidFill>
                <a:latin typeface="Lucida Sans Unicode"/>
                <a:cs typeface="Lucida Sans Unicode"/>
              </a:rPr>
              <a:t>an </a:t>
            </a:r>
            <a:r>
              <a:rPr sz="1600" b="1" spc="15" dirty="0">
                <a:solidFill>
                  <a:srgbClr val="631924"/>
                </a:solidFill>
                <a:latin typeface="Lucida Sans Unicode"/>
                <a:cs typeface="Lucida Sans Unicode"/>
              </a:rPr>
              <a:t>opportunity </a:t>
            </a:r>
            <a:r>
              <a:rPr sz="1600" b="1" spc="5" dirty="0">
                <a:solidFill>
                  <a:srgbClr val="631924"/>
                </a:solidFill>
                <a:latin typeface="Lucida Sans Unicode"/>
                <a:cs typeface="Lucida Sans Unicode"/>
              </a:rPr>
              <a:t>to </a:t>
            </a:r>
            <a:r>
              <a:rPr sz="1600" b="1" spc="1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15" dirty="0">
                <a:solidFill>
                  <a:srgbClr val="631924"/>
                </a:solidFill>
                <a:latin typeface="Lucida Sans Unicode"/>
                <a:cs typeface="Lucida Sans Unicode"/>
              </a:rPr>
              <a:t>work</a:t>
            </a:r>
            <a:r>
              <a:rPr sz="1600" b="1" spc="-7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dirty="0">
                <a:solidFill>
                  <a:srgbClr val="631924"/>
                </a:solidFill>
                <a:latin typeface="Lucida Sans Unicode"/>
                <a:cs typeface="Lucida Sans Unicode"/>
              </a:rPr>
              <a:t>with</a:t>
            </a:r>
            <a:r>
              <a:rPr sz="1600" b="1" spc="-8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45" dirty="0">
                <a:solidFill>
                  <a:srgbClr val="631924"/>
                </a:solidFill>
                <a:latin typeface="Lucida Sans Unicode"/>
                <a:cs typeface="Lucida Sans Unicode"/>
              </a:rPr>
              <a:t>renowned</a:t>
            </a:r>
            <a:r>
              <a:rPr sz="1600" b="1" spc="-4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specialties</a:t>
            </a:r>
            <a:r>
              <a:rPr sz="1600" b="1" spc="-5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15" dirty="0">
                <a:solidFill>
                  <a:srgbClr val="631924"/>
                </a:solidFill>
                <a:latin typeface="Lucida Sans Unicode"/>
                <a:cs typeface="Lucida Sans Unicode"/>
              </a:rPr>
              <a:t>of</a:t>
            </a:r>
            <a:r>
              <a:rPr sz="1600" b="1" spc="-8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0" dirty="0">
                <a:solidFill>
                  <a:srgbClr val="631924"/>
                </a:solidFill>
                <a:latin typeface="Lucida Sans Unicode"/>
                <a:cs typeface="Lucida Sans Unicode"/>
              </a:rPr>
              <a:t>the</a:t>
            </a:r>
            <a:r>
              <a:rPr sz="1600" b="1" spc="-7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20" dirty="0">
                <a:solidFill>
                  <a:srgbClr val="631924"/>
                </a:solidFill>
                <a:latin typeface="Lucida Sans Unicode"/>
                <a:cs typeface="Lucida Sans Unicode"/>
              </a:rPr>
              <a:t>world.</a:t>
            </a:r>
            <a:endParaRPr sz="1600" b="1" dirty="0">
              <a:solidFill>
                <a:srgbClr val="631924"/>
              </a:solidFill>
              <a:latin typeface="Lucida Sans Unicode"/>
              <a:cs typeface="Lucida Sans Unicode"/>
            </a:endParaRPr>
          </a:p>
          <a:p>
            <a:pPr marL="299085" indent="-287020" algn="just">
              <a:lnSpc>
                <a:spcPct val="100000"/>
              </a:lnSpc>
              <a:spcBef>
                <a:spcPts val="705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b="1" spc="30" dirty="0">
                <a:solidFill>
                  <a:srgbClr val="631924"/>
                </a:solidFill>
                <a:latin typeface="Lucida Sans Unicode"/>
                <a:cs typeface="Lucida Sans Unicode"/>
              </a:rPr>
              <a:t>Faculties</a:t>
            </a:r>
            <a:r>
              <a:rPr sz="1600" b="1" spc="40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85" dirty="0">
                <a:solidFill>
                  <a:srgbClr val="631924"/>
                </a:solidFill>
                <a:latin typeface="Lucida Sans Unicode"/>
                <a:cs typeface="Lucida Sans Unicode"/>
              </a:rPr>
              <a:t>at</a:t>
            </a:r>
            <a:r>
              <a:rPr sz="1600" b="1" spc="4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the</a:t>
            </a:r>
            <a:r>
              <a:rPr sz="1600" b="1" spc="4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5" dirty="0">
                <a:solidFill>
                  <a:srgbClr val="631924"/>
                </a:solidFill>
                <a:latin typeface="Lucida Sans Unicode"/>
                <a:cs typeface="Lucida Sans Unicode"/>
              </a:rPr>
              <a:t>university</a:t>
            </a:r>
            <a:r>
              <a:rPr sz="1600" b="1" spc="40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5" dirty="0">
                <a:solidFill>
                  <a:srgbClr val="631924"/>
                </a:solidFill>
                <a:latin typeface="Lucida Sans Unicode"/>
                <a:cs typeface="Lucida Sans Unicode"/>
              </a:rPr>
              <a:t>strive</a:t>
            </a:r>
            <a:r>
              <a:rPr sz="1600" b="1" spc="40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5" dirty="0">
                <a:solidFill>
                  <a:srgbClr val="631924"/>
                </a:solidFill>
                <a:latin typeface="Lucida Sans Unicode"/>
                <a:cs typeface="Lucida Sans Unicode"/>
              </a:rPr>
              <a:t>to</a:t>
            </a:r>
            <a:r>
              <a:rPr sz="1600" b="1" spc="40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50" dirty="0">
                <a:solidFill>
                  <a:srgbClr val="631924"/>
                </a:solidFill>
                <a:latin typeface="Lucida Sans Unicode"/>
                <a:cs typeface="Lucida Sans Unicode"/>
              </a:rPr>
              <a:t>develop</a:t>
            </a:r>
            <a:r>
              <a:rPr sz="1600" b="1" spc="4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0" dirty="0">
                <a:solidFill>
                  <a:srgbClr val="631924"/>
                </a:solidFill>
                <a:latin typeface="Lucida Sans Unicode"/>
                <a:cs typeface="Lucida Sans Unicode"/>
              </a:rPr>
              <a:t>highly</a:t>
            </a:r>
            <a:r>
              <a:rPr sz="1600" b="1" spc="409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20" dirty="0">
                <a:solidFill>
                  <a:srgbClr val="631924"/>
                </a:solidFill>
                <a:latin typeface="Lucida Sans Unicode"/>
                <a:cs typeface="Lucida Sans Unicode"/>
              </a:rPr>
              <a:t>qualified</a:t>
            </a:r>
            <a:endParaRPr sz="1600" b="1" dirty="0">
              <a:solidFill>
                <a:srgbClr val="631924"/>
              </a:solidFill>
              <a:latin typeface="Lucida Sans Unicode"/>
              <a:cs typeface="Lucida Sans Unicode"/>
            </a:endParaRPr>
          </a:p>
          <a:p>
            <a:pPr marL="299085" marR="6985" algn="just">
              <a:lnSpc>
                <a:spcPct val="150000"/>
              </a:lnSpc>
            </a:pPr>
            <a:r>
              <a:rPr sz="1600" b="1" spc="75" dirty="0">
                <a:solidFill>
                  <a:srgbClr val="631924"/>
                </a:solidFill>
                <a:latin typeface="Lucida Sans Unicode"/>
                <a:cs typeface="Lucida Sans Unicode"/>
              </a:rPr>
              <a:t>medical </a:t>
            </a:r>
            <a:r>
              <a:rPr sz="1600" b="1" spc="20" dirty="0">
                <a:solidFill>
                  <a:srgbClr val="631924"/>
                </a:solidFill>
                <a:latin typeface="Lucida Sans Unicode"/>
                <a:cs typeface="Lucida Sans Unicode"/>
              </a:rPr>
              <a:t>professionals</a:t>
            </a:r>
            <a:r>
              <a:rPr sz="1600" b="1" spc="2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5" dirty="0">
                <a:solidFill>
                  <a:srgbClr val="631924"/>
                </a:solidFill>
                <a:latin typeface="Lucida Sans Unicode"/>
                <a:cs typeface="Lucida Sans Unicode"/>
              </a:rPr>
              <a:t>through</a:t>
            </a:r>
            <a:r>
              <a:rPr sz="1600" b="1" spc="2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the </a:t>
            </a:r>
            <a:r>
              <a:rPr sz="1600" b="1" spc="120" dirty="0">
                <a:solidFill>
                  <a:srgbClr val="631924"/>
                </a:solidFill>
                <a:latin typeface="Lucida Sans Unicode"/>
                <a:cs typeface="Lucida Sans Unicode"/>
              </a:rPr>
              <a:t>academic </a:t>
            </a:r>
            <a:r>
              <a:rPr sz="1600" b="1" spc="55" dirty="0">
                <a:solidFill>
                  <a:srgbClr val="631924"/>
                </a:solidFill>
                <a:latin typeface="Lucida Sans Unicode"/>
                <a:cs typeface="Lucida Sans Unicode"/>
              </a:rPr>
              <a:t>development </a:t>
            </a:r>
            <a:r>
              <a:rPr sz="1600" b="1" spc="6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50" dirty="0">
                <a:solidFill>
                  <a:srgbClr val="631924"/>
                </a:solidFill>
                <a:latin typeface="Lucida Sans Unicode"/>
                <a:cs typeface="Lucida Sans Unicode"/>
              </a:rPr>
              <a:t>programs</a:t>
            </a:r>
            <a:r>
              <a:rPr sz="1600" b="1" spc="-4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15" dirty="0">
                <a:solidFill>
                  <a:srgbClr val="631924"/>
                </a:solidFill>
                <a:latin typeface="Lucida Sans Unicode"/>
                <a:cs typeface="Lucida Sans Unicode"/>
              </a:rPr>
              <a:t>of</a:t>
            </a:r>
            <a:r>
              <a:rPr sz="1600" b="1" spc="-7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0" dirty="0">
                <a:solidFill>
                  <a:srgbClr val="631924"/>
                </a:solidFill>
                <a:latin typeface="Lucida Sans Unicode"/>
                <a:cs typeface="Lucida Sans Unicode"/>
              </a:rPr>
              <a:t>the</a:t>
            </a:r>
            <a:r>
              <a:rPr sz="1600" b="1" spc="-7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10" dirty="0">
                <a:solidFill>
                  <a:srgbClr val="631924"/>
                </a:solidFill>
                <a:latin typeface="Lucida Sans Unicode"/>
                <a:cs typeface="Lucida Sans Unicode"/>
              </a:rPr>
              <a:t>university.</a:t>
            </a:r>
            <a:endParaRPr sz="1600" b="1" dirty="0">
              <a:solidFill>
                <a:srgbClr val="631924"/>
              </a:solidFill>
              <a:latin typeface="Lucida Sans Unicode"/>
              <a:cs typeface="Lucida Sans Unicode"/>
            </a:endParaRPr>
          </a:p>
          <a:p>
            <a:pPr marL="299085" indent="-287020" algn="just">
              <a:lnSpc>
                <a:spcPct val="100000"/>
              </a:lnSpc>
              <a:spcBef>
                <a:spcPts val="960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b="1" spc="65" dirty="0">
                <a:solidFill>
                  <a:srgbClr val="631924"/>
                </a:solidFill>
                <a:latin typeface="Lucida Sans Unicode"/>
                <a:cs typeface="Lucida Sans Unicode"/>
              </a:rPr>
              <a:t>Graduates</a:t>
            </a:r>
            <a:r>
              <a:rPr sz="1600" b="1" spc="42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5" dirty="0">
                <a:solidFill>
                  <a:srgbClr val="631924"/>
                </a:solidFill>
                <a:latin typeface="Lucida Sans Unicode"/>
                <a:cs typeface="Lucida Sans Unicode"/>
              </a:rPr>
              <a:t>from</a:t>
            </a:r>
            <a:r>
              <a:rPr sz="1600" b="1" spc="42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the</a:t>
            </a:r>
            <a:r>
              <a:rPr sz="1600" b="1" spc="41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40" dirty="0">
                <a:solidFill>
                  <a:srgbClr val="631924"/>
                </a:solidFill>
                <a:latin typeface="Lucida Sans Unicode"/>
                <a:cs typeface="Lucida Sans Unicode"/>
              </a:rPr>
              <a:t>Kemerovo</a:t>
            </a:r>
            <a:r>
              <a:rPr sz="1600" b="1" spc="42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65" dirty="0">
                <a:solidFill>
                  <a:srgbClr val="631924"/>
                </a:solidFill>
                <a:latin typeface="Lucida Sans Unicode"/>
                <a:cs typeface="Lucida Sans Unicode"/>
              </a:rPr>
              <a:t>State</a:t>
            </a:r>
            <a:r>
              <a:rPr sz="1600" b="1" spc="41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55" dirty="0">
                <a:solidFill>
                  <a:srgbClr val="631924"/>
                </a:solidFill>
                <a:latin typeface="Lucida Sans Unicode"/>
                <a:cs typeface="Lucida Sans Unicode"/>
              </a:rPr>
              <a:t>Medical</a:t>
            </a:r>
            <a:r>
              <a:rPr sz="1600" b="1" spc="434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dirty="0">
                <a:solidFill>
                  <a:srgbClr val="631924"/>
                </a:solidFill>
                <a:latin typeface="Lucida Sans Unicode"/>
                <a:cs typeface="Lucida Sans Unicode"/>
              </a:rPr>
              <a:t>University</a:t>
            </a:r>
            <a:r>
              <a:rPr sz="1600" b="1" spc="42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75" dirty="0">
                <a:solidFill>
                  <a:srgbClr val="631924"/>
                </a:solidFill>
                <a:latin typeface="Lucida Sans Unicode"/>
                <a:cs typeface="Lucida Sans Unicode"/>
              </a:rPr>
              <a:t>are</a:t>
            </a:r>
            <a:endParaRPr sz="1600" b="1" dirty="0">
              <a:solidFill>
                <a:srgbClr val="631924"/>
              </a:solidFill>
              <a:latin typeface="Lucida Sans Unicode"/>
              <a:cs typeface="Lucida Sans Unicode"/>
            </a:endParaRPr>
          </a:p>
          <a:p>
            <a:pPr marL="299085" algn="just">
              <a:lnSpc>
                <a:spcPct val="100000"/>
              </a:lnSpc>
              <a:spcBef>
                <a:spcPts val="965"/>
              </a:spcBef>
            </a:pPr>
            <a:r>
              <a:rPr sz="1600" b="1" spc="-5" dirty="0">
                <a:solidFill>
                  <a:srgbClr val="631924"/>
                </a:solidFill>
                <a:latin typeface="Lucida Sans Unicode"/>
                <a:cs typeface="Lucida Sans Unicode"/>
              </a:rPr>
              <a:t>working</a:t>
            </a:r>
            <a:r>
              <a:rPr sz="1600" b="1" spc="11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25" dirty="0">
                <a:solidFill>
                  <a:srgbClr val="631924"/>
                </a:solidFill>
                <a:latin typeface="Lucida Sans Unicode"/>
                <a:cs typeface="Lucida Sans Unicode"/>
              </a:rPr>
              <a:t>in</a:t>
            </a:r>
            <a:r>
              <a:rPr sz="1600" b="1" spc="1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95" dirty="0">
                <a:solidFill>
                  <a:srgbClr val="631924"/>
                </a:solidFill>
                <a:latin typeface="Lucida Sans Unicode"/>
                <a:cs typeface="Lucida Sans Unicode"/>
              </a:rPr>
              <a:t>a</a:t>
            </a:r>
            <a:r>
              <a:rPr sz="1600" b="1" spc="9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dirty="0">
                <a:solidFill>
                  <a:srgbClr val="631924"/>
                </a:solidFill>
                <a:latin typeface="Lucida Sans Unicode"/>
                <a:cs typeface="Lucida Sans Unicode"/>
              </a:rPr>
              <a:t>different</a:t>
            </a:r>
            <a:r>
              <a:rPr sz="1600" b="1" spc="1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50" dirty="0">
                <a:solidFill>
                  <a:srgbClr val="631924"/>
                </a:solidFill>
                <a:latin typeface="Lucida Sans Unicode"/>
                <a:cs typeface="Lucida Sans Unicode"/>
              </a:rPr>
              <a:t>part</a:t>
            </a:r>
            <a:r>
              <a:rPr sz="1600" b="1" spc="1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-15" dirty="0">
                <a:solidFill>
                  <a:srgbClr val="631924"/>
                </a:solidFill>
                <a:latin typeface="Lucida Sans Unicode"/>
                <a:cs typeface="Lucida Sans Unicode"/>
              </a:rPr>
              <a:t>of</a:t>
            </a:r>
            <a:r>
              <a:rPr sz="1600" b="1" spc="9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the</a:t>
            </a:r>
            <a:r>
              <a:rPr sz="1600" b="1" spc="105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20" dirty="0">
                <a:solidFill>
                  <a:srgbClr val="631924"/>
                </a:solidFill>
                <a:latin typeface="Lucida Sans Unicode"/>
                <a:cs typeface="Lucida Sans Unicode"/>
              </a:rPr>
              <a:t>countries</a:t>
            </a:r>
            <a:r>
              <a:rPr sz="1600" b="1" spc="1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05" dirty="0">
                <a:solidFill>
                  <a:srgbClr val="631924"/>
                </a:solidFill>
                <a:latin typeface="Lucida Sans Unicode"/>
                <a:cs typeface="Lucida Sans Unicode"/>
              </a:rPr>
              <a:t>as</a:t>
            </a:r>
            <a:r>
              <a:rPr sz="1600" b="1" spc="1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95" dirty="0">
                <a:solidFill>
                  <a:srgbClr val="631924"/>
                </a:solidFill>
                <a:latin typeface="Lucida Sans Unicode"/>
                <a:cs typeface="Lucida Sans Unicode"/>
              </a:rPr>
              <a:t>a</a:t>
            </a:r>
            <a:r>
              <a:rPr sz="1600" b="1" spc="11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35" dirty="0">
                <a:solidFill>
                  <a:srgbClr val="631924"/>
                </a:solidFill>
                <a:latin typeface="Lucida Sans Unicode"/>
                <a:cs typeface="Lucida Sans Unicode"/>
              </a:rPr>
              <a:t>doctor</a:t>
            </a:r>
            <a:r>
              <a:rPr sz="1600" b="1" spc="114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dirty="0">
                <a:solidFill>
                  <a:srgbClr val="631924"/>
                </a:solidFill>
                <a:latin typeface="Lucida Sans Unicode"/>
                <a:cs typeface="Lucida Sans Unicode"/>
              </a:rPr>
              <a:t>with</a:t>
            </a:r>
            <a:r>
              <a:rPr sz="1600" b="1" spc="100" dirty="0">
                <a:solidFill>
                  <a:srgbClr val="631924"/>
                </a:solidFill>
                <a:latin typeface="Lucida Sans Unicode"/>
                <a:cs typeface="Lucida Sans Unicode"/>
              </a:rPr>
              <a:t> </a:t>
            </a:r>
            <a:r>
              <a:rPr sz="1600" b="1" spc="195" dirty="0">
                <a:solidFill>
                  <a:srgbClr val="631924"/>
                </a:solidFill>
                <a:latin typeface="Lucida Sans Unicode"/>
                <a:cs typeface="Lucida Sans Unicode"/>
              </a:rPr>
              <a:t>a</a:t>
            </a:r>
            <a:r>
              <a:rPr lang="en-US" sz="1600" b="1" spc="195" dirty="0">
                <a:solidFill>
                  <a:srgbClr val="631924"/>
                </a:solidFill>
                <a:latin typeface="Lucida Sans Unicode"/>
                <a:cs typeface="Lucida Sans Unicode"/>
              </a:rPr>
              <a:t> high Salary Package</a:t>
            </a:r>
            <a:endParaRPr sz="1600" b="1" dirty="0">
              <a:solidFill>
                <a:srgbClr val="631924"/>
              </a:solidFill>
              <a:latin typeface="Lucida Sans Unicode"/>
              <a:cs typeface="Lucida Sans Unicode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F86D6-0EAE-4B61-AF3E-3DB973AEC61D}"/>
              </a:ext>
            </a:extLst>
          </p:cNvPr>
          <p:cNvSpPr/>
          <p:nvPr/>
        </p:nvSpPr>
        <p:spPr>
          <a:xfrm>
            <a:off x="557523" y="416293"/>
            <a:ext cx="6708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pc="-5" dirty="0">
                <a:solidFill>
                  <a:srgbClr val="631924"/>
                </a:solidFill>
                <a:latin typeface="Tahoma"/>
                <a:cs typeface="Tahoma"/>
              </a:rPr>
              <a:t>MB</a:t>
            </a:r>
            <a:r>
              <a:rPr lang="en-US" spc="-55" dirty="0">
                <a:solidFill>
                  <a:srgbClr val="631924"/>
                </a:solidFill>
                <a:latin typeface="Tahoma"/>
                <a:cs typeface="Tahoma"/>
              </a:rPr>
              <a:t>BS</a:t>
            </a:r>
            <a:r>
              <a:rPr lang="en-US" spc="-190" dirty="0">
                <a:solidFill>
                  <a:srgbClr val="631924"/>
                </a:solidFill>
                <a:latin typeface="Tahoma"/>
                <a:cs typeface="Tahoma"/>
              </a:rPr>
              <a:t> </a:t>
            </a:r>
            <a:r>
              <a:rPr lang="en-US" spc="85" dirty="0">
                <a:solidFill>
                  <a:srgbClr val="631924"/>
                </a:solidFill>
                <a:latin typeface="Tahoma"/>
                <a:cs typeface="Tahoma"/>
              </a:rPr>
              <a:t>at</a:t>
            </a:r>
            <a:r>
              <a:rPr lang="en-US" spc="-195" dirty="0">
                <a:solidFill>
                  <a:srgbClr val="631924"/>
                </a:solidFill>
                <a:latin typeface="Tahoma"/>
                <a:cs typeface="Tahoma"/>
              </a:rPr>
              <a:t> </a:t>
            </a:r>
            <a:r>
              <a:rPr lang="en-US" sz="2400" b="1" spc="-10" dirty="0">
                <a:solidFill>
                  <a:srgbClr val="63512B"/>
                </a:solidFill>
                <a:latin typeface="Tahoma"/>
                <a:cs typeface="Tahoma"/>
              </a:rPr>
              <a:t>K</a:t>
            </a:r>
            <a:r>
              <a:rPr lang="en-US" sz="2400" b="1" spc="75" dirty="0">
                <a:solidFill>
                  <a:srgbClr val="63512B"/>
                </a:solidFill>
                <a:latin typeface="Tahoma"/>
                <a:cs typeface="Tahoma"/>
              </a:rPr>
              <a:t>emerovo</a:t>
            </a:r>
            <a:r>
              <a:rPr lang="en-US" sz="2400" b="1" spc="-204" dirty="0">
                <a:solidFill>
                  <a:srgbClr val="63512B"/>
                </a:solidFill>
                <a:latin typeface="Tahoma"/>
                <a:cs typeface="Tahoma"/>
              </a:rPr>
              <a:t> </a:t>
            </a:r>
            <a:r>
              <a:rPr lang="en-US" sz="2400" b="1" spc="-45" dirty="0">
                <a:solidFill>
                  <a:srgbClr val="63512B"/>
                </a:solidFill>
                <a:latin typeface="Tahoma"/>
                <a:cs typeface="Tahoma"/>
              </a:rPr>
              <a:t>S</a:t>
            </a:r>
            <a:r>
              <a:rPr lang="en-US" sz="2400" b="1" spc="-40" dirty="0">
                <a:solidFill>
                  <a:srgbClr val="63512B"/>
                </a:solidFill>
                <a:latin typeface="Tahoma"/>
                <a:cs typeface="Tahoma"/>
              </a:rPr>
              <a:t>t</a:t>
            </a:r>
            <a:r>
              <a:rPr lang="en-US" sz="2400" b="1" spc="70" dirty="0">
                <a:solidFill>
                  <a:srgbClr val="63512B"/>
                </a:solidFill>
                <a:latin typeface="Tahoma"/>
                <a:cs typeface="Tahoma"/>
              </a:rPr>
              <a:t>ate</a:t>
            </a:r>
            <a:r>
              <a:rPr lang="en-US" sz="2400" b="1" spc="-195" dirty="0">
                <a:solidFill>
                  <a:srgbClr val="63512B"/>
                </a:solidFill>
                <a:latin typeface="Tahoma"/>
                <a:cs typeface="Tahoma"/>
              </a:rPr>
              <a:t> </a:t>
            </a:r>
            <a:r>
              <a:rPr lang="en-US" sz="2400" b="1" spc="60" dirty="0">
                <a:solidFill>
                  <a:srgbClr val="63512B"/>
                </a:solidFill>
                <a:latin typeface="Tahoma"/>
                <a:cs typeface="Tahoma"/>
              </a:rPr>
              <a:t>M</a:t>
            </a:r>
            <a:r>
              <a:rPr lang="en-US" sz="2400" b="1" spc="85" dirty="0">
                <a:solidFill>
                  <a:srgbClr val="63512B"/>
                </a:solidFill>
                <a:latin typeface="Tahoma"/>
                <a:cs typeface="Tahoma"/>
              </a:rPr>
              <a:t>edical University</a:t>
            </a:r>
            <a:endParaRPr lang="en-IN" b="1" dirty="0">
              <a:solidFill>
                <a:srgbClr val="63512B"/>
              </a:solidFill>
            </a:endParaRPr>
          </a:p>
        </p:txBody>
      </p:sp>
      <p:grpSp>
        <p:nvGrpSpPr>
          <p:cNvPr id="6" name="object 14">
            <a:extLst>
              <a:ext uri="{FF2B5EF4-FFF2-40B4-BE49-F238E27FC236}">
                <a16:creationId xmlns:a16="http://schemas.microsoft.com/office/drawing/2014/main" id="{6162EBE9-87D9-4BEB-9CA1-A4DF1C637BF9}"/>
              </a:ext>
            </a:extLst>
          </p:cNvPr>
          <p:cNvGrpSpPr/>
          <p:nvPr/>
        </p:nvGrpSpPr>
        <p:grpSpPr>
          <a:xfrm>
            <a:off x="6888480" y="28281"/>
            <a:ext cx="5536048" cy="7022969"/>
            <a:chOff x="6888480" y="0"/>
            <a:chExt cx="5301615" cy="6856095"/>
          </a:xfrm>
        </p:grpSpPr>
        <p:pic>
          <p:nvPicPr>
            <p:cNvPr id="7" name="object 15">
              <a:extLst>
                <a:ext uri="{FF2B5EF4-FFF2-40B4-BE49-F238E27FC236}">
                  <a16:creationId xmlns:a16="http://schemas.microsoft.com/office/drawing/2014/main" id="{0E577EFF-18FF-4908-8640-C67F9CED606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2172" y="0"/>
              <a:ext cx="4409694" cy="3768090"/>
            </a:xfrm>
            <a:prstGeom prst="rect">
              <a:avLst/>
            </a:prstGeom>
          </p:spPr>
        </p:pic>
        <p:pic>
          <p:nvPicPr>
            <p:cNvPr id="8" name="object 16">
              <a:extLst>
                <a:ext uri="{FF2B5EF4-FFF2-40B4-BE49-F238E27FC236}">
                  <a16:creationId xmlns:a16="http://schemas.microsoft.com/office/drawing/2014/main" id="{049BA8DB-72E9-463C-AEAA-CE88F9729E6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4132" y="2430780"/>
              <a:ext cx="4275582" cy="4424934"/>
            </a:xfrm>
            <a:prstGeom prst="rect">
              <a:avLst/>
            </a:prstGeom>
          </p:spPr>
        </p:pic>
        <p:pic>
          <p:nvPicPr>
            <p:cNvPr id="9" name="object 17">
              <a:extLst>
                <a:ext uri="{FF2B5EF4-FFF2-40B4-BE49-F238E27FC236}">
                  <a16:creationId xmlns:a16="http://schemas.microsoft.com/office/drawing/2014/main" id="{8FFC6802-3AA5-4C57-90A1-C5D9C83B33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88480" y="1644395"/>
              <a:ext cx="3391662" cy="3327654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BC92CDD-AD27-47D9-831F-71514BB25DF6}"/>
              </a:ext>
            </a:extLst>
          </p:cNvPr>
          <p:cNvSpPr/>
          <p:nvPr/>
        </p:nvSpPr>
        <p:spPr>
          <a:xfrm>
            <a:off x="557523" y="5692370"/>
            <a:ext cx="6708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pc="-5" dirty="0">
                <a:solidFill>
                  <a:srgbClr val="3E3E3E"/>
                </a:solidFill>
                <a:cs typeface="Calibri"/>
              </a:rPr>
              <a:t>*Admissions 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are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 based </a:t>
            </a:r>
            <a:r>
              <a:rPr lang="en-US" b="1" spc="5" dirty="0">
                <a:solidFill>
                  <a:srgbClr val="3E3E3E"/>
                </a:solidFill>
                <a:cs typeface="Calibri"/>
              </a:rPr>
              <a:t>on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a 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first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come 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first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served, subject 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to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the 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candidate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satisfying </a:t>
            </a:r>
            <a:r>
              <a:rPr lang="en-US" b="1" dirty="0">
                <a:solidFill>
                  <a:srgbClr val="3E3E3E"/>
                </a:solidFill>
                <a:cs typeface="Calibri"/>
              </a:rPr>
              <a:t> 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the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eligibility 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criteria set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by the </a:t>
            </a:r>
            <a:r>
              <a:rPr lang="en-US" b="1" dirty="0">
                <a:solidFill>
                  <a:srgbClr val="3E3E3E"/>
                </a:solidFill>
                <a:cs typeface="Calibri"/>
              </a:rPr>
              <a:t>Russian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medical 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University </a:t>
            </a:r>
            <a:r>
              <a:rPr lang="en-US" b="1" dirty="0">
                <a:solidFill>
                  <a:srgbClr val="3E3E3E"/>
                </a:solidFill>
                <a:cs typeface="Calibri"/>
              </a:rPr>
              <a:t>and NMC </a:t>
            </a:r>
            <a:r>
              <a:rPr lang="en-US" b="1" spc="5" dirty="0">
                <a:solidFill>
                  <a:srgbClr val="3E3E3E"/>
                </a:solidFill>
                <a:cs typeface="Calibri"/>
              </a:rPr>
              <a:t> </a:t>
            </a:r>
            <a:r>
              <a:rPr lang="en-US" b="1" spc="-15" dirty="0">
                <a:solidFill>
                  <a:srgbClr val="3E3E3E"/>
                </a:solidFill>
                <a:cs typeface="Calibri"/>
              </a:rPr>
              <a:t>(for</a:t>
            </a:r>
            <a:r>
              <a:rPr lang="en-US" b="1" spc="25" dirty="0">
                <a:solidFill>
                  <a:srgbClr val="3E3E3E"/>
                </a:solidFill>
                <a:cs typeface="Calibri"/>
              </a:rPr>
              <a:t> </a:t>
            </a:r>
            <a:r>
              <a:rPr lang="en-US" b="1" spc="-5" dirty="0">
                <a:solidFill>
                  <a:srgbClr val="3E3E3E"/>
                </a:solidFill>
                <a:cs typeface="Calibri"/>
              </a:rPr>
              <a:t>Indian</a:t>
            </a:r>
            <a:r>
              <a:rPr lang="en-US" b="1" spc="10" dirty="0">
                <a:solidFill>
                  <a:srgbClr val="3E3E3E"/>
                </a:solidFill>
                <a:cs typeface="Calibri"/>
              </a:rPr>
              <a:t> </a:t>
            </a:r>
            <a:r>
              <a:rPr lang="en-US" b="1" spc="-10" dirty="0">
                <a:solidFill>
                  <a:srgbClr val="63512B"/>
                </a:solidFill>
                <a:cs typeface="Calibri"/>
              </a:rPr>
              <a:t>students</a:t>
            </a:r>
            <a:r>
              <a:rPr lang="en-US" b="1" spc="-10" dirty="0">
                <a:solidFill>
                  <a:srgbClr val="3E3E3E"/>
                </a:solidFill>
                <a:cs typeface="Calibri"/>
              </a:rPr>
              <a:t>).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685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63512B"/>
                </a:solidFill>
                <a:latin typeface="Arial"/>
                <a:cs typeface="Arial"/>
              </a:rPr>
              <a:t>KEMEROVO STATE MEDICAL UNIVERSITY</a:t>
            </a:r>
            <a:r>
              <a:rPr lang="en-US" sz="1400" b="1" dirty="0">
                <a:solidFill>
                  <a:srgbClr val="63512B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31924"/>
                </a:solidFill>
                <a:latin typeface="Arial"/>
                <a:cs typeface="Arial"/>
              </a:rPr>
              <a:t>RUSSIA</a:t>
            </a:r>
            <a:r>
              <a:rPr lang="en-US" sz="1800" b="1" dirty="0">
                <a:solidFill>
                  <a:srgbClr val="631924"/>
                </a:solidFill>
                <a:latin typeface="Arial"/>
                <a:cs typeface="Arial"/>
              </a:rPr>
              <a:t>, ESTABLISHED IN: 1955</a:t>
            </a:r>
            <a:endParaRPr lang="en-US" dirty="0">
              <a:solidFill>
                <a:srgbClr val="631924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4948091-53D5-4468-A752-BCB69851D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61222"/>
              </p:ext>
            </p:extLst>
          </p:nvPr>
        </p:nvGraphicFramePr>
        <p:xfrm>
          <a:off x="65989" y="5990955"/>
          <a:ext cx="12056884" cy="7152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56884">
                  <a:extLst>
                    <a:ext uri="{9D8B030D-6E8A-4147-A177-3AD203B41FA5}">
                      <a16:colId xmlns:a16="http://schemas.microsoft.com/office/drawing/2014/main" val="604771536"/>
                    </a:ext>
                  </a:extLst>
                </a:gridCol>
              </a:tblGrid>
              <a:tr h="37773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solidFill>
                            <a:srgbClr val="63512B"/>
                          </a:solidFill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1" i="0" u="none" strike="noStrike" dirty="0">
                        <a:solidFill>
                          <a:srgbClr val="63512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464981"/>
                  </a:ext>
                </a:extLst>
              </a:tr>
              <a:tr h="337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solidFill>
                            <a:srgbClr val="63512B"/>
                          </a:solidFill>
                          <a:effectLst/>
                        </a:rPr>
                        <a:t>MESS MANDATORY FOR 1</a:t>
                      </a:r>
                      <a:r>
                        <a:rPr lang="en-US" sz="1600" b="1" u="none" strike="noStrike" baseline="30000" dirty="0">
                          <a:solidFill>
                            <a:srgbClr val="63512B"/>
                          </a:solidFill>
                          <a:effectLst/>
                        </a:rPr>
                        <a:t>ST</a:t>
                      </a:r>
                      <a:r>
                        <a:rPr lang="en-US" sz="1600" b="1" u="none" strike="noStrike" dirty="0">
                          <a:solidFill>
                            <a:srgbClr val="63512B"/>
                          </a:solidFill>
                          <a:effectLst/>
                        </a:rPr>
                        <a:t> YEAR 1300$</a:t>
                      </a:r>
                      <a:endParaRPr lang="en-US" sz="1600" b="1" i="0" u="none" strike="noStrike" dirty="0">
                        <a:solidFill>
                          <a:srgbClr val="63512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12597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FD68FD-1042-4B60-B9C9-29DC7FADAE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360907"/>
              </p:ext>
            </p:extLst>
          </p:nvPr>
        </p:nvGraphicFramePr>
        <p:xfrm>
          <a:off x="65988" y="1206630"/>
          <a:ext cx="12056885" cy="46334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98072">
                  <a:extLst>
                    <a:ext uri="{9D8B030D-6E8A-4147-A177-3AD203B41FA5}">
                      <a16:colId xmlns:a16="http://schemas.microsoft.com/office/drawing/2014/main" val="1630427848"/>
                    </a:ext>
                  </a:extLst>
                </a:gridCol>
                <a:gridCol w="1115450">
                  <a:extLst>
                    <a:ext uri="{9D8B030D-6E8A-4147-A177-3AD203B41FA5}">
                      <a16:colId xmlns:a16="http://schemas.microsoft.com/office/drawing/2014/main" val="3974005414"/>
                    </a:ext>
                  </a:extLst>
                </a:gridCol>
                <a:gridCol w="1341047">
                  <a:extLst>
                    <a:ext uri="{9D8B030D-6E8A-4147-A177-3AD203B41FA5}">
                      <a16:colId xmlns:a16="http://schemas.microsoft.com/office/drawing/2014/main" val="3649138968"/>
                    </a:ext>
                  </a:extLst>
                </a:gridCol>
                <a:gridCol w="1539361">
                  <a:extLst>
                    <a:ext uri="{9D8B030D-6E8A-4147-A177-3AD203B41FA5}">
                      <a16:colId xmlns:a16="http://schemas.microsoft.com/office/drawing/2014/main" val="744307737"/>
                    </a:ext>
                  </a:extLst>
                </a:gridCol>
                <a:gridCol w="1234911">
                  <a:extLst>
                    <a:ext uri="{9D8B030D-6E8A-4147-A177-3AD203B41FA5}">
                      <a16:colId xmlns:a16="http://schemas.microsoft.com/office/drawing/2014/main" val="668884091"/>
                    </a:ext>
                  </a:extLst>
                </a:gridCol>
                <a:gridCol w="1357460">
                  <a:extLst>
                    <a:ext uri="{9D8B030D-6E8A-4147-A177-3AD203B41FA5}">
                      <a16:colId xmlns:a16="http://schemas.microsoft.com/office/drawing/2014/main" val="3532169302"/>
                    </a:ext>
                  </a:extLst>
                </a:gridCol>
                <a:gridCol w="1470584">
                  <a:extLst>
                    <a:ext uri="{9D8B030D-6E8A-4147-A177-3AD203B41FA5}">
                      <a16:colId xmlns:a16="http://schemas.microsoft.com/office/drawing/2014/main" val="495019163"/>
                    </a:ext>
                  </a:extLst>
                </a:gridCol>
              </a:tblGrid>
              <a:tr h="42967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PARTICULARS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1ST YEAR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2ND YEAR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3rd YEAR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4th YEAR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5th YEAR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6th YEAR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9793769"/>
                  </a:ext>
                </a:extLst>
              </a:tr>
              <a:tr h="42967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TUITION FEE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335000 RUB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31924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335000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1924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31924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335000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1924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31924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335000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1924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31924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335000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1924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1924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335000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1924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0501039"/>
                  </a:ext>
                </a:extLst>
              </a:tr>
              <a:tr h="42967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HOSTEL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80000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80000 RUB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80000 RUB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80000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80000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80000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24475"/>
                  </a:ext>
                </a:extLst>
              </a:tr>
              <a:tr h="42967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INSURANCE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7500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7500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7500 RUB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7500 RUB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7500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7500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000386"/>
                  </a:ext>
                </a:extLst>
              </a:tr>
              <a:tr h="42967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MEDICAL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8000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675084"/>
                  </a:ext>
                </a:extLst>
              </a:tr>
              <a:tr h="20554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21000 RUB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VISA EXTENSION ON ACTUALS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VISA EXTENSION ON ACTUALS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VISA EXTENSION ON ACTUALS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VISA EXTENSION ON ACTUALS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VISA EXTENSION ON ACTUALS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725005"/>
                  </a:ext>
                </a:extLst>
              </a:tr>
              <a:tr h="42967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u="none" strike="noStrike" dirty="0">
                          <a:solidFill>
                            <a:srgbClr val="631924"/>
                          </a:solidFill>
                          <a:effectLst/>
                        </a:rPr>
                        <a:t>ADMINISTRATIVE CHARGE (OTC)</a:t>
                      </a:r>
                      <a:endParaRPr lang="en-IN" sz="1800" b="1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1300$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u="none" strike="noStrike" dirty="0">
                          <a:solidFill>
                            <a:srgbClr val="631924"/>
                          </a:solidFill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6319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554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327</Words>
  <Application>Microsoft Office PowerPoint</Application>
  <PresentationFormat>Widescreen</PresentationFormat>
  <Paragraphs>66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Lucida Sans Unicode</vt:lpstr>
      <vt:lpstr>Tahoma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14</cp:revision>
  <dcterms:created xsi:type="dcterms:W3CDTF">2026-04-03T09:55:33Z</dcterms:created>
  <dcterms:modified xsi:type="dcterms:W3CDTF">2026-05-23T11:02:12Z</dcterms:modified>
</cp:coreProperties>
</file>