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3E8"/>
    <a:srgbClr val="9ABFEB"/>
    <a:srgbClr val="7398DC"/>
    <a:srgbClr val="AD1307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13">
            <a:extLst>
              <a:ext uri="{FF2B5EF4-FFF2-40B4-BE49-F238E27FC236}">
                <a16:creationId xmlns:a16="http://schemas.microsoft.com/office/drawing/2014/main" id="{4C24F83D-8EEC-48AF-9879-1039080F3ED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198" y="66801"/>
            <a:ext cx="864190" cy="904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2FCBB1-D4E0-4964-8F9A-3A55C4329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8" y="0"/>
            <a:ext cx="12194458" cy="6858000"/>
          </a:xfrm>
          <a:prstGeom prst="flowChartPunchedCard">
            <a:avLst/>
          </a:prstGeom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244004" y="4937473"/>
            <a:ext cx="11718609" cy="1821011"/>
          </a:xfrm>
          <a:prstGeom prst="rect">
            <a:avLst/>
          </a:prstGeom>
          <a:ln>
            <a:solidFill>
              <a:srgbClr val="AD1307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134620">
              <a:spcBef>
                <a:spcPts val="640"/>
              </a:spcBef>
            </a:pPr>
            <a:r>
              <a:rPr lang="en-US" sz="4400" b="1" spc="30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KAZAN</a:t>
            </a:r>
            <a:r>
              <a:rPr lang="en-US" sz="4400" b="1" spc="-37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4400" b="1" spc="2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S</a:t>
            </a:r>
            <a:r>
              <a:rPr lang="en-US" sz="4400" b="1" spc="-1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4400" b="1" spc="-16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A</a:t>
            </a:r>
            <a:r>
              <a:rPr lang="en-US" sz="4400" b="1" spc="229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4400" b="1" spc="3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 MEDICAL</a:t>
            </a:r>
            <a:r>
              <a:rPr lang="en-US" sz="4400" b="1" spc="-38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4400" b="1" spc="2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UNIVERSITY</a:t>
            </a:r>
            <a:endParaRPr lang="en-US" sz="2800" b="1" spc="-25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LOCATION:</a:t>
            </a:r>
            <a:r>
              <a:rPr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b="1" spc="-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KAZAN CITY</a:t>
            </a:r>
            <a:r>
              <a:rPr b="1" spc="-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,</a:t>
            </a:r>
            <a:r>
              <a:rPr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RUSSIA</a:t>
            </a:r>
            <a:r>
              <a:rPr lang="en-US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ESTABLISHED: 1814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University</a:t>
            </a:r>
            <a:r>
              <a:rPr b="1" spc="-9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b="1" spc="-5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Type:</a:t>
            </a:r>
            <a:r>
              <a:rPr b="1" spc="1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Government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19C9C089-DB17-463C-B925-835D27C9CB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7360" y="383259"/>
            <a:ext cx="56286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MBBS</a:t>
            </a:r>
            <a:r>
              <a:rPr sz="2400" b="1" spc="-3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 </a:t>
            </a:r>
            <a:r>
              <a:rPr sz="2400" b="1" spc="-9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AT</a:t>
            </a:r>
            <a:r>
              <a:rPr sz="2400" b="1" spc="-1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 </a:t>
            </a:r>
            <a:r>
              <a:rPr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KAZAN</a:t>
            </a:r>
            <a:r>
              <a:rPr sz="2400" b="1" spc="-2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 </a:t>
            </a:r>
            <a:r>
              <a:rPr sz="2400" b="1" spc="-8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STATE</a:t>
            </a:r>
            <a:r>
              <a:rPr sz="2400" b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 </a:t>
            </a:r>
            <a:r>
              <a:rPr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/>
                <a:cs typeface="Microsoft YaHei"/>
              </a:rPr>
              <a:t>UNIVERSITY</a:t>
            </a: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350047C8-5975-4CC9-88CF-9042E30325F6}"/>
              </a:ext>
            </a:extLst>
          </p:cNvPr>
          <p:cNvSpPr txBox="1"/>
          <p:nvPr/>
        </p:nvSpPr>
        <p:spPr>
          <a:xfrm>
            <a:off x="339471" y="775054"/>
            <a:ext cx="6185535" cy="5363007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99085" indent="-287020" algn="just">
              <a:lnSpc>
                <a:spcPct val="100000"/>
              </a:lnSpc>
              <a:spcBef>
                <a:spcPts val="9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Tuition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affordable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 algn="just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admission process,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 algn="just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sz="1400" spc="4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degrees</a:t>
            </a:r>
            <a:r>
              <a:rPr sz="1400" spc="4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1400" spc="434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Kazan</a:t>
            </a:r>
            <a:r>
              <a:rPr sz="1400" spc="4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sz="1400" spc="4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sz="1400" spc="4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Russia</a:t>
            </a:r>
            <a:r>
              <a:rPr sz="1400" spc="434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400" spc="4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globally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algn="just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recognized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3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ranked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WHO.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5080" indent="-287020" algn="just">
              <a:lnSpc>
                <a:spcPct val="15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Indian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students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study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MBBS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Kazan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English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MBBS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course,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so,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barrier.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6350" indent="-287020" algn="just">
              <a:lnSpc>
                <a:spcPct val="150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batch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limited,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sz="1400" spc="409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</a:t>
            </a:r>
            <a:r>
              <a:rPr sz="1400" spc="4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6350" indent="-287020" algn="just">
              <a:lnSpc>
                <a:spcPct val="15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Kazan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is much more affordable than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sz="14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colleges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7020" algn="just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discrimination based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caste,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gender,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religion</a:t>
            </a:r>
            <a:r>
              <a:rPr sz="1400" spc="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nationality.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DURATION OF COURSE</a:t>
            </a:r>
            <a:endParaRPr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lang="en-US" sz="1400" spc="1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400" spc="1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sz="1400" spc="3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sz="1400" spc="3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duíation</a:t>
            </a:r>
            <a:r>
              <a:rPr sz="1400" spc="3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400" spc="36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MBBS</a:t>
            </a:r>
            <a:r>
              <a:rPr sz="1400" spc="3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Couíse</a:t>
            </a:r>
            <a:r>
              <a:rPr sz="1400" spc="3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36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Kazan</a:t>
            </a:r>
            <a:r>
              <a:rPr sz="1400" spc="3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sz="1400" spc="3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Univeísity</a:t>
            </a:r>
            <a:r>
              <a:rPr sz="1400" spc="3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400" spc="3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1400" spc="36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</a:t>
            </a:r>
            <a:r>
              <a:rPr lang="en-US"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sz="1400" spc="1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inteínship,</a:t>
            </a:r>
            <a:r>
              <a:rPr sz="1400" spc="1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1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400" spc="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1400" spc="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</a:t>
            </a:r>
            <a:r>
              <a:rPr lang="en-US"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400" spc="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400" spc="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classíoom</a:t>
            </a:r>
            <a:r>
              <a:rPr sz="1400" spc="1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sz="1400" spc="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8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sz="1400" spc="9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r>
              <a:rPr sz="1400" spc="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lang="en-US"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internship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sz="140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pc="1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400" spc="1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sz="1400" spc="3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actical</a:t>
            </a:r>
            <a:r>
              <a:rPr sz="1400" spc="29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</a:t>
            </a:r>
            <a:r>
              <a:rPr lang="en-US" sz="1400" spc="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3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400" spc="3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</a:t>
            </a:r>
            <a:r>
              <a:rPr lang="en-US"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2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140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40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completed</a:t>
            </a:r>
            <a:r>
              <a:rPr sz="1400" spc="30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400" spc="2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sz="140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</a:t>
            </a:r>
            <a:r>
              <a:rPr lang="en-US"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completion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</a:t>
            </a:r>
            <a:r>
              <a:rPr lang="en-US"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4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FMGE/NEX</a:t>
            </a:r>
            <a:r>
              <a:rPr lang="en-US" sz="1400" spc="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exams.</a:t>
            </a:r>
            <a:endParaRPr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ject 15">
            <a:extLst>
              <a:ext uri="{FF2B5EF4-FFF2-40B4-BE49-F238E27FC236}">
                <a16:creationId xmlns:a16="http://schemas.microsoft.com/office/drawing/2014/main" id="{D13110E1-EA9F-458E-8783-50BF63E8701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21103186">
            <a:off x="6789807" y="453156"/>
            <a:ext cx="4759760" cy="2775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ject 13">
            <a:extLst>
              <a:ext uri="{FF2B5EF4-FFF2-40B4-BE49-F238E27FC236}">
                <a16:creationId xmlns:a16="http://schemas.microsoft.com/office/drawing/2014/main" id="{3B6AAFB3-2A66-44D7-9617-8FA55751332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62049" y="3088545"/>
            <a:ext cx="4368432" cy="3360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4183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508833"/>
          </a:xfrm>
          <a:prstGeom prst="rect">
            <a:avLst/>
          </a:prstGeom>
          <a:noFill/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sz="2400" b="1" spc="-4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least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</a:t>
            </a:r>
            <a:r>
              <a:rPr sz="1400" b="1" spc="-10" dirty="0">
                <a:latin typeface="Arial"/>
                <a:cs typeface="Arial"/>
              </a:rPr>
              <a:t> years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old.</a:t>
            </a:r>
            <a:endParaRPr sz="1400" dirty="0"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 </a:t>
            </a:r>
            <a:r>
              <a:rPr sz="1400" b="1" spc="-5" dirty="0">
                <a:latin typeface="Arial"/>
                <a:cs typeface="Arial"/>
              </a:rPr>
              <a:t>have passed </a:t>
            </a:r>
            <a:r>
              <a:rPr sz="1400" b="1" spc="-10" dirty="0">
                <a:latin typeface="Arial"/>
                <a:cs typeface="Arial"/>
              </a:rPr>
              <a:t>Class </a:t>
            </a:r>
            <a:r>
              <a:rPr sz="1400" b="1" spc="-5" dirty="0">
                <a:latin typeface="Arial"/>
                <a:cs typeface="Arial"/>
              </a:rPr>
              <a:t>12th </a:t>
            </a:r>
            <a:r>
              <a:rPr sz="1400" b="1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PCB and English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latin typeface="Arial"/>
                <a:cs typeface="Arial"/>
              </a:rPr>
              <a:t>by </a:t>
            </a:r>
            <a:r>
              <a:rPr sz="1400" b="1" spc="-5" dirty="0">
                <a:latin typeface="Arial"/>
                <a:cs typeface="Arial"/>
              </a:rPr>
              <a:t>the Authorities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India.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secured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minimum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50%</a:t>
            </a:r>
            <a:r>
              <a:rPr lang="en-US" sz="1400" b="1" spc="-5" dirty="0">
                <a:latin typeface="Arial"/>
                <a:cs typeface="Arial"/>
              </a:rPr>
              <a:t>(GEN) / 40%(OTHER)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PCB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10+2.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qualified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NEET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Exam.</a:t>
            </a: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sz="2400" b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AT KAZAN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</a:t>
            </a:r>
            <a:r>
              <a:rPr lang="en-US" sz="1400" b="1" spc="4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total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duration</a:t>
            </a:r>
            <a:r>
              <a:rPr lang="en-US" sz="1400" b="1" spc="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spc="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30" dirty="0">
                <a:latin typeface="Arial"/>
                <a:cs typeface="Arial"/>
              </a:rPr>
              <a:t> at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Kazan state Medical University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6</a:t>
            </a:r>
            <a:r>
              <a:rPr lang="en-US" sz="1400" b="1" spc="-10" dirty="0"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latin typeface="Arial"/>
                <a:cs typeface="Arial"/>
              </a:rPr>
              <a:t>for </a:t>
            </a:r>
            <a:r>
              <a:rPr lang="en-US" sz="1400" b="1" dirty="0">
                <a:latin typeface="Arial"/>
                <a:cs typeface="Arial"/>
              </a:rPr>
              <a:t>1 </a:t>
            </a:r>
            <a:r>
              <a:rPr lang="en-US" sz="1400" b="1" spc="-15" dirty="0">
                <a:latin typeface="Arial"/>
                <a:cs typeface="Arial"/>
              </a:rPr>
              <a:t>year </a:t>
            </a:r>
            <a:r>
              <a:rPr lang="en-US" sz="1400" b="1" spc="-5" dirty="0">
                <a:latin typeface="Arial"/>
                <a:cs typeface="Arial"/>
              </a:rPr>
              <a:t>must </a:t>
            </a:r>
            <a:r>
              <a:rPr lang="en-US" sz="1400" b="1" spc="-10" dirty="0">
                <a:latin typeface="Arial"/>
                <a:cs typeface="Arial"/>
              </a:rPr>
              <a:t>be </a:t>
            </a:r>
            <a:r>
              <a:rPr lang="en-US" sz="1400" b="1" spc="-5" dirty="0">
                <a:latin typeface="Arial"/>
                <a:cs typeface="Arial"/>
              </a:rPr>
              <a:t>completed </a:t>
            </a:r>
            <a:r>
              <a:rPr lang="en-US" sz="1400" b="1" dirty="0">
                <a:latin typeface="Arial"/>
                <a:cs typeface="Arial"/>
              </a:rPr>
              <a:t>in </a:t>
            </a:r>
            <a:r>
              <a:rPr lang="en-US" sz="1400" b="1" spc="-10" dirty="0">
                <a:latin typeface="Arial"/>
                <a:cs typeface="Arial"/>
              </a:rPr>
              <a:t>India </a:t>
            </a:r>
            <a:r>
              <a:rPr lang="en-US" sz="1400" b="1" spc="-5" dirty="0">
                <a:latin typeface="Arial"/>
                <a:cs typeface="Arial"/>
              </a:rPr>
              <a:t> post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after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clearing</a:t>
            </a:r>
            <a:r>
              <a:rPr lang="en-US" sz="1400" b="1" spc="-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FMGE / NEXT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20" dirty="0">
                <a:latin typeface="Arial"/>
                <a:cs typeface="Arial"/>
              </a:rPr>
              <a:t>Tuition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fee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low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-3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with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</a:t>
            </a:r>
            <a:r>
              <a:rPr lang="en-US" sz="1400" b="1" spc="-5" dirty="0">
                <a:latin typeface="Arial"/>
                <a:cs typeface="Arial"/>
              </a:rPr>
              <a:t> great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latin typeface="Arial"/>
                <a:cs typeface="Arial"/>
              </a:rPr>
              <a:t>Ea</a:t>
            </a:r>
            <a:r>
              <a:rPr lang="en-US" sz="1400" b="1" spc="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y	a</a:t>
            </a:r>
            <a:r>
              <a:rPr lang="en-US" sz="1400" b="1" spc="-10" dirty="0">
                <a:latin typeface="Arial"/>
                <a:cs typeface="Arial"/>
              </a:rPr>
              <a:t>d</a:t>
            </a:r>
            <a:r>
              <a:rPr lang="en-US" sz="1400" b="1" dirty="0">
                <a:latin typeface="Arial"/>
                <a:cs typeface="Arial"/>
              </a:rPr>
              <a:t>mis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i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n	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2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, a</a:t>
            </a:r>
            <a:r>
              <a:rPr lang="en-US" sz="1400" b="1" spc="-20" dirty="0">
                <a:latin typeface="Arial"/>
                <a:cs typeface="Arial"/>
              </a:rPr>
              <a:t>n</a:t>
            </a:r>
            <a:r>
              <a:rPr lang="en-US" sz="1400" b="1" dirty="0">
                <a:latin typeface="Arial"/>
                <a:cs typeface="Arial"/>
              </a:rPr>
              <a:t>d t</a:t>
            </a:r>
            <a:r>
              <a:rPr lang="en-US" sz="1400" b="1" spc="-10" dirty="0">
                <a:latin typeface="Arial"/>
                <a:cs typeface="Arial"/>
              </a:rPr>
              <a:t>h</a:t>
            </a:r>
            <a:r>
              <a:rPr lang="en-US" sz="1400" b="1" dirty="0">
                <a:latin typeface="Arial"/>
                <a:cs typeface="Arial"/>
              </a:rPr>
              <a:t>e </a:t>
            </a:r>
            <a:r>
              <a:rPr lang="en-US" sz="1400" b="1" spc="-20" dirty="0">
                <a:latin typeface="Arial"/>
                <a:cs typeface="Arial"/>
              </a:rPr>
              <a:t>b</a:t>
            </a:r>
            <a:r>
              <a:rPr lang="en-US" sz="1400" b="1" dirty="0">
                <a:latin typeface="Arial"/>
                <a:cs typeface="Arial"/>
              </a:rPr>
              <a:t>est	s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l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t</a:t>
            </a:r>
            <a:r>
              <a:rPr lang="en-US" sz="1400" b="1" spc="-10" dirty="0">
                <a:latin typeface="Arial"/>
                <a:cs typeface="Arial"/>
              </a:rPr>
              <a:t>io</a:t>
            </a:r>
            <a:r>
              <a:rPr lang="en-US" sz="1400" b="1" dirty="0">
                <a:latin typeface="Arial"/>
                <a:cs typeface="Arial"/>
              </a:rPr>
              <a:t>n 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spc="-15" dirty="0">
                <a:latin typeface="Arial"/>
                <a:cs typeface="Arial"/>
              </a:rPr>
              <a:t>c</a:t>
            </a:r>
            <a:r>
              <a:rPr lang="en-US" sz="1400" b="1" dirty="0">
                <a:latin typeface="Arial"/>
                <a:cs typeface="Arial"/>
              </a:rPr>
              <a:t>e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s </a:t>
            </a:r>
            <a:r>
              <a:rPr lang="en-US" sz="1400" b="1" spc="5" dirty="0">
                <a:latin typeface="Arial"/>
                <a:cs typeface="Arial"/>
              </a:rPr>
              <a:t>in </a:t>
            </a:r>
            <a:r>
              <a:rPr lang="en-US" sz="1400" b="1" spc="-20" dirty="0"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degrees</a:t>
            </a:r>
            <a:r>
              <a:rPr lang="en-US" sz="1400" b="1" spc="45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from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Kazan state Medical University</a:t>
            </a:r>
            <a:r>
              <a:rPr lang="en-US" sz="1400" b="1" spc="45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are</a:t>
            </a:r>
            <a:r>
              <a:rPr lang="en-US" sz="1400" b="1" spc="48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globally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recognized</a:t>
            </a:r>
            <a:r>
              <a:rPr lang="en-US" sz="1400" b="1" spc="-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ranked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by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WHO.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Indian </a:t>
            </a:r>
            <a:r>
              <a:rPr lang="en-US" sz="1400" b="1" spc="-10" dirty="0">
                <a:latin typeface="Arial"/>
                <a:cs typeface="Arial"/>
              </a:rPr>
              <a:t>students </a:t>
            </a:r>
            <a:r>
              <a:rPr lang="en-US" sz="1400" b="1" dirty="0">
                <a:latin typeface="Arial"/>
                <a:cs typeface="Arial"/>
              </a:rPr>
              <a:t>who </a:t>
            </a:r>
            <a:r>
              <a:rPr lang="en-US" sz="1400" b="1" spc="-5" dirty="0">
                <a:latin typeface="Arial"/>
                <a:cs typeface="Arial"/>
              </a:rPr>
              <a:t>are </a:t>
            </a:r>
            <a:r>
              <a:rPr lang="en-US" sz="1400" b="1" spc="-10" dirty="0">
                <a:latin typeface="Arial"/>
                <a:cs typeface="Arial"/>
              </a:rPr>
              <a:t>looking </a:t>
            </a:r>
            <a:r>
              <a:rPr lang="en-US" sz="1400" b="1" dirty="0"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latin typeface="Arial"/>
                <a:cs typeface="Arial"/>
              </a:rPr>
              <a:t>Kazan state Medical University</a:t>
            </a:r>
            <a:r>
              <a:rPr lang="en-US" sz="1400" b="1" spc="-5" dirty="0">
                <a:latin typeface="Arial"/>
                <a:cs typeface="Arial"/>
              </a:rPr>
              <a:t> have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English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medium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course,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so,</a:t>
            </a:r>
            <a:r>
              <a:rPr lang="en-US" sz="1400" b="1" spc="-5" dirty="0">
                <a:latin typeface="Arial"/>
                <a:cs typeface="Arial"/>
              </a:rPr>
              <a:t> no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language </a:t>
            </a:r>
            <a:r>
              <a:rPr lang="en-US" sz="1400" b="1" spc="-5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barrier.</a:t>
            </a:r>
            <a:endParaRPr lang="en-US"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strength </a:t>
            </a:r>
            <a:r>
              <a:rPr lang="en-US" sz="1400" b="1" spc="-10" dirty="0">
                <a:latin typeface="Arial"/>
                <a:cs typeface="Arial"/>
              </a:rPr>
              <a:t>of </a:t>
            </a:r>
            <a:r>
              <a:rPr lang="en-US" sz="1400" b="1" spc="-5" dirty="0">
                <a:latin typeface="Arial"/>
                <a:cs typeface="Arial"/>
              </a:rPr>
              <a:t>the batch </a:t>
            </a:r>
            <a:r>
              <a:rPr lang="en-US" sz="1400" b="1" dirty="0">
                <a:latin typeface="Arial"/>
                <a:cs typeface="Arial"/>
              </a:rPr>
              <a:t>is </a:t>
            </a:r>
            <a:r>
              <a:rPr lang="en-US" sz="1400" b="1" spc="-5" dirty="0">
                <a:latin typeface="Arial"/>
                <a:cs typeface="Arial"/>
              </a:rPr>
              <a:t>limited, </a:t>
            </a:r>
            <a:r>
              <a:rPr lang="en-US" sz="1400" b="1" dirty="0">
                <a:latin typeface="Arial"/>
                <a:cs typeface="Arial"/>
              </a:rPr>
              <a:t>every </a:t>
            </a:r>
            <a:r>
              <a:rPr lang="en-US" sz="1400" b="1" spc="-5" dirty="0">
                <a:latin typeface="Arial"/>
                <a:cs typeface="Arial"/>
              </a:rPr>
              <a:t>student </a:t>
            </a:r>
            <a:r>
              <a:rPr lang="en-US" sz="1400" b="1" spc="-10" dirty="0">
                <a:latin typeface="Arial"/>
                <a:cs typeface="Arial"/>
              </a:rPr>
              <a:t>gets </a:t>
            </a: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10" dirty="0">
                <a:latin typeface="Arial"/>
                <a:cs typeface="Arial"/>
              </a:rPr>
              <a:t>individual </a:t>
            </a:r>
            <a:r>
              <a:rPr lang="en-US" sz="1400" b="1" spc="-5" dirty="0">
                <a:latin typeface="Arial"/>
                <a:cs typeface="Arial"/>
              </a:rPr>
              <a:t> attention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 the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teachers.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Kazan state Medical University</a:t>
            </a:r>
            <a:r>
              <a:rPr lang="en-US" sz="1400" b="1" spc="18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2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much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more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than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that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20" dirty="0">
                <a:latin typeface="Arial"/>
                <a:cs typeface="Arial"/>
              </a:rPr>
              <a:t>of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private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colleges</a:t>
            </a:r>
            <a:r>
              <a:rPr lang="en-US" sz="1400" b="1" spc="-6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in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India.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No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discrimination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based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on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caste,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gender,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religion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or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nationality.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5" name="object 12">
            <a:extLst>
              <a:ext uri="{FF2B5EF4-FFF2-40B4-BE49-F238E27FC236}">
                <a16:creationId xmlns:a16="http://schemas.microsoft.com/office/drawing/2014/main" id="{923B3DC6-09FF-425B-A087-374B18B0CAF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21415999">
            <a:off x="460338" y="415133"/>
            <a:ext cx="3255528" cy="24903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object 11">
            <a:extLst>
              <a:ext uri="{FF2B5EF4-FFF2-40B4-BE49-F238E27FC236}">
                <a16:creationId xmlns:a16="http://schemas.microsoft.com/office/drawing/2014/main" id="{73424FA4-387E-4732-B60E-D777C5E8EEB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21059654">
            <a:off x="817442" y="3871023"/>
            <a:ext cx="3202177" cy="2492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object 14">
            <a:extLst>
              <a:ext uri="{FF2B5EF4-FFF2-40B4-BE49-F238E27FC236}">
                <a16:creationId xmlns:a16="http://schemas.microsoft.com/office/drawing/2014/main" id="{D1A7183C-AFAD-4125-BB25-77A301660F0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20499275">
            <a:off x="1704822" y="2434343"/>
            <a:ext cx="2513378" cy="1575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KAZAN STATE MEDICAL UNIVERSITY</a:t>
            </a:r>
            <a:r>
              <a:rPr lang="en-US" sz="1400" b="1" dirty="0">
                <a:latin typeface="Arial"/>
                <a:cs typeface="Arial"/>
              </a:rPr>
              <a:t> RUSSIA</a:t>
            </a:r>
            <a:r>
              <a:rPr lang="en-US" b="1" dirty="0">
                <a:latin typeface="Arial"/>
                <a:cs typeface="Arial"/>
              </a:rPr>
              <a:t>, ESTABLISHED IN: 1814</a:t>
            </a:r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032367"/>
              </p:ext>
            </p:extLst>
          </p:nvPr>
        </p:nvGraphicFramePr>
        <p:xfrm>
          <a:off x="0" y="1070965"/>
          <a:ext cx="12191999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295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650000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A2C3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567</Words>
  <Application>Microsoft Office PowerPoint</Application>
  <PresentationFormat>Widescreen</PresentationFormat>
  <Paragraphs>88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Microsoft YaHei</vt:lpstr>
      <vt:lpstr>Arial</vt:lpstr>
      <vt:lpstr>Calibri</vt:lpstr>
      <vt:lpstr>Calibri Light</vt:lpstr>
      <vt:lpstr>Trebuchet MS</vt:lpstr>
      <vt:lpstr>Wingdings</vt:lpstr>
      <vt:lpstr>Office Theme</vt:lpstr>
      <vt:lpstr>PowerPoint Presentation</vt:lpstr>
      <vt:lpstr>MBBS AT KAZAN STATE UNIVERSITY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15</cp:revision>
  <dcterms:created xsi:type="dcterms:W3CDTF">2026-04-03T09:55:33Z</dcterms:created>
  <dcterms:modified xsi:type="dcterms:W3CDTF">2026-05-23T11:04:32Z</dcterms:modified>
</cp:coreProperties>
</file>