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58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5ED2"/>
    <a:srgbClr val="E9EBF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6" d="100"/>
          <a:sy n="66" d="100"/>
        </p:scale>
        <p:origin x="6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453546-B102-4929-A27B-EC55452DDA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11C789D-19B1-42E9-BFCD-F56C79E63AA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764BC11-F4BC-4A34-BE46-DC0754ABAA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A80FC4-6FDD-4942-A3D2-76729C75E0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A775FA-9B28-4E4F-8664-1A7E019FAE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8842172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73ECAB-50A3-42D7-B069-510BC9113D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2F677F8-BCF3-4325-80B9-CDDEA1B76EF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65BCE43-8B22-492F-8E43-A277E5ABB3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0BEFC4-EC6A-4ACC-88BC-9F58EABFE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500DBEC-9B4C-47FA-B8EF-D1A75DFBB7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4884553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64CAEAC5-12CC-4517-9608-A47342A284CA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67CDA4A-C1C0-482E-82A7-78CA7E6044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ECAF2EE-27A5-4946-B694-96702B26E0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8287C83-1F3E-4DB9-80F7-844C041FD2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78F027-DB48-442B-84C0-99BF87C5F5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9264402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F5D707C-BCB6-4872-8134-5702654E63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E66ADC4-CE8B-44E0-AD89-2B74B52719F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FFB7E24-AD01-4CC3-971B-D3789CBC393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D3C53A6-2AE0-4BC7-8702-0FDF0F11E9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BD05D5-A3B3-47C1-81BB-E45E0ACF87A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50005658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EF9D22-A741-4DEA-9156-68BA57C122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6DBD50F-B3AB-4D33-B556-78F92ED67F8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D848395-E600-4D0B-9716-A6A968A0133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296CF21-7630-4C0C-B270-B0BDCBBF59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D618362-D860-4213-9FC8-F850D1A8F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214040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D2BC75-FB99-4AE2-B70B-8680A3E3A9B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525E32B-FD4F-4C1E-AD6A-E7EC5B62A8E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CBB5AF7-61D9-4162-A749-43AC7211490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61DA5EE-883F-4216-A5CB-37597F764B5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E56F068-B5F1-429C-A059-B220EBC622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649BE05-7072-4749-9B3F-F095538612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0046360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828B0F-9612-42DA-9B7D-2E188C33D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08790A-2CC5-466B-8D44-DDDF8A2A9E2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A7432BC-C710-4E94-A86E-3F4331C3E4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B2412B9-C6DC-4018-833D-2F1EC4246A59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B8CAB3-83DD-4A82-95C8-840A6A09E2AB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EFBB2C-805C-4EC5-9AE4-F135F129942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6D130455-25C5-44BB-8AAD-0C16DF4E11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5A18930B-2A1E-42B1-9D83-72A5537480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6369293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0E17A7-73B5-4DBA-B4FA-D22356B884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155106E-C93A-486A-9A28-314600B461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817DA3-25C4-4111-86F9-1ABF2CFB57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2FF6CC-A600-45E7-81C6-8E7143F961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5825969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09B89FB-8121-42E4-B422-606730821A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8B7C16B4-4008-4782-9ED0-BD14DA2FA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656194EE-F1BF-4D8D-997F-93CC30064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13119534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6AE6FB3-430E-42F5-BE33-F8A3F07EFE0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3006EAE-2E70-4CF2-84E1-229FE9F2B7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1829624-6C75-4B5C-B179-71298D0FF93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FC1D02E-3171-4EC4-A291-D295422ABB1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611D3B-145A-4E31-B4C6-0F4C1C17CC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D9DC036-784F-44C1-A9FC-F22D31BFCC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0931021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2240867-C07F-480B-90E0-A260214697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424DE052-441B-409F-8E60-AEF4B67E98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IN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57B039C1-A1BA-4FDB-9EC5-04F23761B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58DE989-AE6F-4C4D-ABED-9830C7E160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90FF1D-C8F5-448D-8788-8BDCB03CD1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548CC32-46A9-4AB1-A89A-67B810E78D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4174255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F433B7CA-7AB6-43E5-8E79-579E9F67D3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IN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8AE16D8-FF48-444F-804B-FC147BA958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IN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13BE42-A24C-47D1-B5CB-D59834351D3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144A7C-7CCD-4464-BBA1-6E6DAF75CC58}" type="datetimeFigureOut">
              <a:rPr lang="en-IN" smtClean="0"/>
              <a:t>23-05-2026</a:t>
            </a:fld>
            <a:endParaRPr lang="en-IN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DF33098-6397-4712-B5C1-0D05E127196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BB7560-AA49-4BF6-AE09-4E08070CA5D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EDC366-D04E-49F6-9175-CB4DAD108E52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319009745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9853BD39-15F5-427E-93AB-FFD023FDFEF3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684"/>
          <a:stretch/>
        </p:blipFill>
        <p:spPr>
          <a:xfrm>
            <a:off x="165774" y="134885"/>
            <a:ext cx="11862828" cy="658823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9" name="object 15">
            <a:extLst>
              <a:ext uri="{FF2B5EF4-FFF2-40B4-BE49-F238E27FC236}">
                <a16:creationId xmlns:a16="http://schemas.microsoft.com/office/drawing/2014/main" id="{67EA7C1F-5EDC-467A-86F7-69EF9F34449B}"/>
              </a:ext>
            </a:extLst>
          </p:cNvPr>
          <p:cNvSpPr txBox="1"/>
          <p:nvPr/>
        </p:nvSpPr>
        <p:spPr>
          <a:xfrm>
            <a:off x="1461155" y="82252"/>
            <a:ext cx="10565071" cy="913070"/>
          </a:xfrm>
          <a:prstGeom prst="rect">
            <a:avLst/>
          </a:prstGeom>
        </p:spPr>
        <p:txBody>
          <a:bodyPr vert="horz" wrap="square" lIns="0" tIns="81280" rIns="0" bIns="0" rtlCol="0">
            <a:spAutoFit/>
          </a:bodyPr>
          <a:lstStyle/>
          <a:p>
            <a:pPr marL="134620">
              <a:spcBef>
                <a:spcPts val="640"/>
              </a:spcBef>
            </a:pPr>
            <a:r>
              <a:rPr lang="en-US" sz="5400" b="1" spc="305" dirty="0">
                <a:solidFill>
                  <a:srgbClr val="002060"/>
                </a:solidFill>
                <a:latin typeface="Trebuchet MS"/>
                <a:cs typeface="Trebuchet MS"/>
              </a:rPr>
              <a:t>KAZAN FEDERAL </a:t>
            </a:r>
            <a:r>
              <a:rPr lang="en-US" sz="5400" b="1" spc="225" dirty="0">
                <a:solidFill>
                  <a:srgbClr val="002060"/>
                </a:solidFill>
                <a:latin typeface="Trebuchet MS"/>
                <a:cs typeface="Trebuchet MS"/>
              </a:rPr>
              <a:t>UNIVERSITY</a:t>
            </a:r>
            <a:endParaRPr lang="en-US" sz="2800" b="1" spc="-25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81EC7B5E-7093-4D09-8E07-3554BBC8FF71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17698" b="90855" l="18343" r="7756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0940" t="8554" r="15031"/>
          <a:stretch/>
        </p:blipFill>
        <p:spPr>
          <a:xfrm>
            <a:off x="0" y="-263440"/>
            <a:ext cx="1789112" cy="1785706"/>
          </a:xfrm>
          <a:prstGeom prst="ellipse">
            <a:avLst/>
          </a:prstGeom>
        </p:spPr>
      </p:pic>
      <p:sp>
        <p:nvSpPr>
          <p:cNvPr id="10" name="Rectangle 9">
            <a:extLst>
              <a:ext uri="{FF2B5EF4-FFF2-40B4-BE49-F238E27FC236}">
                <a16:creationId xmlns:a16="http://schemas.microsoft.com/office/drawing/2014/main" id="{5787D0B0-1F95-4328-9F4E-3D6046E42BF4}"/>
              </a:ext>
            </a:extLst>
          </p:cNvPr>
          <p:cNvSpPr/>
          <p:nvPr/>
        </p:nvSpPr>
        <p:spPr>
          <a:xfrm>
            <a:off x="4273353" y="869714"/>
            <a:ext cx="3645293" cy="30777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1400" b="1" spc="225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ESTB. IN 1804 </a:t>
            </a:r>
            <a:r>
              <a:rPr lang="en-US" sz="1400" b="1" spc="-4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KAZAN CITY,</a:t>
            </a:r>
            <a:r>
              <a:rPr lang="en-US" sz="1400" b="1" spc="-1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RUSSIA </a:t>
            </a:r>
            <a:endParaRPr lang="en-US" b="1" spc="-10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43902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4">
            <a:extLst>
              <a:ext uri="{FF2B5EF4-FFF2-40B4-BE49-F238E27FC236}">
                <a16:creationId xmlns:a16="http://schemas.microsoft.com/office/drawing/2014/main" id="{4789C800-D63E-4BD6-8DAF-657269CF8106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449629" y="268427"/>
            <a:ext cx="6075045" cy="391795"/>
          </a:xfrm>
          <a:prstGeom prst="rect">
            <a:avLst/>
          </a:prstGeom>
        </p:spPr>
        <p:txBody>
          <a:bodyPr vert="horz" wrap="square" lIns="0" tIns="1270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00"/>
              </a:spcBef>
            </a:pPr>
            <a:r>
              <a:rPr sz="2400" b="1" spc="-5" dirty="0">
                <a:solidFill>
                  <a:srgbClr val="005ED2"/>
                </a:solidFill>
                <a:latin typeface="Microsoft YaHei"/>
                <a:cs typeface="Microsoft YaHei"/>
              </a:rPr>
              <a:t>MBBS</a:t>
            </a:r>
            <a:r>
              <a:rPr sz="2400" b="1" spc="-35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spc="-95" dirty="0">
                <a:solidFill>
                  <a:srgbClr val="005ED2"/>
                </a:solidFill>
                <a:latin typeface="Microsoft YaHei"/>
                <a:cs typeface="Microsoft YaHei"/>
              </a:rPr>
              <a:t>AT</a:t>
            </a:r>
            <a:r>
              <a:rPr sz="2400" b="1" spc="-15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dirty="0">
                <a:solidFill>
                  <a:srgbClr val="005ED2"/>
                </a:solidFill>
                <a:latin typeface="Microsoft YaHei"/>
                <a:cs typeface="Microsoft YaHei"/>
              </a:rPr>
              <a:t>KAZAN</a:t>
            </a:r>
            <a:r>
              <a:rPr sz="2400" b="1" spc="-30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spc="-5" dirty="0">
                <a:solidFill>
                  <a:srgbClr val="005ED2"/>
                </a:solidFill>
                <a:latin typeface="Microsoft YaHei"/>
                <a:cs typeface="Microsoft YaHei"/>
              </a:rPr>
              <a:t>FEDERAL</a:t>
            </a:r>
            <a:r>
              <a:rPr sz="2400" b="1" spc="-10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dirty="0">
                <a:solidFill>
                  <a:srgbClr val="005ED2"/>
                </a:solidFill>
                <a:latin typeface="Microsoft YaHei"/>
                <a:cs typeface="Microsoft YaHei"/>
              </a:rPr>
              <a:t>UNIVERSITY</a:t>
            </a:r>
          </a:p>
        </p:txBody>
      </p:sp>
      <p:sp>
        <p:nvSpPr>
          <p:cNvPr id="6" name="object 9">
            <a:extLst>
              <a:ext uri="{FF2B5EF4-FFF2-40B4-BE49-F238E27FC236}">
                <a16:creationId xmlns:a16="http://schemas.microsoft.com/office/drawing/2014/main" id="{4FEC7E80-5141-4565-B3B6-69F3E8FBDFA0}"/>
              </a:ext>
            </a:extLst>
          </p:cNvPr>
          <p:cNvSpPr txBox="1"/>
          <p:nvPr/>
        </p:nvSpPr>
        <p:spPr>
          <a:xfrm>
            <a:off x="395020" y="660222"/>
            <a:ext cx="6184265" cy="5686172"/>
          </a:xfrm>
          <a:prstGeom prst="rect">
            <a:avLst/>
          </a:prstGeom>
        </p:spPr>
        <p:txBody>
          <a:bodyPr vert="horz" wrap="square" lIns="0" tIns="119380" rIns="0" bIns="0" rtlCol="0">
            <a:spAutoFit/>
          </a:bodyPr>
          <a:lstStyle/>
          <a:p>
            <a:pPr marL="299085" indent="-287020" algn="just">
              <a:lnSpc>
                <a:spcPct val="100000"/>
              </a:lnSpc>
              <a:spcBef>
                <a:spcPts val="9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latin typeface="Microsoft YaHei"/>
                <a:cs typeface="Microsoft YaHei"/>
              </a:rPr>
              <a:t>The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25" dirty="0">
                <a:latin typeface="Microsoft YaHei"/>
                <a:cs typeface="Microsoft YaHei"/>
              </a:rPr>
              <a:t>Tuition</a:t>
            </a:r>
            <a:r>
              <a:rPr sz="1400" spc="-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fee</a:t>
            </a:r>
            <a:r>
              <a:rPr sz="1400" spc="-5" dirty="0">
                <a:latin typeface="Microsoft YaHei"/>
                <a:cs typeface="Microsoft YaHei"/>
              </a:rPr>
              <a:t> is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low </a:t>
            </a:r>
            <a:r>
              <a:rPr sz="1400" dirty="0">
                <a:latin typeface="Microsoft YaHei"/>
                <a:cs typeface="Microsoft YaHei"/>
              </a:rPr>
              <a:t>and</a:t>
            </a:r>
            <a:r>
              <a:rPr sz="1400" spc="-5" dirty="0">
                <a:latin typeface="Microsoft YaHei"/>
                <a:cs typeface="Microsoft YaHei"/>
              </a:rPr>
              <a:t> affordable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with </a:t>
            </a:r>
            <a:r>
              <a:rPr sz="1400" dirty="0">
                <a:latin typeface="Microsoft YaHei"/>
                <a:cs typeface="Microsoft YaHei"/>
              </a:rPr>
              <a:t>a </a:t>
            </a:r>
            <a:r>
              <a:rPr sz="1400" spc="-5" dirty="0">
                <a:latin typeface="Microsoft YaHei"/>
                <a:cs typeface="Microsoft YaHei"/>
              </a:rPr>
              <a:t>great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value.</a:t>
            </a:r>
            <a:endParaRPr sz="1400" dirty="0">
              <a:latin typeface="Microsoft YaHei"/>
              <a:cs typeface="Microsoft YaHei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latin typeface="Microsoft YaHei"/>
                <a:cs typeface="Microsoft YaHei"/>
              </a:rPr>
              <a:t>Easy</a:t>
            </a:r>
            <a:r>
              <a:rPr sz="1400" spc="-1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admission process,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and</a:t>
            </a:r>
            <a:r>
              <a:rPr sz="1400" spc="-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the </a:t>
            </a:r>
            <a:r>
              <a:rPr sz="1400" spc="-5" dirty="0">
                <a:latin typeface="Microsoft YaHei"/>
                <a:cs typeface="Microsoft YaHei"/>
              </a:rPr>
              <a:t>best</a:t>
            </a:r>
            <a:r>
              <a:rPr sz="1400" spc="1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selection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process</a:t>
            </a:r>
            <a:r>
              <a:rPr sz="1400" spc="1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in</a:t>
            </a:r>
            <a:r>
              <a:rPr sz="1400" spc="-10" dirty="0">
                <a:latin typeface="Microsoft YaHei"/>
                <a:cs typeface="Microsoft YaHei"/>
              </a:rPr>
              <a:t> university.</a:t>
            </a:r>
            <a:endParaRPr sz="1400" dirty="0">
              <a:latin typeface="Microsoft YaHei"/>
              <a:cs typeface="Microsoft YaHei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latin typeface="Microsoft YaHei"/>
                <a:cs typeface="Microsoft YaHei"/>
              </a:rPr>
              <a:t>Medical</a:t>
            </a:r>
            <a:r>
              <a:rPr sz="1400" spc="23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degrees</a:t>
            </a:r>
            <a:r>
              <a:rPr sz="1400" spc="229" dirty="0">
                <a:latin typeface="Microsoft YaHei"/>
                <a:cs typeface="Microsoft YaHei"/>
              </a:rPr>
              <a:t> </a:t>
            </a:r>
            <a:r>
              <a:rPr sz="1400" spc="-10" dirty="0">
                <a:latin typeface="Microsoft YaHei"/>
                <a:cs typeface="Microsoft YaHei"/>
              </a:rPr>
              <a:t>from</a:t>
            </a:r>
            <a:r>
              <a:rPr sz="1400" spc="24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Kazan</a:t>
            </a:r>
            <a:r>
              <a:rPr sz="1400" spc="23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Federal</a:t>
            </a:r>
            <a:r>
              <a:rPr sz="1400" spc="24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University</a:t>
            </a:r>
            <a:r>
              <a:rPr sz="1400" spc="24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Russia</a:t>
            </a:r>
            <a:r>
              <a:rPr sz="1400" spc="24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are</a:t>
            </a:r>
            <a:r>
              <a:rPr sz="1400" spc="229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globally</a:t>
            </a:r>
            <a:endParaRPr sz="1400" dirty="0">
              <a:latin typeface="Microsoft YaHei"/>
              <a:cs typeface="Microsoft YaHei"/>
            </a:endParaRPr>
          </a:p>
          <a:p>
            <a:pPr marL="299085" algn="just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Microsoft YaHei"/>
                <a:cs typeface="Microsoft YaHei"/>
              </a:rPr>
              <a:t>recognized</a:t>
            </a:r>
            <a:r>
              <a:rPr sz="1400" spc="-10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and</a:t>
            </a:r>
            <a:r>
              <a:rPr sz="1400" spc="-3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ranked</a:t>
            </a:r>
            <a:r>
              <a:rPr sz="1400" spc="-1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by</a:t>
            </a:r>
            <a:r>
              <a:rPr sz="1400" spc="-20" dirty="0">
                <a:latin typeface="Microsoft YaHei"/>
                <a:cs typeface="Microsoft YaHei"/>
              </a:rPr>
              <a:t> WHO.</a:t>
            </a:r>
            <a:endParaRPr sz="1400" dirty="0">
              <a:latin typeface="Microsoft YaHei"/>
              <a:cs typeface="Microsoft YaHei"/>
            </a:endParaRPr>
          </a:p>
          <a:p>
            <a:pPr marL="299085" marR="5080" indent="-287020" algn="just">
              <a:lnSpc>
                <a:spcPct val="15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latin typeface="Microsoft YaHei"/>
                <a:cs typeface="Microsoft YaHei"/>
              </a:rPr>
              <a:t>Indian </a:t>
            </a:r>
            <a:r>
              <a:rPr sz="1400" dirty="0">
                <a:latin typeface="Microsoft YaHei"/>
                <a:cs typeface="Microsoft YaHei"/>
              </a:rPr>
              <a:t>students who </a:t>
            </a:r>
            <a:r>
              <a:rPr sz="1400" spc="-5" dirty="0">
                <a:latin typeface="Microsoft YaHei"/>
                <a:cs typeface="Microsoft YaHei"/>
              </a:rPr>
              <a:t>are looking to </a:t>
            </a:r>
            <a:r>
              <a:rPr sz="1400" dirty="0">
                <a:latin typeface="Microsoft YaHei"/>
                <a:cs typeface="Microsoft YaHei"/>
              </a:rPr>
              <a:t>study </a:t>
            </a:r>
            <a:r>
              <a:rPr sz="1400" spc="-10" dirty="0">
                <a:latin typeface="Microsoft YaHei"/>
                <a:cs typeface="Microsoft YaHei"/>
              </a:rPr>
              <a:t>MBBS in </a:t>
            </a:r>
            <a:r>
              <a:rPr sz="1400" spc="-5" dirty="0">
                <a:latin typeface="Microsoft YaHei"/>
                <a:cs typeface="Microsoft YaHei"/>
              </a:rPr>
              <a:t>Kazan Federal 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University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have</a:t>
            </a:r>
            <a:r>
              <a:rPr sz="1400" dirty="0">
                <a:latin typeface="Microsoft YaHei"/>
                <a:cs typeface="Microsoft YaHei"/>
              </a:rPr>
              <a:t> English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medium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MBBS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course,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so,</a:t>
            </a:r>
            <a:r>
              <a:rPr sz="1400" dirty="0">
                <a:latin typeface="Microsoft YaHei"/>
                <a:cs typeface="Microsoft YaHei"/>
              </a:rPr>
              <a:t> no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language 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20" dirty="0">
                <a:latin typeface="Microsoft YaHei"/>
                <a:cs typeface="Microsoft YaHei"/>
              </a:rPr>
              <a:t>barrier.</a:t>
            </a:r>
            <a:endParaRPr sz="1400" dirty="0">
              <a:latin typeface="Microsoft YaHei"/>
              <a:cs typeface="Microsoft YaHei"/>
            </a:endParaRPr>
          </a:p>
          <a:p>
            <a:pPr marL="299085" marR="5080" indent="-287020" algn="just">
              <a:lnSpc>
                <a:spcPct val="150000"/>
              </a:lnSpc>
              <a:spcBef>
                <a:spcPts val="5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spc="-5" dirty="0">
                <a:latin typeface="Microsoft YaHei"/>
                <a:cs typeface="Microsoft YaHei"/>
              </a:rPr>
              <a:t>The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strength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15" dirty="0">
                <a:latin typeface="Microsoft YaHei"/>
                <a:cs typeface="Microsoft YaHei"/>
              </a:rPr>
              <a:t>of</a:t>
            </a:r>
            <a:r>
              <a:rPr sz="1400" spc="-10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the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10" dirty="0">
                <a:latin typeface="Microsoft YaHei"/>
                <a:cs typeface="Microsoft YaHei"/>
              </a:rPr>
              <a:t>batch</a:t>
            </a:r>
            <a:r>
              <a:rPr sz="1400" spc="-5" dirty="0">
                <a:latin typeface="Microsoft YaHei"/>
                <a:cs typeface="Microsoft YaHei"/>
              </a:rPr>
              <a:t> is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limited,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5" dirty="0">
                <a:latin typeface="Microsoft YaHei"/>
                <a:cs typeface="Microsoft YaHei"/>
              </a:rPr>
              <a:t>every</a:t>
            </a:r>
            <a:r>
              <a:rPr sz="1400" spc="10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student</a:t>
            </a:r>
            <a:r>
              <a:rPr sz="1400" spc="409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gets</a:t>
            </a:r>
            <a:r>
              <a:rPr sz="1400" spc="41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the 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individual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attention </a:t>
            </a:r>
            <a:r>
              <a:rPr sz="1400" spc="-15" dirty="0">
                <a:latin typeface="Microsoft YaHei"/>
                <a:cs typeface="Microsoft YaHei"/>
              </a:rPr>
              <a:t>of</a:t>
            </a:r>
            <a:r>
              <a:rPr sz="1400" spc="-5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the</a:t>
            </a:r>
            <a:r>
              <a:rPr sz="1400" spc="-1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teachers.</a:t>
            </a:r>
            <a:endParaRPr sz="1400" dirty="0">
              <a:latin typeface="Microsoft YaHei"/>
              <a:cs typeface="Microsoft YaHei"/>
            </a:endParaRPr>
          </a:p>
          <a:p>
            <a:pPr marL="299085" marR="11430" indent="-287020" algn="just">
              <a:lnSpc>
                <a:spcPct val="150000"/>
              </a:lnSpc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latin typeface="Microsoft YaHei"/>
                <a:cs typeface="Microsoft YaHei"/>
              </a:rPr>
              <a:t>Kazan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Federal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University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is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much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more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affordable</a:t>
            </a:r>
            <a:r>
              <a:rPr sz="1400" dirty="0">
                <a:latin typeface="Microsoft YaHei"/>
                <a:cs typeface="Microsoft YaHei"/>
              </a:rPr>
              <a:t> than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that</a:t>
            </a:r>
            <a:r>
              <a:rPr sz="1400" spc="400" dirty="0">
                <a:latin typeface="Microsoft YaHei"/>
                <a:cs typeface="Microsoft YaHei"/>
              </a:rPr>
              <a:t> </a:t>
            </a:r>
            <a:r>
              <a:rPr sz="1400" spc="-45" dirty="0">
                <a:latin typeface="Microsoft YaHei"/>
                <a:cs typeface="Microsoft YaHei"/>
              </a:rPr>
              <a:t>of </a:t>
            </a:r>
            <a:r>
              <a:rPr sz="1400" spc="-4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private colleges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in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India.</a:t>
            </a:r>
            <a:endParaRPr sz="1400" dirty="0">
              <a:latin typeface="Microsoft YaHei"/>
              <a:cs typeface="Microsoft YaHei"/>
            </a:endParaRPr>
          </a:p>
          <a:p>
            <a:pPr marL="299085" indent="-287020" algn="just">
              <a:lnSpc>
                <a:spcPct val="100000"/>
              </a:lnSpc>
              <a:spcBef>
                <a:spcPts val="840"/>
              </a:spcBef>
              <a:buFont typeface="Wingdings"/>
              <a:buChar char=""/>
              <a:tabLst>
                <a:tab pos="299720" algn="l"/>
              </a:tabLst>
            </a:pPr>
            <a:r>
              <a:rPr sz="1400" dirty="0">
                <a:latin typeface="Microsoft YaHei"/>
                <a:cs typeface="Microsoft YaHei"/>
              </a:rPr>
              <a:t>No</a:t>
            </a:r>
            <a:r>
              <a:rPr sz="1400" spc="-5" dirty="0">
                <a:latin typeface="Microsoft YaHei"/>
                <a:cs typeface="Microsoft YaHei"/>
              </a:rPr>
              <a:t> discrimination based</a:t>
            </a:r>
            <a:r>
              <a:rPr sz="1400" spc="10" dirty="0">
                <a:latin typeface="Microsoft YaHei"/>
                <a:cs typeface="Microsoft YaHei"/>
              </a:rPr>
              <a:t> </a:t>
            </a:r>
            <a:r>
              <a:rPr sz="1400" dirty="0">
                <a:latin typeface="Microsoft YaHei"/>
                <a:cs typeface="Microsoft YaHei"/>
              </a:rPr>
              <a:t>on</a:t>
            </a:r>
            <a:r>
              <a:rPr sz="1400" spc="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caste,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20" dirty="0">
                <a:latin typeface="Microsoft YaHei"/>
                <a:cs typeface="Microsoft YaHei"/>
              </a:rPr>
              <a:t>gender,</a:t>
            </a:r>
            <a:r>
              <a:rPr sz="1400" spc="10" dirty="0">
                <a:latin typeface="Microsoft YaHei"/>
                <a:cs typeface="Microsoft YaHei"/>
              </a:rPr>
              <a:t> </a:t>
            </a:r>
            <a:r>
              <a:rPr sz="1400" spc="-10" dirty="0">
                <a:latin typeface="Microsoft YaHei"/>
                <a:cs typeface="Microsoft YaHei"/>
              </a:rPr>
              <a:t>religion</a:t>
            </a:r>
            <a:r>
              <a:rPr sz="1400" spc="25" dirty="0">
                <a:latin typeface="Microsoft YaHei"/>
                <a:cs typeface="Microsoft YaHei"/>
              </a:rPr>
              <a:t> </a:t>
            </a:r>
            <a:r>
              <a:rPr sz="1400" spc="-5" dirty="0">
                <a:latin typeface="Microsoft YaHei"/>
                <a:cs typeface="Microsoft YaHei"/>
              </a:rPr>
              <a:t>or</a:t>
            </a:r>
            <a:r>
              <a:rPr sz="1400" dirty="0">
                <a:latin typeface="Microsoft YaHei"/>
                <a:cs typeface="Microsoft YaHei"/>
              </a:rPr>
              <a:t> </a:t>
            </a:r>
            <a:r>
              <a:rPr sz="1400" spc="-10" dirty="0">
                <a:latin typeface="Microsoft YaHei"/>
                <a:cs typeface="Microsoft YaHei"/>
              </a:rPr>
              <a:t>nationality.</a:t>
            </a:r>
            <a:endParaRPr sz="1400" dirty="0">
              <a:latin typeface="Microsoft YaHei"/>
              <a:cs typeface="Microsoft YaHei"/>
            </a:endParaRPr>
          </a:p>
          <a:p>
            <a:pPr>
              <a:lnSpc>
                <a:spcPct val="100000"/>
              </a:lnSpc>
              <a:spcBef>
                <a:spcPts val="30"/>
              </a:spcBef>
            </a:pPr>
            <a:endParaRPr sz="1300" dirty="0">
              <a:latin typeface="Microsoft YaHei"/>
              <a:cs typeface="Microsoft YaHei"/>
            </a:endParaRPr>
          </a:p>
          <a:p>
            <a:pPr marL="12700">
              <a:lnSpc>
                <a:spcPct val="100000"/>
              </a:lnSpc>
            </a:pPr>
            <a:r>
              <a:rPr sz="2400" b="1" dirty="0">
                <a:solidFill>
                  <a:srgbClr val="005ED2"/>
                </a:solidFill>
                <a:latin typeface="Microsoft YaHei"/>
                <a:cs typeface="Microsoft YaHei"/>
              </a:rPr>
              <a:t>Duration</a:t>
            </a:r>
            <a:r>
              <a:rPr sz="2400" b="1" spc="-55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spc="-25" dirty="0">
                <a:solidFill>
                  <a:srgbClr val="005ED2"/>
                </a:solidFill>
                <a:latin typeface="Microsoft YaHei"/>
                <a:cs typeface="Microsoft YaHei"/>
              </a:rPr>
              <a:t>of</a:t>
            </a:r>
            <a:r>
              <a:rPr sz="2400" b="1" spc="-30" dirty="0">
                <a:solidFill>
                  <a:srgbClr val="005ED2"/>
                </a:solidFill>
                <a:latin typeface="Microsoft YaHei"/>
                <a:cs typeface="Microsoft YaHei"/>
              </a:rPr>
              <a:t> </a:t>
            </a:r>
            <a:r>
              <a:rPr sz="2400" b="1" dirty="0">
                <a:solidFill>
                  <a:srgbClr val="005ED2"/>
                </a:solidFill>
                <a:latin typeface="Microsoft YaHei"/>
                <a:cs typeface="Microsoft YaHei"/>
              </a:rPr>
              <a:t>Course</a:t>
            </a:r>
          </a:p>
          <a:p>
            <a:pPr marL="12700">
              <a:lnSpc>
                <a:spcPct val="100000"/>
              </a:lnSpc>
              <a:spcBef>
                <a:spcPts val="595"/>
              </a:spcBef>
            </a:pPr>
            <a:r>
              <a:rPr sz="1400" spc="155" dirty="0">
                <a:latin typeface="Roboto"/>
                <a:cs typeface="Roboto"/>
              </a:rPr>
              <a:t>ľhe</a:t>
            </a:r>
            <a:r>
              <a:rPr sz="1400" spc="229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total</a:t>
            </a:r>
            <a:r>
              <a:rPr sz="1400" spc="240" dirty="0">
                <a:latin typeface="Roboto"/>
                <a:cs typeface="Roboto"/>
              </a:rPr>
              <a:t> </a:t>
            </a:r>
            <a:r>
              <a:rPr sz="1400" spc="5" dirty="0">
                <a:latin typeface="Roboto"/>
                <a:cs typeface="Roboto"/>
              </a:rPr>
              <a:t>duíation</a:t>
            </a:r>
            <a:r>
              <a:rPr sz="1400" spc="245" dirty="0">
                <a:latin typeface="Roboto"/>
                <a:cs typeface="Roboto"/>
              </a:rPr>
              <a:t> </a:t>
            </a:r>
            <a:r>
              <a:rPr sz="1400" spc="15" dirty="0">
                <a:latin typeface="Roboto"/>
                <a:cs typeface="Roboto"/>
              </a:rPr>
              <a:t>of</a:t>
            </a:r>
            <a:r>
              <a:rPr sz="1400" spc="24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MBBS</a:t>
            </a:r>
            <a:r>
              <a:rPr sz="1400" spc="235" dirty="0">
                <a:latin typeface="Roboto"/>
                <a:cs typeface="Roboto"/>
              </a:rPr>
              <a:t> </a:t>
            </a:r>
            <a:r>
              <a:rPr sz="1400" spc="20" dirty="0">
                <a:latin typeface="Roboto"/>
                <a:cs typeface="Roboto"/>
              </a:rPr>
              <a:t>Couíse</a:t>
            </a:r>
            <a:r>
              <a:rPr sz="1400" spc="23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in</a:t>
            </a:r>
            <a:r>
              <a:rPr sz="1400" spc="24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Kazan</a:t>
            </a:r>
            <a:r>
              <a:rPr sz="1400" spc="250" dirty="0">
                <a:latin typeface="Roboto"/>
                <a:cs typeface="Roboto"/>
              </a:rPr>
              <a:t> </a:t>
            </a:r>
            <a:r>
              <a:rPr sz="1400" spc="15" dirty="0" err="1">
                <a:latin typeface="Roboto"/>
                <a:cs typeface="Roboto"/>
              </a:rPr>
              <a:t>Fede</a:t>
            </a:r>
            <a:r>
              <a:rPr lang="en-IN" sz="1400" spc="15" dirty="0">
                <a:latin typeface="Roboto"/>
                <a:cs typeface="Roboto"/>
              </a:rPr>
              <a:t>r</a:t>
            </a:r>
            <a:r>
              <a:rPr sz="1400" spc="15" dirty="0">
                <a:latin typeface="Roboto"/>
                <a:cs typeface="Roboto"/>
              </a:rPr>
              <a:t>al</a:t>
            </a:r>
            <a:r>
              <a:rPr sz="1400" spc="229" dirty="0">
                <a:latin typeface="Roboto"/>
                <a:cs typeface="Roboto"/>
              </a:rPr>
              <a:t> </a:t>
            </a:r>
            <a:r>
              <a:rPr sz="1400" spc="-10" dirty="0" err="1">
                <a:latin typeface="Roboto"/>
                <a:cs typeface="Roboto"/>
              </a:rPr>
              <a:t>Unive</a:t>
            </a:r>
            <a:r>
              <a:rPr lang="en-IN" sz="1400" spc="-10" dirty="0">
                <a:latin typeface="Roboto"/>
                <a:cs typeface="Roboto"/>
              </a:rPr>
              <a:t>r</a:t>
            </a:r>
            <a:r>
              <a:rPr sz="1400" spc="-10" dirty="0" err="1">
                <a:latin typeface="Roboto"/>
                <a:cs typeface="Roboto"/>
              </a:rPr>
              <a:t>sity</a:t>
            </a:r>
            <a:r>
              <a:rPr sz="1400" spc="23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is</a:t>
            </a:r>
            <a:r>
              <a:rPr sz="1400" spc="245" dirty="0">
                <a:latin typeface="Roboto"/>
                <a:cs typeface="Roboto"/>
              </a:rPr>
              <a:t> </a:t>
            </a:r>
            <a:r>
              <a:rPr sz="1400" dirty="0">
                <a:latin typeface="Roboto"/>
                <a:cs typeface="Roboto"/>
              </a:rPr>
              <a:t>6</a:t>
            </a:r>
            <a:r>
              <a:rPr sz="1400" spc="240" dirty="0">
                <a:latin typeface="Roboto"/>
                <a:cs typeface="Roboto"/>
              </a:rPr>
              <a:t> </a:t>
            </a:r>
            <a:r>
              <a:rPr sz="1400" spc="15" dirty="0">
                <a:latin typeface="Roboto"/>
                <a:cs typeface="Roboto"/>
              </a:rPr>
              <a:t>yea</a:t>
            </a:r>
            <a:r>
              <a:rPr lang="en-US" sz="1400" spc="15" dirty="0">
                <a:latin typeface="Roboto"/>
                <a:cs typeface="Roboto"/>
              </a:rPr>
              <a:t>r</a:t>
            </a:r>
            <a:r>
              <a:rPr sz="1400" spc="15" dirty="0">
                <a:latin typeface="Roboto"/>
                <a:cs typeface="Roboto"/>
              </a:rPr>
              <a:t>s</a:t>
            </a:r>
            <a:endParaRPr sz="14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20" dirty="0">
                <a:latin typeface="Roboto"/>
                <a:cs typeface="Roboto"/>
              </a:rPr>
              <a:t>including</a:t>
            </a:r>
            <a:r>
              <a:rPr sz="1400" spc="110" dirty="0">
                <a:latin typeface="Roboto"/>
                <a:cs typeface="Roboto"/>
              </a:rPr>
              <a:t> </a:t>
            </a:r>
            <a:r>
              <a:rPr sz="1400" spc="-5" dirty="0">
                <a:latin typeface="Roboto"/>
                <a:cs typeface="Roboto"/>
              </a:rPr>
              <a:t>inte</a:t>
            </a:r>
            <a:r>
              <a:rPr lang="en-US" sz="1400" spc="-5" dirty="0">
                <a:latin typeface="Roboto"/>
                <a:cs typeface="Roboto"/>
              </a:rPr>
              <a:t>r</a:t>
            </a:r>
            <a:r>
              <a:rPr sz="1400" spc="-5" dirty="0">
                <a:latin typeface="Roboto"/>
                <a:cs typeface="Roboto"/>
              </a:rPr>
              <a:t>nship,</a:t>
            </a:r>
            <a:r>
              <a:rPr sz="1400" spc="105" dirty="0">
                <a:latin typeface="Roboto"/>
                <a:cs typeface="Roboto"/>
              </a:rPr>
              <a:t> </a:t>
            </a:r>
            <a:r>
              <a:rPr sz="1400" spc="-25" dirty="0">
                <a:latin typeface="Roboto"/>
                <a:cs typeface="Roboto"/>
              </a:rPr>
              <a:t>in</a:t>
            </a:r>
            <a:r>
              <a:rPr sz="1400" spc="105" dirty="0">
                <a:latin typeface="Roboto"/>
                <a:cs typeface="Roboto"/>
              </a:rPr>
              <a:t> </a:t>
            </a:r>
            <a:r>
              <a:rPr sz="1400" spc="-20" dirty="0">
                <a:latin typeface="Roboto"/>
                <a:cs typeface="Roboto"/>
              </a:rPr>
              <a:t>which</a:t>
            </a:r>
            <a:r>
              <a:rPr sz="1400" spc="95" dirty="0">
                <a:latin typeface="Roboto"/>
                <a:cs typeface="Roboto"/>
              </a:rPr>
              <a:t> </a:t>
            </a:r>
            <a:r>
              <a:rPr sz="1400" dirty="0">
                <a:latin typeface="Roboto"/>
                <a:cs typeface="Roboto"/>
              </a:rPr>
              <a:t>5</a:t>
            </a:r>
            <a:r>
              <a:rPr sz="1400" spc="100" dirty="0">
                <a:latin typeface="Roboto"/>
                <a:cs typeface="Roboto"/>
              </a:rPr>
              <a:t> </a:t>
            </a:r>
            <a:r>
              <a:rPr sz="1400" spc="10" dirty="0">
                <a:latin typeface="Roboto"/>
                <a:cs typeface="Roboto"/>
              </a:rPr>
              <a:t>yea</a:t>
            </a:r>
            <a:r>
              <a:rPr lang="en-US" sz="1400" spc="10" dirty="0">
                <a:latin typeface="Roboto"/>
                <a:cs typeface="Roboto"/>
              </a:rPr>
              <a:t>r</a:t>
            </a:r>
            <a:r>
              <a:rPr sz="1400" spc="10" dirty="0">
                <a:latin typeface="Roboto"/>
                <a:cs typeface="Roboto"/>
              </a:rPr>
              <a:t>s</a:t>
            </a:r>
            <a:r>
              <a:rPr sz="1400" spc="100" dirty="0">
                <a:latin typeface="Roboto"/>
                <a:cs typeface="Roboto"/>
              </a:rPr>
              <a:t> </a:t>
            </a:r>
            <a:r>
              <a:rPr sz="1400" spc="10" dirty="0">
                <a:latin typeface="Roboto"/>
                <a:cs typeface="Roboto"/>
              </a:rPr>
              <a:t>of</a:t>
            </a:r>
            <a:r>
              <a:rPr sz="1400" spc="100" dirty="0">
                <a:latin typeface="Roboto"/>
                <a:cs typeface="Roboto"/>
              </a:rPr>
              <a:t> </a:t>
            </a:r>
            <a:r>
              <a:rPr sz="1400" spc="5" dirty="0">
                <a:latin typeface="Roboto"/>
                <a:cs typeface="Roboto"/>
              </a:rPr>
              <a:t>classíoom</a:t>
            </a:r>
            <a:r>
              <a:rPr sz="1400" spc="10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studies</a:t>
            </a:r>
            <a:r>
              <a:rPr sz="1400" spc="9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and</a:t>
            </a:r>
            <a:r>
              <a:rPr sz="1400" spc="85" dirty="0">
                <a:latin typeface="Roboto"/>
                <a:cs typeface="Roboto"/>
              </a:rPr>
              <a:t> </a:t>
            </a:r>
            <a:r>
              <a:rPr sz="1400" dirty="0">
                <a:latin typeface="Roboto"/>
                <a:cs typeface="Roboto"/>
              </a:rPr>
              <a:t>8</a:t>
            </a:r>
            <a:r>
              <a:rPr sz="1400" spc="90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months</a:t>
            </a:r>
            <a:r>
              <a:rPr sz="1400" spc="100" dirty="0">
                <a:latin typeface="Roboto"/>
                <a:cs typeface="Roboto"/>
              </a:rPr>
              <a:t> </a:t>
            </a:r>
            <a:r>
              <a:rPr sz="1400" spc="15" dirty="0">
                <a:latin typeface="Roboto"/>
                <a:cs typeface="Roboto"/>
              </a:rPr>
              <a:t>of</a:t>
            </a:r>
            <a:endParaRPr sz="14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-5" dirty="0">
                <a:latin typeface="Roboto"/>
                <a:cs typeface="Roboto"/>
              </a:rPr>
              <a:t>app</a:t>
            </a:r>
            <a:r>
              <a:rPr lang="en-IN" sz="1400" spc="-5" dirty="0">
                <a:latin typeface="Roboto"/>
                <a:cs typeface="Roboto"/>
              </a:rPr>
              <a:t>r</a:t>
            </a:r>
            <a:r>
              <a:rPr lang="en-US" sz="1400" spc="-5" dirty="0" err="1">
                <a:latin typeface="Roboto"/>
                <a:cs typeface="Roboto"/>
              </a:rPr>
              <a:t>r</a:t>
            </a:r>
            <a:r>
              <a:rPr sz="1400" spc="-5" dirty="0" err="1">
                <a:latin typeface="Roboto"/>
                <a:cs typeface="Roboto"/>
              </a:rPr>
              <a:t>enticeship</a:t>
            </a:r>
            <a:r>
              <a:rPr sz="1400" spc="-5" dirty="0">
                <a:latin typeface="Roboto"/>
                <a:cs typeface="Roboto"/>
              </a:rPr>
              <a:t>.</a:t>
            </a:r>
            <a:r>
              <a:rPr sz="1400" spc="300" dirty="0">
                <a:latin typeface="Roboto"/>
                <a:cs typeface="Roboto"/>
              </a:rPr>
              <a:t> </a:t>
            </a:r>
            <a:r>
              <a:rPr lang="en-US" sz="1400" spc="155" dirty="0">
                <a:latin typeface="Roboto"/>
                <a:cs typeface="Roboto"/>
              </a:rPr>
              <a:t>T</a:t>
            </a:r>
            <a:r>
              <a:rPr sz="1400" spc="155" dirty="0">
                <a:latin typeface="Roboto"/>
                <a:cs typeface="Roboto"/>
              </a:rPr>
              <a:t>he</a:t>
            </a:r>
            <a:r>
              <a:rPr sz="1400" spc="305" dirty="0">
                <a:latin typeface="Roboto"/>
                <a:cs typeface="Roboto"/>
              </a:rPr>
              <a:t> </a:t>
            </a:r>
            <a:r>
              <a:rPr sz="1400" spc="5" dirty="0">
                <a:latin typeface="Roboto"/>
                <a:cs typeface="Roboto"/>
              </a:rPr>
              <a:t>p</a:t>
            </a:r>
            <a:r>
              <a:rPr lang="en-US" sz="1400" spc="5" dirty="0">
                <a:latin typeface="Roboto"/>
                <a:cs typeface="Roboto"/>
              </a:rPr>
              <a:t>r</a:t>
            </a:r>
            <a:r>
              <a:rPr sz="1400" spc="5" dirty="0">
                <a:latin typeface="Roboto"/>
                <a:cs typeface="Roboto"/>
              </a:rPr>
              <a:t>actical</a:t>
            </a:r>
            <a:r>
              <a:rPr sz="1400" spc="290" dirty="0">
                <a:latin typeface="Roboto"/>
                <a:cs typeface="Roboto"/>
              </a:rPr>
              <a:t> </a:t>
            </a:r>
            <a:r>
              <a:rPr sz="1400" spc="50" dirty="0">
                <a:latin typeface="Roboto"/>
                <a:cs typeface="Roboto"/>
              </a:rPr>
              <a:t>fo</a:t>
            </a:r>
            <a:r>
              <a:rPr lang="en-US" sz="1400" spc="50" dirty="0">
                <a:latin typeface="Roboto"/>
                <a:cs typeface="Roboto"/>
              </a:rPr>
              <a:t>r</a:t>
            </a:r>
            <a:r>
              <a:rPr sz="1400" spc="305" dirty="0">
                <a:latin typeface="Roboto"/>
                <a:cs typeface="Roboto"/>
              </a:rPr>
              <a:t> </a:t>
            </a:r>
            <a:r>
              <a:rPr sz="1400" dirty="0">
                <a:latin typeface="Roboto"/>
                <a:cs typeface="Roboto"/>
              </a:rPr>
              <a:t>1</a:t>
            </a:r>
            <a:r>
              <a:rPr sz="1400" spc="305" dirty="0">
                <a:latin typeface="Roboto"/>
                <a:cs typeface="Roboto"/>
              </a:rPr>
              <a:t> </a:t>
            </a:r>
            <a:r>
              <a:rPr sz="1400" spc="15" dirty="0">
                <a:latin typeface="Roboto"/>
                <a:cs typeface="Roboto"/>
              </a:rPr>
              <a:t>yea</a:t>
            </a:r>
            <a:r>
              <a:rPr lang="en-US" sz="1400" spc="15" dirty="0">
                <a:latin typeface="Roboto"/>
                <a:cs typeface="Roboto"/>
              </a:rPr>
              <a:t>r</a:t>
            </a:r>
            <a:r>
              <a:rPr sz="1400" spc="29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must</a:t>
            </a:r>
            <a:r>
              <a:rPr sz="1400" spc="300" dirty="0">
                <a:latin typeface="Roboto"/>
                <a:cs typeface="Roboto"/>
              </a:rPr>
              <a:t> </a:t>
            </a:r>
            <a:r>
              <a:rPr sz="1400" dirty="0">
                <a:latin typeface="Roboto"/>
                <a:cs typeface="Roboto"/>
              </a:rPr>
              <a:t>be</a:t>
            </a:r>
            <a:r>
              <a:rPr sz="1400" spc="300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completed</a:t>
            </a:r>
            <a:r>
              <a:rPr sz="1400" spc="305" dirty="0">
                <a:latin typeface="Roboto"/>
                <a:cs typeface="Roboto"/>
              </a:rPr>
              <a:t> </a:t>
            </a:r>
            <a:r>
              <a:rPr sz="1400" spc="-20" dirty="0">
                <a:latin typeface="Roboto"/>
                <a:cs typeface="Roboto"/>
              </a:rPr>
              <a:t>in</a:t>
            </a:r>
            <a:r>
              <a:rPr sz="1400" spc="29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India</a:t>
            </a:r>
            <a:r>
              <a:rPr sz="1400" spc="300" dirty="0">
                <a:latin typeface="Roboto"/>
                <a:cs typeface="Roboto"/>
              </a:rPr>
              <a:t> </a:t>
            </a:r>
            <a:r>
              <a:rPr sz="1400" spc="-10" dirty="0">
                <a:latin typeface="Roboto"/>
                <a:cs typeface="Roboto"/>
              </a:rPr>
              <a:t>post</a:t>
            </a:r>
            <a:endParaRPr sz="1400" dirty="0">
              <a:latin typeface="Roboto"/>
              <a:cs typeface="Roboto"/>
            </a:endParaRPr>
          </a:p>
          <a:p>
            <a:pPr marL="12700">
              <a:lnSpc>
                <a:spcPct val="100000"/>
              </a:lnSpc>
              <a:spcBef>
                <a:spcPts val="840"/>
              </a:spcBef>
            </a:pPr>
            <a:r>
              <a:rPr sz="1400" spc="15" dirty="0">
                <a:latin typeface="Roboto"/>
                <a:cs typeface="Roboto"/>
              </a:rPr>
              <a:t>cou</a:t>
            </a:r>
            <a:r>
              <a:rPr lang="en-US" sz="1400" spc="15" dirty="0">
                <a:latin typeface="Roboto"/>
                <a:cs typeface="Roboto"/>
              </a:rPr>
              <a:t>r</a:t>
            </a:r>
            <a:r>
              <a:rPr sz="1400" spc="15" dirty="0">
                <a:latin typeface="Roboto"/>
                <a:cs typeface="Roboto"/>
              </a:rPr>
              <a:t>se</a:t>
            </a:r>
            <a:r>
              <a:rPr sz="1400" spc="-10" dirty="0">
                <a:latin typeface="Roboto"/>
                <a:cs typeface="Roboto"/>
              </a:rPr>
              <a:t> completion</a:t>
            </a:r>
            <a:r>
              <a:rPr sz="1400" spc="-5" dirty="0">
                <a:latin typeface="Roboto"/>
                <a:cs typeface="Roboto"/>
              </a:rPr>
              <a:t> </a:t>
            </a:r>
            <a:r>
              <a:rPr sz="1400" spc="-15" dirty="0">
                <a:latin typeface="Roboto"/>
                <a:cs typeface="Roboto"/>
              </a:rPr>
              <a:t>and</a:t>
            </a:r>
            <a:r>
              <a:rPr sz="1400" spc="-10" dirty="0">
                <a:latin typeface="Roboto"/>
                <a:cs typeface="Roboto"/>
              </a:rPr>
              <a:t> on </a:t>
            </a:r>
            <a:r>
              <a:rPr sz="1400" spc="5" dirty="0">
                <a:latin typeface="Roboto"/>
                <a:cs typeface="Roboto"/>
              </a:rPr>
              <a:t>clea</a:t>
            </a:r>
            <a:r>
              <a:rPr lang="en-US" sz="1400" spc="5" dirty="0">
                <a:latin typeface="Roboto"/>
                <a:cs typeface="Roboto"/>
              </a:rPr>
              <a:t>r</a:t>
            </a:r>
            <a:r>
              <a:rPr sz="1400" spc="5" dirty="0">
                <a:latin typeface="Roboto"/>
                <a:cs typeface="Roboto"/>
              </a:rPr>
              <a:t>ing</a:t>
            </a:r>
            <a:r>
              <a:rPr sz="1400" dirty="0">
                <a:latin typeface="Roboto"/>
                <a:cs typeface="Roboto"/>
              </a:rPr>
              <a:t> </a:t>
            </a:r>
            <a:r>
              <a:rPr sz="1400" spc="60" dirty="0">
                <a:latin typeface="Roboto"/>
                <a:cs typeface="Roboto"/>
              </a:rPr>
              <a:t>FMGE/NEX</a:t>
            </a:r>
            <a:r>
              <a:rPr lang="en-US" sz="1400" spc="60" dirty="0">
                <a:latin typeface="Roboto"/>
                <a:cs typeface="Roboto"/>
              </a:rPr>
              <a:t>T</a:t>
            </a:r>
            <a:r>
              <a:rPr sz="1400" spc="-20" dirty="0">
                <a:latin typeface="Roboto"/>
                <a:cs typeface="Roboto"/>
              </a:rPr>
              <a:t> </a:t>
            </a:r>
            <a:r>
              <a:rPr sz="1400" spc="-5" dirty="0">
                <a:latin typeface="Roboto"/>
                <a:cs typeface="Roboto"/>
              </a:rPr>
              <a:t>exams.</a:t>
            </a:r>
            <a:endParaRPr sz="1400" dirty="0">
              <a:latin typeface="Roboto"/>
              <a:cs typeface="Roboto"/>
            </a:endParaRPr>
          </a:p>
        </p:txBody>
      </p:sp>
      <p:pic>
        <p:nvPicPr>
          <p:cNvPr id="8" name="object 11">
            <a:extLst>
              <a:ext uri="{FF2B5EF4-FFF2-40B4-BE49-F238E27FC236}">
                <a16:creationId xmlns:a16="http://schemas.microsoft.com/office/drawing/2014/main" id="{3960985C-5ABE-48F3-B88F-9059CD482712}"/>
              </a:ext>
            </a:extLst>
          </p:cNvPr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6787299" y="154305"/>
            <a:ext cx="4890859" cy="3265170"/>
          </a:xfrm>
          <a:prstGeom prst="rect">
            <a:avLst/>
          </a:prstGeom>
        </p:spPr>
      </p:pic>
      <p:pic>
        <p:nvPicPr>
          <p:cNvPr id="9" name="object 12">
            <a:extLst>
              <a:ext uri="{FF2B5EF4-FFF2-40B4-BE49-F238E27FC236}">
                <a16:creationId xmlns:a16="http://schemas.microsoft.com/office/drawing/2014/main" id="{D8F04337-954C-4483-872B-EF263A5B1CD3}"/>
              </a:ext>
            </a:extLst>
          </p:cNvPr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6787297" y="3438526"/>
            <a:ext cx="4890859" cy="3419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86308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TextBox 18">
            <a:extLst>
              <a:ext uri="{FF2B5EF4-FFF2-40B4-BE49-F238E27FC236}">
                <a16:creationId xmlns:a16="http://schemas.microsoft.com/office/drawing/2014/main" id="{AD8529D6-1287-4808-BBF9-46A0B3648323}"/>
              </a:ext>
            </a:extLst>
          </p:cNvPr>
          <p:cNvSpPr txBox="1"/>
          <p:nvPr/>
        </p:nvSpPr>
        <p:spPr>
          <a:xfrm>
            <a:off x="0" y="425197"/>
            <a:ext cx="12192000" cy="523220"/>
          </a:xfrm>
          <a:prstGeom prst="rect">
            <a:avLst/>
          </a:prstGeom>
          <a:solidFill>
            <a:schemeClr val="accent5">
              <a:lumMod val="40000"/>
              <a:lumOff val="60000"/>
            </a:schemeClr>
          </a:solidFill>
        </p:spPr>
        <p:txBody>
          <a:bodyPr wrap="square">
            <a:spAutoFit/>
          </a:bodyPr>
          <a:lstStyle/>
          <a:p>
            <a:pPr algn="ctr"/>
            <a:r>
              <a:rPr lang="en-US" sz="2800" b="1" dirty="0">
                <a:solidFill>
                  <a:srgbClr val="002060"/>
                </a:solidFill>
                <a:latin typeface="Arial"/>
                <a:cs typeface="Arial"/>
              </a:rPr>
              <a:t>KAZAN FEDERAL UNIVERSITY</a:t>
            </a:r>
            <a:r>
              <a:rPr lang="en-US" sz="1400" b="1" dirty="0">
                <a:solidFill>
                  <a:srgbClr val="002060"/>
                </a:solidFill>
                <a:latin typeface="Arial"/>
                <a:cs typeface="Arial"/>
              </a:rPr>
              <a:t> RUSSIA</a:t>
            </a:r>
            <a:r>
              <a:rPr lang="en-US" sz="1800" b="1" dirty="0">
                <a:solidFill>
                  <a:srgbClr val="002060"/>
                </a:solidFill>
                <a:latin typeface="Arial"/>
                <a:cs typeface="Arial"/>
              </a:rPr>
              <a:t>, ESTABLISHED IN: </a:t>
            </a:r>
            <a:r>
              <a:rPr lang="en-US" b="1" dirty="0">
                <a:solidFill>
                  <a:srgbClr val="002060"/>
                </a:solidFill>
                <a:latin typeface="Arial"/>
                <a:cs typeface="Arial"/>
              </a:rPr>
              <a:t>1804</a:t>
            </a:r>
            <a:endParaRPr lang="en-US" dirty="0">
              <a:solidFill>
                <a:srgbClr val="002060"/>
              </a:solidFill>
            </a:endParaRPr>
          </a:p>
        </p:txBody>
      </p:sp>
      <p:graphicFrame>
        <p:nvGraphicFramePr>
          <p:cNvPr id="20" name="Table 19">
            <a:extLst>
              <a:ext uri="{FF2B5EF4-FFF2-40B4-BE49-F238E27FC236}">
                <a16:creationId xmlns:a16="http://schemas.microsoft.com/office/drawing/2014/main" id="{0F0F31F8-2E68-475A-990F-1A4704E785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92360038"/>
              </p:ext>
            </p:extLst>
          </p:nvPr>
        </p:nvGraphicFramePr>
        <p:xfrm>
          <a:off x="0" y="1009973"/>
          <a:ext cx="12191999" cy="584803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382295">
                  <a:extLst>
                    <a:ext uri="{9D8B030D-6E8A-4147-A177-3AD203B41FA5}">
                      <a16:colId xmlns:a16="http://schemas.microsoft.com/office/drawing/2014/main" val="67176332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20465489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45991350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2533159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355333012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1188172411"/>
                    </a:ext>
                  </a:extLst>
                </a:gridCol>
                <a:gridCol w="1468284">
                  <a:extLst>
                    <a:ext uri="{9D8B030D-6E8A-4147-A177-3AD203B41FA5}">
                      <a16:colId xmlns:a16="http://schemas.microsoft.com/office/drawing/2014/main" val="2626064781"/>
                    </a:ext>
                  </a:extLst>
                </a:gridCol>
              </a:tblGrid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PARTICULARS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1ST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02060"/>
                          </a:solidFill>
                          <a:effectLst/>
                        </a:rPr>
                        <a:t>2ND YEAR</a:t>
                      </a:r>
                      <a:endParaRPr lang="en-IN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02060"/>
                          </a:solidFill>
                          <a:effectLst/>
                        </a:rPr>
                        <a:t>3rd YEAR</a:t>
                      </a:r>
                      <a:endParaRPr lang="en-IN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02060"/>
                          </a:solidFill>
                          <a:effectLst/>
                        </a:rPr>
                        <a:t>4th YEAR</a:t>
                      </a:r>
                      <a:endParaRPr lang="en-IN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>
                          <a:solidFill>
                            <a:srgbClr val="002060"/>
                          </a:solidFill>
                          <a:effectLst/>
                        </a:rPr>
                        <a:t>5th YEAR</a:t>
                      </a:r>
                      <a:endParaRPr lang="en-IN" sz="1600" b="1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6th YEAR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4903738"/>
                  </a:ext>
                </a:extLst>
              </a:tr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TUITION FEE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653400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653400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653400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653400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653400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653400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40466757"/>
                  </a:ext>
                </a:extLst>
              </a:tr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HOSTEL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18000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18000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74367331"/>
                  </a:ext>
                </a:extLst>
              </a:tr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INSURANCE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4500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IN" sz="16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uLnTx/>
                          <a:uFillTx/>
                          <a:latin typeface="Calibri" panose="020F0502020204030204"/>
                          <a:ea typeface="+mn-ea"/>
                          <a:cs typeface="+mn-cs"/>
                        </a:rPr>
                        <a:t>4500 RUB</a:t>
                      </a:r>
                      <a:endParaRPr kumimoji="0" lang="en-IN" sz="1600" b="0" i="0" u="none" strike="noStrike" kern="1200" cap="none" spc="0" normalizeH="0" baseline="0" noProof="0" dirty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uLnTx/>
                        <a:uFillTx/>
                        <a:latin typeface="Calibri" panose="020F0502020204030204" pitchFamily="34" charset="0"/>
                        <a:ea typeface="+mn-ea"/>
                        <a:cs typeface="+mn-cs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02580997"/>
                  </a:ext>
                </a:extLst>
              </a:tr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MEDICAL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8000 RUB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577745308"/>
                  </a:ext>
                </a:extLst>
              </a:tr>
              <a:tr h="269948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REGISTRATION, DOCUMENT TRANSLATION, NOTARIZATION, LEGALIZATION, INVITATION, VISA EXTENSION, STUDENT CARD, LIBRARY CARD, EQUIVALENCE CERTIFICATE, ACCESS TO ENGLISH BOOKS FOR ALL SUBJECTS.</a:t>
                      </a:r>
                      <a:endParaRPr lang="en-US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21000 RUB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VISA EXTENSION ON ACTUALS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24639980"/>
                  </a:ext>
                </a:extLst>
              </a:tr>
              <a:tr h="345247"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ADMINISTRATIVE CHARGE (OTC)</a:t>
                      </a:r>
                      <a:endParaRPr lang="en-IN" sz="16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1300$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n-IN" sz="1600" u="none" strike="noStrike" dirty="0">
                          <a:solidFill>
                            <a:srgbClr val="002060"/>
                          </a:solidFill>
                          <a:effectLst/>
                        </a:rPr>
                        <a:t>NA</a:t>
                      </a:r>
                      <a:endParaRPr lang="en-IN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689978040"/>
                  </a:ext>
                </a:extLst>
              </a:tr>
              <a:tr h="730543">
                <a:tc gridSpan="7">
                  <a:txBody>
                    <a:bodyPr/>
                    <a:lstStyle/>
                    <a:p>
                      <a:pPr algn="ctr" rtl="0" fontAlgn="ctr"/>
                      <a:r>
                        <a:rPr lang="en-US" sz="1800" b="1" u="none" strike="noStrike" dirty="0">
                          <a:solidFill>
                            <a:srgbClr val="002060"/>
                          </a:solidFill>
                          <a:effectLst/>
                        </a:rPr>
                        <a:t>BIOMETRIC, FINGERPRINTING CHARGES WILL BE ON ACTUALS TO BE PAID BY STUDENT SEPERATELY. </a:t>
                      </a:r>
                      <a:endParaRPr lang="en-US" sz="1800" b="1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48103516"/>
                  </a:ext>
                </a:extLst>
              </a:tr>
              <a:tr h="346520">
                <a:tc gridSpan="7">
                  <a:txBody>
                    <a:bodyPr/>
                    <a:lstStyle/>
                    <a:p>
                      <a:pPr algn="ctr" rtl="0" fontAlgn="ctr"/>
                      <a:endParaRPr lang="en-US" sz="1600" b="0" i="0" u="none" strike="noStrike" dirty="0">
                        <a:solidFill>
                          <a:srgbClr val="00206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3205" marR="3205" marT="3205" marB="0" anchor="ctr">
                    <a:solidFill>
                      <a:schemeClr val="accent5">
                        <a:lumMod val="40000"/>
                        <a:lumOff val="6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IN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94575142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82612265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73</TotalTime>
  <Words>350</Words>
  <Application>Microsoft Office PowerPoint</Application>
  <PresentationFormat>Widescreen</PresentationFormat>
  <Paragraphs>68</Paragraphs>
  <Slides>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11" baseType="lpstr">
      <vt:lpstr>Microsoft YaHei</vt:lpstr>
      <vt:lpstr>Arial</vt:lpstr>
      <vt:lpstr>Calibri</vt:lpstr>
      <vt:lpstr>Calibri Light</vt:lpstr>
      <vt:lpstr>Roboto</vt:lpstr>
      <vt:lpstr>Trebuchet MS</vt:lpstr>
      <vt:lpstr>Wingdings</vt:lpstr>
      <vt:lpstr>Office Theme</vt:lpstr>
      <vt:lpstr>PowerPoint Presentation</vt:lpstr>
      <vt:lpstr>MBBS AT KAZAN FEDERAL UNIVERSITY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ASUS</dc:creator>
  <cp:lastModifiedBy>Alisha Negi</cp:lastModifiedBy>
  <cp:revision>15</cp:revision>
  <dcterms:created xsi:type="dcterms:W3CDTF">2026-04-03T09:55:33Z</dcterms:created>
  <dcterms:modified xsi:type="dcterms:W3CDTF">2026-05-23T09:19:32Z</dcterms:modified>
</cp:coreProperties>
</file>