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86C0"/>
    <a:srgbClr val="E9E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53546-B102-4929-A27B-EC55452DDA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1C789D-19B1-42E9-BFCD-F56C79E63A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64BC11-F4BC-4A34-BE46-DC0754ABA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A80FC4-6FDD-4942-A3D2-76729C75E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A775FA-9B28-4E4F-8664-1A7E019FA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8421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3ECAB-50A3-42D7-B069-510BC9113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F677F8-BCF3-4325-80B9-CDDEA1B76E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5BCE43-8B22-492F-8E43-A277E5ABB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0BEFC4-EC6A-4ACC-88BC-9F58EABFE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00DBEC-9B4C-47FA-B8EF-D1A75DFBB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8455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CAEAC5-12CC-4517-9608-A47342A284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7CDA4A-C1C0-482E-82A7-78CA7E6044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AF2EE-27A5-4946-B694-96702B26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287C83-1F3E-4DB9-80F7-844C041FD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8F027-DB48-442B-84C0-99BF87C5F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26440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D707C-BCB6-4872-8134-5702654E6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66ADC4-CE8B-44E0-AD89-2B74B5271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FB7E24-AD01-4CC3-971B-D3789CBC3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3C53A6-2AE0-4BC7-8702-0FDF0F11E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BD05D5-A3B3-47C1-81BB-E45E0ACF8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0056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F9D22-A741-4DEA-9156-68BA57C12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DBD50F-B3AB-4D33-B556-78F92ED67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848395-E600-4D0B-9716-A6A968A01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96CF21-7630-4C0C-B270-B0BDCBBF5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618362-D860-4213-9FC8-F850D1A8F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1404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2BC75-FB99-4AE2-B70B-8680A3E3A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5E32B-FD4F-4C1E-AD6A-E7EC5B62A8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BB5AF7-61D9-4162-A749-43AC721149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1DA5EE-883F-4216-A5CB-37597F764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56F068-B5F1-429C-A059-B220EBC62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49BE05-7072-4749-9B3F-F09553861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0463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28B0F-9612-42DA-9B7D-2E188C33D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8790A-2CC5-466B-8D44-DDDF8A2A9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7432BC-C710-4E94-A86E-3F4331C3E4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2412B9-C6DC-4018-833D-2F1EC4246A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B8CAB3-83DD-4A82-95C8-840A6A09E2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EFBB2C-805C-4EC5-9AE4-F135F1299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130455-25C5-44BB-8AAD-0C16DF4E1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18930B-2A1E-42B1-9D83-72A553748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36929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E17A7-73B5-4DBA-B4FA-D22356B88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55106E-C93A-486A-9A28-314600B46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817DA3-25C4-4111-86F9-1ABF2CFB5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2FF6CC-A600-45E7-81C6-8E7143F96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82596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9B89FB-8121-42E4-B422-606730821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7C16B4-4008-4782-9ED0-BD14DA2FA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6194EE-F1BF-4D8D-997F-93CC30064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11953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E6FB3-430E-42F5-BE33-F8A3F07EF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006EAE-2E70-4CF2-84E1-229FE9F2B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829624-6C75-4B5C-B179-71298D0FF9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C1D02E-3171-4EC4-A291-D295422AB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611D3B-145A-4E31-B4C6-0F4C1C17C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9DC036-784F-44C1-A9FC-F22D31BFC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310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40867-C07F-480B-90E0-A26021469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4DE052-441B-409F-8E60-AEF4B67E98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B039C1-A1BA-4FDB-9EC5-04F23761B2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8DE989-AE6F-4C4D-ABED-9830C7E16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90FF1D-C8F5-448D-8788-8BDCB03CD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48CC32-46A9-4AB1-A89A-67B810E78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17425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33B7CA-7AB6-43E5-8E79-579E9F67D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AE16D8-FF48-444F-804B-FC147BA958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13BE42-A24C-47D1-B5CB-D59834351D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F33098-6397-4712-B5C1-0D05E12719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BB7560-AA49-4BF6-AE09-4E08070CA5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90097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ject 4">
            <a:extLst>
              <a:ext uri="{FF2B5EF4-FFF2-40B4-BE49-F238E27FC236}">
                <a16:creationId xmlns:a16="http://schemas.microsoft.com/office/drawing/2014/main" id="{8E12A545-3A37-48BB-8C16-F7C8148C6BF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20" y="0"/>
            <a:ext cx="12184379" cy="6787894"/>
          </a:xfrm>
          <a:prstGeom prst="rect">
            <a:avLst/>
          </a:prstGeom>
        </p:spPr>
      </p:pic>
      <p:sp>
        <p:nvSpPr>
          <p:cNvPr id="19" name="object 15">
            <a:extLst>
              <a:ext uri="{FF2B5EF4-FFF2-40B4-BE49-F238E27FC236}">
                <a16:creationId xmlns:a16="http://schemas.microsoft.com/office/drawing/2014/main" id="{67EA7C1F-5EDC-467A-86F7-69EF9F34449B}"/>
              </a:ext>
            </a:extLst>
          </p:cNvPr>
          <p:cNvSpPr txBox="1"/>
          <p:nvPr/>
        </p:nvSpPr>
        <p:spPr>
          <a:xfrm>
            <a:off x="7620" y="5729486"/>
            <a:ext cx="12184380" cy="1128514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81280" rIns="0" bIns="0" rtlCol="0">
            <a:spAutoFit/>
          </a:bodyPr>
          <a:lstStyle/>
          <a:p>
            <a:pPr marL="134620" algn="ctr">
              <a:spcBef>
                <a:spcPts val="640"/>
              </a:spcBef>
            </a:pPr>
            <a:r>
              <a:rPr sz="2000" b="1" spc="-25" dirty="0">
                <a:solidFill>
                  <a:srgbClr val="4586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LOCATION:</a:t>
            </a:r>
            <a:r>
              <a:rPr sz="2000" b="1" spc="-10" dirty="0">
                <a:solidFill>
                  <a:srgbClr val="4586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en-US" sz="2000" b="1" spc="-40" dirty="0">
                <a:solidFill>
                  <a:srgbClr val="4586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VLADIVOSTOK</a:t>
            </a:r>
            <a:r>
              <a:rPr sz="2000" b="1" spc="-40" dirty="0">
                <a:solidFill>
                  <a:srgbClr val="4586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,</a:t>
            </a:r>
            <a:r>
              <a:rPr sz="2000" b="1" spc="-10" dirty="0">
                <a:solidFill>
                  <a:srgbClr val="4586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RUSSIA</a:t>
            </a:r>
            <a:r>
              <a:rPr lang="en-US" sz="2000" b="1" spc="-10" dirty="0">
                <a:solidFill>
                  <a:srgbClr val="4586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 ESTABLISHED IN: </a:t>
            </a:r>
            <a:r>
              <a:rPr sz="2000" b="1" dirty="0">
                <a:solidFill>
                  <a:srgbClr val="4586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August</a:t>
            </a:r>
            <a:r>
              <a:rPr sz="2000" b="1" spc="-85" dirty="0">
                <a:solidFill>
                  <a:srgbClr val="4586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4586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1</a:t>
            </a:r>
            <a:r>
              <a:rPr lang="en-US" sz="2000" b="1" spc="-20" dirty="0">
                <a:solidFill>
                  <a:srgbClr val="4586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899</a:t>
            </a:r>
            <a:r>
              <a:rPr lang="en-US" sz="2000" b="1" dirty="0">
                <a:solidFill>
                  <a:srgbClr val="4586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endParaRPr sz="2000" b="1" dirty="0">
              <a:solidFill>
                <a:srgbClr val="4586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  <a:p>
            <a:pPr marL="12700" algn="ctr"/>
            <a:r>
              <a:rPr lang="en-US" sz="4800" b="1" spc="305" dirty="0">
                <a:solidFill>
                  <a:srgbClr val="4586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FAR EASTERN FEDERAL UNIVERSITY</a:t>
            </a:r>
            <a:endParaRPr sz="4800" b="1" dirty="0">
              <a:solidFill>
                <a:srgbClr val="4586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014390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8">
            <a:extLst>
              <a:ext uri="{FF2B5EF4-FFF2-40B4-BE49-F238E27FC236}">
                <a16:creationId xmlns:a16="http://schemas.microsoft.com/office/drawing/2014/main" id="{7D637910-E0F6-40DA-9DD9-B542A084127A}"/>
              </a:ext>
            </a:extLst>
          </p:cNvPr>
          <p:cNvSpPr txBox="1"/>
          <p:nvPr/>
        </p:nvSpPr>
        <p:spPr>
          <a:xfrm>
            <a:off x="18953" y="26002"/>
            <a:ext cx="12161472" cy="6947415"/>
          </a:xfrm>
          <a:prstGeom prst="rect">
            <a:avLst/>
          </a:prstGeom>
          <a:solidFill>
            <a:srgbClr val="4586C0"/>
          </a:solidFill>
          <a:ln>
            <a:solidFill>
              <a:schemeClr val="tx1"/>
            </a:solidFill>
          </a:ln>
        </p:spPr>
        <p:txBody>
          <a:bodyPr vert="horz" wrap="square" lIns="0" tIns="50165" rIns="0" bIns="0" rtlCol="0">
            <a:spAutoFit/>
          </a:bodyPr>
          <a:lstStyle/>
          <a:p>
            <a:pPr marL="12700" algn="just">
              <a:spcBef>
                <a:spcPts val="395"/>
              </a:spcBef>
              <a:tabLst>
                <a:tab pos="355600" algn="l"/>
              </a:tabLst>
            </a:pPr>
            <a:r>
              <a:rPr lang="en-US" sz="2000" b="1" spc="-45" dirty="0">
                <a:solidFill>
                  <a:schemeClr val="bg1"/>
                </a:solidFill>
                <a:latin typeface="Arial"/>
                <a:cs typeface="Arial"/>
              </a:rPr>
              <a:t>ELIGIBILITY CRITERIA</a:t>
            </a:r>
          </a:p>
          <a:p>
            <a:pPr marL="12700" algn="just">
              <a:spcBef>
                <a:spcPts val="395"/>
              </a:spcBef>
              <a:tabLst>
                <a:tab pos="355600" algn="l"/>
              </a:tabLst>
            </a:pPr>
            <a:endParaRPr lang="en-US" b="1" spc="-45" dirty="0">
              <a:solidFill>
                <a:schemeClr val="bg1"/>
              </a:solidFill>
              <a:latin typeface="Arial"/>
              <a:cs typeface="Arial"/>
            </a:endParaRPr>
          </a:p>
          <a:p>
            <a:pPr marL="298450" indent="-285750" algn="just">
              <a:spcBef>
                <a:spcPts val="395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sz="1600" b="1" spc="-45" dirty="0">
                <a:solidFill>
                  <a:schemeClr val="bg1"/>
                </a:solidFill>
                <a:latin typeface="Arial"/>
                <a:cs typeface="Arial"/>
              </a:rPr>
              <a:t>You</a:t>
            </a:r>
            <a:r>
              <a:rPr sz="1600" b="1" spc="-1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chemeClr val="bg1"/>
                </a:solidFill>
                <a:latin typeface="Arial"/>
                <a:cs typeface="Arial"/>
              </a:rPr>
              <a:t>are</a:t>
            </a:r>
            <a:r>
              <a:rPr sz="1600" b="1" spc="-1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chemeClr val="bg1"/>
                </a:solidFill>
                <a:latin typeface="Arial"/>
                <a:cs typeface="Arial"/>
              </a:rPr>
              <a:t>at</a:t>
            </a:r>
            <a:r>
              <a:rPr sz="16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chemeClr val="bg1"/>
                </a:solidFill>
                <a:latin typeface="Arial"/>
                <a:cs typeface="Arial"/>
              </a:rPr>
              <a:t>least</a:t>
            </a:r>
            <a:r>
              <a:rPr sz="1600" b="1" spc="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chemeClr val="bg1"/>
                </a:solidFill>
                <a:latin typeface="Arial"/>
                <a:cs typeface="Arial"/>
              </a:rPr>
              <a:t>17</a:t>
            </a:r>
            <a:r>
              <a:rPr sz="1600" b="1" spc="-10" dirty="0">
                <a:solidFill>
                  <a:schemeClr val="bg1"/>
                </a:solidFill>
                <a:latin typeface="Arial"/>
                <a:cs typeface="Arial"/>
              </a:rPr>
              <a:t> years</a:t>
            </a:r>
            <a:r>
              <a:rPr sz="1600" b="1" spc="3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chemeClr val="bg1"/>
                </a:solidFill>
                <a:latin typeface="Arial"/>
                <a:cs typeface="Arial"/>
              </a:rPr>
              <a:t>old.</a:t>
            </a:r>
            <a:endParaRPr sz="16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298450" marR="5080" indent="-285750" algn="just"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sz="1600" b="1" spc="-45" dirty="0">
                <a:solidFill>
                  <a:schemeClr val="bg1"/>
                </a:solidFill>
                <a:latin typeface="Arial"/>
                <a:cs typeface="Arial"/>
              </a:rPr>
              <a:t>You </a:t>
            </a:r>
            <a:r>
              <a:rPr sz="1600" b="1" spc="-5" dirty="0">
                <a:solidFill>
                  <a:schemeClr val="bg1"/>
                </a:solidFill>
                <a:latin typeface="Arial"/>
                <a:cs typeface="Arial"/>
              </a:rPr>
              <a:t>have passed </a:t>
            </a:r>
            <a:r>
              <a:rPr sz="1600" b="1" spc="-10" dirty="0">
                <a:solidFill>
                  <a:schemeClr val="bg1"/>
                </a:solidFill>
                <a:latin typeface="Arial"/>
                <a:cs typeface="Arial"/>
              </a:rPr>
              <a:t>Class </a:t>
            </a:r>
            <a:r>
              <a:rPr sz="1600" b="1" spc="-5" dirty="0">
                <a:solidFill>
                  <a:schemeClr val="bg1"/>
                </a:solidFill>
                <a:latin typeface="Arial"/>
                <a:cs typeface="Arial"/>
              </a:rPr>
              <a:t>12th </a:t>
            </a:r>
            <a:r>
              <a:rPr sz="1600" b="1" dirty="0">
                <a:solidFill>
                  <a:schemeClr val="bg1"/>
                </a:solidFill>
                <a:latin typeface="Arial"/>
                <a:cs typeface="Arial"/>
              </a:rPr>
              <a:t>with </a:t>
            </a:r>
            <a:r>
              <a:rPr sz="1600" b="1" spc="-5" dirty="0">
                <a:solidFill>
                  <a:schemeClr val="bg1"/>
                </a:solidFill>
                <a:latin typeface="Arial"/>
                <a:cs typeface="Arial"/>
              </a:rPr>
              <a:t>PCB and English </a:t>
            </a:r>
            <a:r>
              <a:rPr sz="16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chemeClr val="bg1"/>
                </a:solidFill>
                <a:latin typeface="Arial"/>
                <a:cs typeface="Arial"/>
              </a:rPr>
              <a:t>subjects from a board </a:t>
            </a:r>
            <a:endParaRPr lang="en-US" sz="1600" b="1" spc="-5" dirty="0">
              <a:solidFill>
                <a:schemeClr val="bg1"/>
              </a:solidFill>
              <a:latin typeface="Arial"/>
              <a:cs typeface="Arial"/>
            </a:endParaRPr>
          </a:p>
          <a:p>
            <a:pPr marL="12700" marR="5080" algn="just">
              <a:tabLst>
                <a:tab pos="355600" algn="l"/>
              </a:tabLst>
            </a:pPr>
            <a:r>
              <a:rPr lang="en-IN" sz="1600" b="1" spc="-5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sz="1600" b="1" spc="-5" dirty="0">
                <a:solidFill>
                  <a:schemeClr val="bg1"/>
                </a:solidFill>
                <a:latin typeface="Arial"/>
                <a:cs typeface="Arial"/>
              </a:rPr>
              <a:t>recognized </a:t>
            </a:r>
            <a:r>
              <a:rPr sz="1600" b="1" spc="5" dirty="0">
                <a:solidFill>
                  <a:schemeClr val="bg1"/>
                </a:solidFill>
                <a:latin typeface="Arial"/>
                <a:cs typeface="Arial"/>
              </a:rPr>
              <a:t>by </a:t>
            </a:r>
            <a:r>
              <a:rPr sz="1600" b="1" spc="-5" dirty="0">
                <a:solidFill>
                  <a:schemeClr val="bg1"/>
                </a:solidFill>
                <a:latin typeface="Arial"/>
                <a:cs typeface="Arial"/>
              </a:rPr>
              <a:t>the Authorities </a:t>
            </a:r>
            <a:r>
              <a:rPr sz="16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chemeClr val="bg1"/>
                </a:solidFill>
                <a:latin typeface="Arial"/>
                <a:cs typeface="Arial"/>
              </a:rPr>
              <a:t>in</a:t>
            </a:r>
            <a:r>
              <a:rPr sz="1600" b="1" spc="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chemeClr val="bg1"/>
                </a:solidFill>
                <a:latin typeface="Arial"/>
                <a:cs typeface="Arial"/>
              </a:rPr>
              <a:t>India.</a:t>
            </a:r>
            <a:endParaRPr sz="16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sz="1600" b="1" spc="-45" dirty="0">
                <a:solidFill>
                  <a:schemeClr val="bg1"/>
                </a:solidFill>
                <a:latin typeface="Arial"/>
                <a:cs typeface="Arial"/>
              </a:rPr>
              <a:t>You</a:t>
            </a:r>
            <a:r>
              <a:rPr sz="1600" b="1" spc="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chemeClr val="bg1"/>
                </a:solidFill>
                <a:latin typeface="Arial"/>
                <a:cs typeface="Arial"/>
              </a:rPr>
              <a:t>have</a:t>
            </a:r>
            <a:r>
              <a:rPr sz="1600" b="1" spc="3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chemeClr val="bg1"/>
                </a:solidFill>
                <a:latin typeface="Arial"/>
                <a:cs typeface="Arial"/>
              </a:rPr>
              <a:t>secured</a:t>
            </a:r>
            <a:r>
              <a:rPr sz="1600" b="1" spc="1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chemeClr val="bg1"/>
                </a:solidFill>
                <a:latin typeface="Arial"/>
                <a:cs typeface="Arial"/>
              </a:rPr>
              <a:t>a</a:t>
            </a:r>
            <a:r>
              <a:rPr sz="1600" b="1" spc="1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Arial"/>
                <a:cs typeface="Arial"/>
              </a:rPr>
              <a:t>minimum</a:t>
            </a:r>
            <a:r>
              <a:rPr sz="1600" b="1" spc="4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chemeClr val="bg1"/>
                </a:solidFill>
                <a:latin typeface="Arial"/>
                <a:cs typeface="Arial"/>
              </a:rPr>
              <a:t>of</a:t>
            </a:r>
            <a:r>
              <a:rPr sz="1600" b="1" spc="1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chemeClr val="bg1"/>
                </a:solidFill>
                <a:latin typeface="Arial"/>
                <a:cs typeface="Arial"/>
              </a:rPr>
              <a:t>50%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(GEN) / 40%(OTHER)</a:t>
            </a:r>
            <a:r>
              <a:rPr sz="1600" b="1" spc="2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chemeClr val="bg1"/>
                </a:solidFill>
                <a:latin typeface="Arial"/>
                <a:cs typeface="Arial"/>
              </a:rPr>
              <a:t>in</a:t>
            </a:r>
            <a:r>
              <a:rPr sz="1600" b="1" spc="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chemeClr val="bg1"/>
                </a:solidFill>
                <a:latin typeface="Arial"/>
                <a:cs typeface="Arial"/>
              </a:rPr>
              <a:t>PCB</a:t>
            </a:r>
            <a:r>
              <a:rPr sz="1600" b="1" spc="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chemeClr val="bg1"/>
                </a:solidFill>
                <a:latin typeface="Arial"/>
                <a:cs typeface="Arial"/>
              </a:rPr>
              <a:t>in</a:t>
            </a:r>
            <a:r>
              <a:rPr sz="1600" b="1" spc="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chemeClr val="bg1"/>
                </a:solidFill>
                <a:latin typeface="Arial"/>
                <a:cs typeface="Arial"/>
              </a:rPr>
              <a:t>10+2.</a:t>
            </a:r>
            <a:endParaRPr sz="16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sz="1600" b="1" spc="-45" dirty="0">
                <a:solidFill>
                  <a:schemeClr val="bg1"/>
                </a:solidFill>
                <a:latin typeface="Arial"/>
                <a:cs typeface="Arial"/>
              </a:rPr>
              <a:t>You</a:t>
            </a:r>
            <a:r>
              <a:rPr sz="1600" b="1" spc="-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chemeClr val="bg1"/>
                </a:solidFill>
                <a:latin typeface="Arial"/>
                <a:cs typeface="Arial"/>
              </a:rPr>
              <a:t>have</a:t>
            </a:r>
            <a:r>
              <a:rPr sz="1600" b="1" spc="3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chemeClr val="bg1"/>
                </a:solidFill>
                <a:latin typeface="Arial"/>
                <a:cs typeface="Arial"/>
              </a:rPr>
              <a:t>qualified</a:t>
            </a:r>
            <a:r>
              <a:rPr sz="1600" b="1" spc="3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chemeClr val="bg1"/>
                </a:solidFill>
                <a:latin typeface="Arial"/>
                <a:cs typeface="Arial"/>
              </a:rPr>
              <a:t>NEET</a:t>
            </a:r>
            <a:r>
              <a:rPr sz="1600" b="1" spc="-2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chemeClr val="bg1"/>
                </a:solidFill>
                <a:latin typeface="Arial"/>
                <a:cs typeface="Arial"/>
              </a:rPr>
              <a:t>Exam.</a:t>
            </a:r>
            <a:endParaRPr lang="en-US" sz="1600" b="1" spc="-5" dirty="0">
              <a:solidFill>
                <a:schemeClr val="bg1"/>
              </a:solidFill>
              <a:latin typeface="Arial"/>
              <a:cs typeface="Arial"/>
            </a:endParaRPr>
          </a:p>
          <a:p>
            <a:pPr marL="12700" algn="just">
              <a:spcBef>
                <a:spcPts val="290"/>
              </a:spcBef>
              <a:tabLst>
                <a:tab pos="355600" algn="l"/>
              </a:tabLst>
            </a:pPr>
            <a:endParaRPr lang="en-US" sz="1400" b="1" spc="-5" dirty="0">
              <a:solidFill>
                <a:schemeClr val="bg1"/>
              </a:solidFill>
              <a:latin typeface="Arial"/>
              <a:cs typeface="Arial"/>
            </a:endParaRPr>
          </a:p>
          <a:p>
            <a:pPr marL="12700" algn="just">
              <a:spcBef>
                <a:spcPts val="290"/>
              </a:spcBef>
              <a:tabLst>
                <a:tab pos="355600" algn="l"/>
              </a:tabLst>
            </a:pPr>
            <a:r>
              <a:rPr lang="en-US" sz="2000" b="1" spc="-5" dirty="0">
                <a:solidFill>
                  <a:schemeClr val="bg1"/>
                </a:solidFill>
                <a:latin typeface="Arial"/>
                <a:cs typeface="Arial"/>
              </a:rPr>
              <a:t>AT FAR EASTERN FEDERAL UNIVERSITY</a:t>
            </a:r>
          </a:p>
          <a:p>
            <a:pPr marL="12700" algn="just">
              <a:spcBef>
                <a:spcPts val="290"/>
              </a:spcBef>
              <a:tabLst>
                <a:tab pos="355600" algn="l"/>
              </a:tabLst>
            </a:pPr>
            <a:endParaRPr lang="en-US" b="1" spc="-5" dirty="0">
              <a:solidFill>
                <a:schemeClr val="bg1"/>
              </a:solidFill>
              <a:latin typeface="Arial"/>
              <a:cs typeface="Arial"/>
            </a:endParaRP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The</a:t>
            </a:r>
            <a:r>
              <a:rPr lang="en-US" sz="1600" b="1" spc="4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spc="-10" dirty="0">
                <a:solidFill>
                  <a:schemeClr val="bg1"/>
                </a:solidFill>
                <a:latin typeface="Arial"/>
                <a:cs typeface="Arial"/>
              </a:rPr>
              <a:t>total</a:t>
            </a:r>
            <a:r>
              <a:rPr lang="en-US" sz="1600" b="1" spc="5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duration</a:t>
            </a:r>
            <a:r>
              <a:rPr lang="en-US" sz="1600" b="1" spc="2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of</a:t>
            </a:r>
            <a:r>
              <a:rPr lang="en-US" sz="1600" b="1" spc="3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MBBS</a:t>
            </a:r>
            <a:r>
              <a:rPr lang="en-US" sz="1600" b="1" spc="5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Course</a:t>
            </a:r>
            <a:r>
              <a:rPr lang="en-US" sz="1600" b="1" spc="30" dirty="0">
                <a:solidFill>
                  <a:schemeClr val="bg1"/>
                </a:solidFill>
                <a:latin typeface="Arial"/>
                <a:cs typeface="Arial"/>
              </a:rPr>
              <a:t> at</a:t>
            </a:r>
            <a:r>
              <a:rPr lang="en-US" sz="1600" b="1" spc="5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spc="-10" dirty="0">
                <a:solidFill>
                  <a:schemeClr val="bg1"/>
                </a:solidFill>
                <a:latin typeface="Arial"/>
                <a:cs typeface="Arial"/>
              </a:rPr>
              <a:t>FAR EASTERN FEDERAL UNIVERSITY</a:t>
            </a:r>
            <a:r>
              <a:rPr lang="en-US" sz="1600" b="1" spc="1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pPr marL="12700" algn="just">
              <a:spcBef>
                <a:spcPts val="290"/>
              </a:spcBef>
              <a:tabLst>
                <a:tab pos="355600" algn="l"/>
              </a:tabLst>
            </a:pPr>
            <a:r>
              <a:rPr lang="en-US" sz="1600" b="1" spc="15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is</a:t>
            </a:r>
            <a:r>
              <a:rPr lang="en-US" sz="1600" b="1" spc="4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6</a:t>
            </a:r>
            <a:r>
              <a:rPr lang="en-US" sz="1600" b="1" spc="-10" dirty="0">
                <a:solidFill>
                  <a:schemeClr val="bg1"/>
                </a:solidFill>
                <a:latin typeface="Arial"/>
                <a:cs typeface="Arial"/>
              </a:rPr>
              <a:t>years including internship.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600" b="1" spc="-10" dirty="0">
                <a:solidFill>
                  <a:schemeClr val="bg1"/>
                </a:solidFill>
                <a:latin typeface="Arial"/>
                <a:cs typeface="Arial"/>
              </a:rPr>
              <a:t>The practical / Internship 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for 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1 </a:t>
            </a:r>
            <a:r>
              <a:rPr lang="en-US" sz="1600" b="1" spc="-15" dirty="0">
                <a:solidFill>
                  <a:schemeClr val="bg1"/>
                </a:solidFill>
                <a:latin typeface="Arial"/>
                <a:cs typeface="Arial"/>
              </a:rPr>
              <a:t>year 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must </a:t>
            </a:r>
            <a:r>
              <a:rPr lang="en-US" sz="1600" b="1" spc="-10" dirty="0">
                <a:solidFill>
                  <a:schemeClr val="bg1"/>
                </a:solidFill>
                <a:latin typeface="Arial"/>
                <a:cs typeface="Arial"/>
              </a:rPr>
              <a:t>be 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completed 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in </a:t>
            </a:r>
            <a:r>
              <a:rPr lang="en-US" sz="1600" b="1" spc="-10" dirty="0">
                <a:solidFill>
                  <a:schemeClr val="bg1"/>
                </a:solidFill>
                <a:latin typeface="Arial"/>
                <a:cs typeface="Arial"/>
              </a:rPr>
              <a:t>India 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 post</a:t>
            </a:r>
            <a:r>
              <a:rPr lang="en-US" sz="1600" b="1" spc="-2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course</a:t>
            </a:r>
            <a:r>
              <a:rPr lang="en-US" sz="1600" b="1" spc="-1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completion </a:t>
            </a:r>
          </a:p>
          <a:p>
            <a:pPr marL="12700" algn="just">
              <a:spcBef>
                <a:spcPts val="290"/>
              </a:spcBef>
              <a:tabLst>
                <a:tab pos="355600" algn="l"/>
              </a:tabLst>
            </a:pP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	in abroad</a:t>
            </a:r>
            <a:r>
              <a:rPr lang="en-US" sz="1600" b="1" spc="-4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and</a:t>
            </a:r>
            <a:r>
              <a:rPr lang="en-US" sz="1600" b="1" spc="-2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after</a:t>
            </a:r>
            <a:r>
              <a:rPr lang="en-US" sz="1600" b="1" spc="-1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clearing</a:t>
            </a:r>
            <a:r>
              <a:rPr lang="en-US" sz="1600" b="1" spc="-4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FMGE / NEXT</a:t>
            </a:r>
            <a:r>
              <a:rPr lang="en-US" sz="1600" b="1" spc="-5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exam in India.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The </a:t>
            </a:r>
            <a:r>
              <a:rPr lang="en-US" sz="1600" b="1" spc="-20" dirty="0">
                <a:solidFill>
                  <a:schemeClr val="bg1"/>
                </a:solidFill>
                <a:latin typeface="Arial"/>
                <a:cs typeface="Arial"/>
              </a:rPr>
              <a:t>Tuition</a:t>
            </a:r>
            <a:r>
              <a:rPr lang="en-US" sz="1600" b="1" spc="-3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fee</a:t>
            </a:r>
            <a:r>
              <a:rPr lang="en-US" sz="1600" b="1" spc="-1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is</a:t>
            </a:r>
            <a:r>
              <a:rPr lang="en-US" sz="1600" b="1" spc="-1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low</a:t>
            </a:r>
            <a:r>
              <a:rPr lang="en-US" sz="1600" b="1" spc="-1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and</a:t>
            </a:r>
            <a:r>
              <a:rPr lang="en-US" sz="1600" b="1" spc="-2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affordable</a:t>
            </a:r>
            <a:r>
              <a:rPr lang="en-US" sz="1600" b="1" spc="-3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spc="5" dirty="0">
                <a:solidFill>
                  <a:schemeClr val="bg1"/>
                </a:solidFill>
                <a:latin typeface="Arial"/>
                <a:cs typeface="Arial"/>
              </a:rPr>
              <a:t>with</a:t>
            </a:r>
            <a:r>
              <a:rPr lang="en-US" sz="1600" b="1" spc="-4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a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 great</a:t>
            </a:r>
            <a:r>
              <a:rPr lang="en-US" sz="1600" b="1" spc="-2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value.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Ea</a:t>
            </a:r>
            <a:r>
              <a:rPr lang="en-US" sz="1600" b="1" spc="5" dirty="0">
                <a:solidFill>
                  <a:schemeClr val="bg1"/>
                </a:solidFill>
                <a:latin typeface="Arial"/>
                <a:cs typeface="Arial"/>
              </a:rPr>
              <a:t>s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y	a</a:t>
            </a:r>
            <a:r>
              <a:rPr lang="en-US" sz="1600" b="1" spc="-10" dirty="0">
                <a:solidFill>
                  <a:schemeClr val="bg1"/>
                </a:solidFill>
                <a:latin typeface="Arial"/>
                <a:cs typeface="Arial"/>
              </a:rPr>
              <a:t>d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mis</a:t>
            </a:r>
            <a:r>
              <a:rPr lang="en-US" sz="1600" b="1" spc="-15" dirty="0">
                <a:solidFill>
                  <a:schemeClr val="bg1"/>
                </a:solidFill>
                <a:latin typeface="Arial"/>
                <a:cs typeface="Arial"/>
              </a:rPr>
              <a:t>s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lang="en-US" sz="1600" b="1" spc="-10" dirty="0">
                <a:solidFill>
                  <a:schemeClr val="bg1"/>
                </a:solidFill>
                <a:latin typeface="Arial"/>
                <a:cs typeface="Arial"/>
              </a:rPr>
              <a:t>o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n	</a:t>
            </a:r>
            <a:r>
              <a:rPr lang="en-US" sz="1600" b="1" spc="-10" dirty="0">
                <a:solidFill>
                  <a:schemeClr val="bg1"/>
                </a:solidFill>
                <a:latin typeface="Arial"/>
                <a:cs typeface="Arial"/>
              </a:rPr>
              <a:t>p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r</a:t>
            </a:r>
            <a:r>
              <a:rPr lang="en-US" sz="1600" b="1" spc="-20" dirty="0">
                <a:solidFill>
                  <a:schemeClr val="bg1"/>
                </a:solidFill>
                <a:latin typeface="Arial"/>
                <a:cs typeface="Arial"/>
              </a:rPr>
              <a:t>o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c</a:t>
            </a:r>
            <a:r>
              <a:rPr lang="en-US" sz="1600" b="1" spc="-15" dirty="0">
                <a:solidFill>
                  <a:schemeClr val="bg1"/>
                </a:solidFill>
                <a:latin typeface="Arial"/>
                <a:cs typeface="Arial"/>
              </a:rPr>
              <a:t>e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s</a:t>
            </a:r>
            <a:r>
              <a:rPr lang="en-US" sz="1600" b="1" spc="-15" dirty="0">
                <a:solidFill>
                  <a:schemeClr val="bg1"/>
                </a:solidFill>
                <a:latin typeface="Arial"/>
                <a:cs typeface="Arial"/>
              </a:rPr>
              <a:t>s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, a</a:t>
            </a:r>
            <a:r>
              <a:rPr lang="en-US" sz="1600" b="1" spc="-20" dirty="0">
                <a:solidFill>
                  <a:schemeClr val="bg1"/>
                </a:solidFill>
                <a:latin typeface="Arial"/>
                <a:cs typeface="Arial"/>
              </a:rPr>
              <a:t>n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d t</a:t>
            </a:r>
            <a:r>
              <a:rPr lang="en-US" sz="1600" b="1" spc="-10" dirty="0">
                <a:solidFill>
                  <a:schemeClr val="bg1"/>
                </a:solidFill>
                <a:latin typeface="Arial"/>
                <a:cs typeface="Arial"/>
              </a:rPr>
              <a:t>h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e </a:t>
            </a:r>
            <a:r>
              <a:rPr lang="en-US" sz="1600" b="1" spc="-20" dirty="0">
                <a:solidFill>
                  <a:schemeClr val="bg1"/>
                </a:solidFill>
                <a:latin typeface="Arial"/>
                <a:cs typeface="Arial"/>
              </a:rPr>
              <a:t>b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est	s</a:t>
            </a:r>
            <a:r>
              <a:rPr lang="en-US" sz="1600" b="1" spc="-15" dirty="0">
                <a:solidFill>
                  <a:schemeClr val="bg1"/>
                </a:solidFill>
                <a:latin typeface="Arial"/>
                <a:cs typeface="Arial"/>
              </a:rPr>
              <a:t>e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l</a:t>
            </a:r>
            <a:r>
              <a:rPr lang="en-US" sz="1600" b="1" spc="-15" dirty="0">
                <a:solidFill>
                  <a:schemeClr val="bg1"/>
                </a:solidFill>
                <a:latin typeface="Arial"/>
                <a:cs typeface="Arial"/>
              </a:rPr>
              <a:t>e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c</a:t>
            </a:r>
            <a:r>
              <a:rPr lang="en-US" sz="1600" b="1" spc="-15" dirty="0">
                <a:solidFill>
                  <a:schemeClr val="bg1"/>
                </a:solidFill>
                <a:latin typeface="Arial"/>
                <a:cs typeface="Arial"/>
              </a:rPr>
              <a:t>t</a:t>
            </a:r>
            <a:r>
              <a:rPr lang="en-US" sz="1600" b="1" spc="-10" dirty="0">
                <a:solidFill>
                  <a:schemeClr val="bg1"/>
                </a:solidFill>
                <a:latin typeface="Arial"/>
                <a:cs typeface="Arial"/>
              </a:rPr>
              <a:t>io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n </a:t>
            </a:r>
            <a:r>
              <a:rPr lang="en-US" sz="1600" b="1" spc="-10" dirty="0">
                <a:solidFill>
                  <a:schemeClr val="bg1"/>
                </a:solidFill>
                <a:latin typeface="Arial"/>
                <a:cs typeface="Arial"/>
              </a:rPr>
              <a:t>p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r</a:t>
            </a:r>
            <a:r>
              <a:rPr lang="en-US" sz="1600" b="1" spc="-10" dirty="0">
                <a:solidFill>
                  <a:schemeClr val="bg1"/>
                </a:solidFill>
                <a:latin typeface="Arial"/>
                <a:cs typeface="Arial"/>
              </a:rPr>
              <a:t>o</a:t>
            </a:r>
            <a:r>
              <a:rPr lang="en-US" sz="1600" b="1" spc="-15" dirty="0">
                <a:solidFill>
                  <a:schemeClr val="bg1"/>
                </a:solidFill>
                <a:latin typeface="Arial"/>
                <a:cs typeface="Arial"/>
              </a:rPr>
              <a:t>c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e</a:t>
            </a:r>
            <a:r>
              <a:rPr lang="en-US" sz="1600" b="1" spc="-15" dirty="0">
                <a:solidFill>
                  <a:schemeClr val="bg1"/>
                </a:solidFill>
                <a:latin typeface="Arial"/>
                <a:cs typeface="Arial"/>
              </a:rPr>
              <a:t>s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s </a:t>
            </a:r>
            <a:r>
              <a:rPr lang="en-US" sz="1600" b="1" spc="5" dirty="0">
                <a:solidFill>
                  <a:schemeClr val="bg1"/>
                </a:solidFill>
                <a:latin typeface="Arial"/>
                <a:cs typeface="Arial"/>
              </a:rPr>
              <a:t>in </a:t>
            </a:r>
            <a:r>
              <a:rPr lang="en-US" sz="1600" b="1" spc="-20" dirty="0">
                <a:solidFill>
                  <a:schemeClr val="bg1"/>
                </a:solidFill>
                <a:latin typeface="Arial"/>
                <a:cs typeface="Arial"/>
              </a:rPr>
              <a:t>university.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Medical</a:t>
            </a:r>
            <a:r>
              <a:rPr lang="en-US" sz="1600" b="1" spc="49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degrees</a:t>
            </a:r>
            <a:r>
              <a:rPr lang="en-US" sz="1600" b="1" spc="45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from</a:t>
            </a:r>
            <a:r>
              <a:rPr lang="en-US" sz="1600" b="1" spc="49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spc="-10" dirty="0">
                <a:solidFill>
                  <a:schemeClr val="bg1"/>
                </a:solidFill>
                <a:latin typeface="Arial"/>
                <a:cs typeface="Arial"/>
              </a:rPr>
              <a:t>FAR EASTERN FEDERAL UNIVERSITY</a:t>
            </a:r>
            <a:r>
              <a:rPr lang="en-US" sz="1600" b="1" spc="1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are</a:t>
            </a:r>
            <a:r>
              <a:rPr lang="en-US" sz="1600" b="1" spc="48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globally</a:t>
            </a:r>
            <a:r>
              <a:rPr lang="en-US" sz="16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recognized</a:t>
            </a:r>
            <a:r>
              <a:rPr lang="en-US" sz="1600" b="1" spc="-5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and</a:t>
            </a:r>
            <a:r>
              <a:rPr lang="en-US" sz="1600" b="1" spc="-3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pPr marL="12700" algn="just">
              <a:spcBef>
                <a:spcPts val="290"/>
              </a:spcBef>
              <a:tabLst>
                <a:tab pos="355600" algn="l"/>
              </a:tabLst>
            </a:pPr>
            <a:r>
              <a:rPr lang="en-US" sz="1600" b="1" spc="-30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ranked</a:t>
            </a:r>
            <a:r>
              <a:rPr lang="en-US" sz="1600" b="1" spc="-3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by</a:t>
            </a:r>
            <a:r>
              <a:rPr lang="en-US" sz="1600" b="1" spc="-1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WHO.</a:t>
            </a:r>
            <a:r>
              <a:rPr lang="en-US" sz="16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Indian </a:t>
            </a:r>
            <a:r>
              <a:rPr lang="en-US" sz="1600" b="1" spc="-10" dirty="0">
                <a:solidFill>
                  <a:schemeClr val="bg1"/>
                </a:solidFill>
                <a:latin typeface="Arial"/>
                <a:cs typeface="Arial"/>
              </a:rPr>
              <a:t>students 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who 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are </a:t>
            </a:r>
            <a:r>
              <a:rPr lang="en-US" sz="1600" b="1" spc="-10" dirty="0">
                <a:solidFill>
                  <a:schemeClr val="bg1"/>
                </a:solidFill>
                <a:latin typeface="Arial"/>
                <a:cs typeface="Arial"/>
              </a:rPr>
              <a:t>looking 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to study MBBS in </a:t>
            </a:r>
            <a:r>
              <a:rPr lang="en-US" sz="1600" b="1" spc="-10" dirty="0">
                <a:solidFill>
                  <a:schemeClr val="bg1"/>
                </a:solidFill>
                <a:latin typeface="Arial"/>
                <a:cs typeface="Arial"/>
              </a:rPr>
              <a:t>Ulyanovsk 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State University have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English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pPr marL="12700" algn="just">
              <a:spcBef>
                <a:spcPts val="290"/>
              </a:spcBef>
              <a:tabLst>
                <a:tab pos="355600" algn="l"/>
              </a:tabLst>
            </a:pP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	medium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MBBS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course,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spc="-10" dirty="0">
                <a:solidFill>
                  <a:schemeClr val="bg1"/>
                </a:solidFill>
                <a:latin typeface="Arial"/>
                <a:cs typeface="Arial"/>
              </a:rPr>
              <a:t>so,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 no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spc="-10" dirty="0">
                <a:solidFill>
                  <a:schemeClr val="bg1"/>
                </a:solidFill>
                <a:latin typeface="Arial"/>
                <a:cs typeface="Arial"/>
              </a:rPr>
              <a:t>language 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spc="-10" dirty="0">
                <a:solidFill>
                  <a:schemeClr val="bg1"/>
                </a:solidFill>
                <a:latin typeface="Arial"/>
                <a:cs typeface="Arial"/>
              </a:rPr>
              <a:t>barrier.</a:t>
            </a:r>
            <a:endParaRPr lang="en-US" sz="16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The strength </a:t>
            </a:r>
            <a:r>
              <a:rPr lang="en-US" sz="1600" b="1" spc="-10" dirty="0">
                <a:solidFill>
                  <a:schemeClr val="bg1"/>
                </a:solidFill>
                <a:latin typeface="Arial"/>
                <a:cs typeface="Arial"/>
              </a:rPr>
              <a:t>of 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the batch 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is 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limited, 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every 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student </a:t>
            </a:r>
            <a:r>
              <a:rPr lang="en-US" sz="1600" b="1" spc="-10" dirty="0">
                <a:solidFill>
                  <a:schemeClr val="bg1"/>
                </a:solidFill>
                <a:latin typeface="Arial"/>
                <a:cs typeface="Arial"/>
              </a:rPr>
              <a:t>gets 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the </a:t>
            </a:r>
            <a:r>
              <a:rPr lang="en-US" sz="1600" b="1" spc="-10" dirty="0">
                <a:solidFill>
                  <a:schemeClr val="bg1"/>
                </a:solidFill>
                <a:latin typeface="Arial"/>
                <a:cs typeface="Arial"/>
              </a:rPr>
              <a:t>individual 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 attention</a:t>
            </a:r>
            <a:r>
              <a:rPr lang="en-US" sz="1600" b="1" spc="-5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of the</a:t>
            </a:r>
            <a:r>
              <a:rPr lang="en-US" sz="1600" b="1" spc="-2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teachers.</a:t>
            </a:r>
            <a:r>
              <a:rPr lang="en-US" sz="16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600" b="1" spc="-10" dirty="0">
                <a:solidFill>
                  <a:schemeClr val="bg1"/>
                </a:solidFill>
                <a:latin typeface="Arial"/>
                <a:cs typeface="Arial"/>
              </a:rPr>
              <a:t>FAR EASTERN FEDERAL UNIVERSITY</a:t>
            </a:r>
            <a:r>
              <a:rPr lang="en-US" sz="1600" b="1" spc="1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is</a:t>
            </a:r>
            <a:r>
              <a:rPr lang="en-US" sz="1600" b="1" spc="22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much</a:t>
            </a:r>
            <a:r>
              <a:rPr lang="en-US" sz="1600" b="1" spc="204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more</a:t>
            </a:r>
            <a:r>
              <a:rPr lang="en-US" sz="1600" b="1" spc="21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affordable</a:t>
            </a:r>
            <a:r>
              <a:rPr lang="en-US" sz="1600" b="1" spc="204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than</a:t>
            </a:r>
            <a:r>
              <a:rPr lang="en-US" sz="1600" b="1" spc="204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that</a:t>
            </a:r>
            <a:r>
              <a:rPr lang="en-US" sz="1600" b="1" spc="22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spc="-20" dirty="0">
                <a:solidFill>
                  <a:schemeClr val="bg1"/>
                </a:solidFill>
                <a:latin typeface="Arial"/>
                <a:cs typeface="Arial"/>
              </a:rPr>
              <a:t>of</a:t>
            </a:r>
            <a:r>
              <a:rPr lang="en-US" sz="16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private</a:t>
            </a:r>
            <a:r>
              <a:rPr lang="en-US" sz="1600" b="1" spc="-3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colleges</a:t>
            </a:r>
            <a:r>
              <a:rPr lang="en-US" sz="1600" b="1" spc="-6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pPr marL="12700" algn="just">
              <a:spcBef>
                <a:spcPts val="290"/>
              </a:spcBef>
              <a:tabLst>
                <a:tab pos="355600" algn="l"/>
              </a:tabLst>
            </a:pPr>
            <a:r>
              <a:rPr lang="en-US" sz="1600" b="1" spc="-65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US" sz="1600" b="1" spc="5" dirty="0">
                <a:solidFill>
                  <a:schemeClr val="bg1"/>
                </a:solidFill>
                <a:latin typeface="Arial"/>
                <a:cs typeface="Arial"/>
              </a:rPr>
              <a:t>in</a:t>
            </a:r>
            <a:r>
              <a:rPr lang="en-US" sz="1600" b="1" spc="-2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India.</a:t>
            </a:r>
            <a:r>
              <a:rPr lang="en-US" sz="16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No</a:t>
            </a:r>
            <a:r>
              <a:rPr lang="en-US" sz="1600" b="1" spc="-1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discrimination</a:t>
            </a:r>
            <a:r>
              <a:rPr lang="en-US" sz="1600" b="1" spc="-2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based</a:t>
            </a:r>
            <a:r>
              <a:rPr lang="en-US" sz="1600" b="1" spc="-4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on</a:t>
            </a:r>
            <a:r>
              <a:rPr lang="en-US" sz="1600" b="1" spc="-1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caste,</a:t>
            </a:r>
            <a:r>
              <a:rPr lang="en-US" sz="1600" b="1" spc="-2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spc="-15" dirty="0">
                <a:solidFill>
                  <a:schemeClr val="bg1"/>
                </a:solidFill>
                <a:latin typeface="Arial"/>
                <a:cs typeface="Arial"/>
              </a:rPr>
              <a:t>gender,</a:t>
            </a:r>
            <a:r>
              <a:rPr lang="en-US" sz="1600" b="1" spc="-3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religion</a:t>
            </a:r>
            <a:r>
              <a:rPr lang="en-US" sz="1600" b="1" spc="-4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spc="-5" dirty="0">
                <a:solidFill>
                  <a:schemeClr val="bg1"/>
                </a:solidFill>
                <a:latin typeface="Arial"/>
                <a:cs typeface="Arial"/>
              </a:rPr>
              <a:t>or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spc="-15" dirty="0">
                <a:solidFill>
                  <a:schemeClr val="bg1"/>
                </a:solidFill>
                <a:latin typeface="Arial"/>
                <a:cs typeface="Arial"/>
              </a:rPr>
              <a:t>nationality.</a:t>
            </a:r>
            <a:endParaRPr lang="en-US" sz="1400" b="1" spc="-1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5" name="object 12">
            <a:extLst>
              <a:ext uri="{FF2B5EF4-FFF2-40B4-BE49-F238E27FC236}">
                <a16:creationId xmlns:a16="http://schemas.microsoft.com/office/drawing/2014/main" id="{85A6E697-BE33-42C1-AA2E-CDA105EE75B7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19232" y="3108053"/>
            <a:ext cx="3802691" cy="3472949"/>
          </a:xfrm>
          <a:prstGeom prst="rect">
            <a:avLst/>
          </a:prstGeom>
        </p:spPr>
      </p:pic>
      <p:pic>
        <p:nvPicPr>
          <p:cNvPr id="6" name="object 6">
            <a:extLst>
              <a:ext uri="{FF2B5EF4-FFF2-40B4-BE49-F238E27FC236}">
                <a16:creationId xmlns:a16="http://schemas.microsoft.com/office/drawing/2014/main" id="{B8B2160C-F990-438F-8B99-F84417E53B35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38402" y="489254"/>
            <a:ext cx="2887158" cy="23812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246564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3">
            <a:extLst>
              <a:ext uri="{FF2B5EF4-FFF2-40B4-BE49-F238E27FC236}">
                <a16:creationId xmlns:a16="http://schemas.microsoft.com/office/drawing/2014/main" id="{074A1A64-7AE7-4842-B6F2-76FB03D645C7}"/>
              </a:ext>
            </a:extLst>
          </p:cNvPr>
          <p:cNvSpPr txBox="1"/>
          <p:nvPr/>
        </p:nvSpPr>
        <p:spPr>
          <a:xfrm>
            <a:off x="0" y="559916"/>
            <a:ext cx="12192000" cy="6328527"/>
          </a:xfrm>
          <a:prstGeom prst="rect">
            <a:avLst/>
          </a:prstGeom>
          <a:solidFill>
            <a:srgbClr val="4586C0"/>
          </a:solidFill>
        </p:spPr>
        <p:txBody>
          <a:bodyPr vert="horz" wrap="square" lIns="0" tIns="12700" rIns="0" bIns="0" rtlCol="0">
            <a:spAutoFit/>
          </a:bodyPr>
          <a:lstStyle/>
          <a:p>
            <a:pPr marL="297815" marR="5690235" indent="-285750">
              <a:lnSpc>
                <a:spcPct val="151100"/>
              </a:lnSpc>
              <a:spcBef>
                <a:spcPts val="100"/>
              </a:spcBef>
              <a:buFont typeface="Wingdings"/>
              <a:buChar char=""/>
              <a:tabLst>
                <a:tab pos="299085" algn="l"/>
              </a:tabLst>
            </a:pP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Far</a:t>
            </a:r>
            <a:r>
              <a:rPr sz="1800" b="1" spc="-3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Eastern</a:t>
            </a:r>
            <a:r>
              <a:rPr sz="1800" b="1" spc="-4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Federal</a:t>
            </a:r>
            <a:r>
              <a:rPr sz="1800" b="1" spc="-1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University</a:t>
            </a:r>
            <a:r>
              <a:rPr sz="1800" b="1" spc="-7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is</a:t>
            </a:r>
            <a:r>
              <a:rPr sz="1800" b="1" spc="-6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Recognized</a:t>
            </a:r>
            <a:r>
              <a:rPr sz="1800" b="1" spc="4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spc="30" dirty="0">
                <a:solidFill>
                  <a:schemeClr val="bg1"/>
                </a:solidFill>
                <a:latin typeface="Tahoma"/>
                <a:cs typeface="Tahoma"/>
              </a:rPr>
              <a:t>and 	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Approved</a:t>
            </a:r>
            <a:r>
              <a:rPr sz="1800" b="1" spc="1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by</a:t>
            </a:r>
            <a:r>
              <a:rPr sz="1800" b="1" spc="2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NMC</a:t>
            </a:r>
            <a:r>
              <a:rPr sz="1800" b="1" spc="13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&amp;</a:t>
            </a:r>
            <a:r>
              <a:rPr sz="1800" b="1" spc="-3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spc="-20" dirty="0">
                <a:solidFill>
                  <a:schemeClr val="bg1"/>
                </a:solidFill>
                <a:latin typeface="Tahoma"/>
                <a:cs typeface="Tahoma"/>
              </a:rPr>
              <a:t>WHO.</a:t>
            </a:r>
            <a:endParaRPr sz="1800" dirty="0">
              <a:solidFill>
                <a:schemeClr val="bg1"/>
              </a:solidFill>
              <a:latin typeface="Tahoma"/>
              <a:cs typeface="Tahoma"/>
            </a:endParaRPr>
          </a:p>
          <a:p>
            <a:pPr marL="297815" marR="5093970" indent="-285750">
              <a:lnSpc>
                <a:spcPct val="150600"/>
              </a:lnSpc>
              <a:spcBef>
                <a:spcPts val="15"/>
              </a:spcBef>
              <a:buFont typeface="Wingdings"/>
              <a:buChar char=""/>
              <a:tabLst>
                <a:tab pos="299085" algn="l"/>
              </a:tabLst>
            </a:pP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Far</a:t>
            </a:r>
            <a:r>
              <a:rPr sz="1800" b="1" spc="-2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Eastern</a:t>
            </a:r>
            <a:r>
              <a:rPr sz="1800" b="1" spc="-2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Federal</a:t>
            </a:r>
            <a:r>
              <a:rPr sz="1800" b="1" spc="1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University</a:t>
            </a:r>
            <a:r>
              <a:rPr sz="1800" b="1" spc="-4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provides</a:t>
            </a:r>
            <a:r>
              <a:rPr sz="1800" b="1" spc="4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spc="45" dirty="0">
                <a:solidFill>
                  <a:schemeClr val="bg1"/>
                </a:solidFill>
                <a:latin typeface="Tahoma"/>
                <a:cs typeface="Tahoma"/>
              </a:rPr>
              <a:t>an</a:t>
            </a:r>
            <a:r>
              <a:rPr sz="1800" b="1" spc="7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spc="-10" dirty="0">
                <a:solidFill>
                  <a:schemeClr val="bg1"/>
                </a:solidFill>
                <a:latin typeface="Tahoma"/>
                <a:cs typeface="Tahoma"/>
              </a:rPr>
              <a:t>Innovative 	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learning</a:t>
            </a:r>
            <a:r>
              <a:rPr sz="1800" b="1" spc="9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process</a:t>
            </a:r>
            <a:r>
              <a:rPr sz="1800" b="1" spc="11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for</a:t>
            </a:r>
            <a:r>
              <a:rPr sz="1800" b="1" spc="-4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all</a:t>
            </a:r>
            <a:r>
              <a:rPr sz="1800" b="1" spc="1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spc="35" dirty="0">
                <a:solidFill>
                  <a:schemeClr val="bg1"/>
                </a:solidFill>
                <a:latin typeface="Tahoma"/>
                <a:cs typeface="Tahoma"/>
              </a:rPr>
              <a:t>programs.</a:t>
            </a:r>
            <a:endParaRPr sz="1800" dirty="0">
              <a:solidFill>
                <a:schemeClr val="bg1"/>
              </a:solidFill>
              <a:latin typeface="Tahoma"/>
              <a:cs typeface="Tahoma"/>
            </a:endParaRPr>
          </a:p>
          <a:p>
            <a:pPr marL="298450" indent="-285750">
              <a:lnSpc>
                <a:spcPct val="100000"/>
              </a:lnSpc>
              <a:spcBef>
                <a:spcPts val="645"/>
              </a:spcBef>
              <a:buFont typeface="Wingdings"/>
              <a:buChar char=""/>
              <a:tabLst>
                <a:tab pos="298450" algn="l"/>
              </a:tabLst>
            </a:pPr>
            <a:r>
              <a:rPr sz="1800" b="1" spc="10" dirty="0">
                <a:solidFill>
                  <a:schemeClr val="bg1"/>
                </a:solidFill>
                <a:latin typeface="Tahoma"/>
                <a:cs typeface="Tahoma"/>
              </a:rPr>
              <a:t>The</a:t>
            </a:r>
            <a:r>
              <a:rPr sz="1800" b="1" spc="-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spc="10" dirty="0">
                <a:solidFill>
                  <a:schemeClr val="bg1"/>
                </a:solidFill>
                <a:latin typeface="Tahoma"/>
                <a:cs typeface="Tahoma"/>
              </a:rPr>
              <a:t>university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spc="10" dirty="0">
                <a:solidFill>
                  <a:schemeClr val="bg1"/>
                </a:solidFill>
                <a:latin typeface="Tahoma"/>
                <a:cs typeface="Tahoma"/>
              </a:rPr>
              <a:t>also</a:t>
            </a:r>
            <a:r>
              <a:rPr sz="1800" b="1" spc="2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offers</a:t>
            </a:r>
            <a:r>
              <a:rPr sz="1800" b="1" spc="-1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spc="10" dirty="0">
                <a:solidFill>
                  <a:schemeClr val="bg1"/>
                </a:solidFill>
                <a:latin typeface="Tahoma"/>
                <a:cs typeface="Tahoma"/>
              </a:rPr>
              <a:t>Comfortable</a:t>
            </a:r>
            <a:r>
              <a:rPr sz="1800" b="1" spc="2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spc="-10" dirty="0">
                <a:solidFill>
                  <a:schemeClr val="bg1"/>
                </a:solidFill>
                <a:latin typeface="Tahoma"/>
                <a:cs typeface="Tahoma"/>
              </a:rPr>
              <a:t>dormitory</a:t>
            </a:r>
            <a:endParaRPr sz="1800" dirty="0">
              <a:solidFill>
                <a:schemeClr val="bg1"/>
              </a:solidFill>
              <a:latin typeface="Tahoma"/>
              <a:cs typeface="Tahoma"/>
            </a:endParaRPr>
          </a:p>
          <a:p>
            <a:pPr marL="299085">
              <a:lnSpc>
                <a:spcPct val="100000"/>
              </a:lnSpc>
              <a:spcBef>
                <a:spcPts val="1085"/>
              </a:spcBef>
            </a:pPr>
            <a:r>
              <a:rPr sz="1800" b="1" spc="10" dirty="0">
                <a:solidFill>
                  <a:schemeClr val="bg1"/>
                </a:solidFill>
                <a:latin typeface="Tahoma"/>
                <a:cs typeface="Tahoma"/>
              </a:rPr>
              <a:t>facility</a:t>
            </a:r>
            <a:r>
              <a:rPr sz="1800" b="1" spc="-4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spc="55" dirty="0">
                <a:solidFill>
                  <a:schemeClr val="bg1"/>
                </a:solidFill>
                <a:latin typeface="Tahoma"/>
                <a:cs typeface="Tahoma"/>
              </a:rPr>
              <a:t>and</a:t>
            </a:r>
            <a:r>
              <a:rPr sz="1800" b="1" spc="4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spc="10" dirty="0">
                <a:solidFill>
                  <a:schemeClr val="bg1"/>
                </a:solidFill>
                <a:latin typeface="Tahoma"/>
                <a:cs typeface="Tahoma"/>
              </a:rPr>
              <a:t>safe</a:t>
            </a:r>
            <a:r>
              <a:rPr sz="1800" b="1" spc="-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spc="10" dirty="0">
                <a:solidFill>
                  <a:schemeClr val="bg1"/>
                </a:solidFill>
                <a:latin typeface="Tahoma"/>
                <a:cs typeface="Tahoma"/>
              </a:rPr>
              <a:t>environment</a:t>
            </a:r>
            <a:r>
              <a:rPr sz="1800" b="1" spc="-4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spc="10" dirty="0">
                <a:solidFill>
                  <a:schemeClr val="bg1"/>
                </a:solidFill>
                <a:latin typeface="Tahoma"/>
                <a:cs typeface="Tahoma"/>
              </a:rPr>
              <a:t>on</a:t>
            </a:r>
            <a:r>
              <a:rPr sz="1800" b="1" spc="-2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spc="10" dirty="0">
                <a:solidFill>
                  <a:schemeClr val="bg1"/>
                </a:solidFill>
                <a:latin typeface="Tahoma"/>
                <a:cs typeface="Tahoma"/>
              </a:rPr>
              <a:t>the</a:t>
            </a:r>
            <a:r>
              <a:rPr sz="1800" b="1" spc="-1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spc="60" dirty="0">
                <a:solidFill>
                  <a:schemeClr val="bg1"/>
                </a:solidFill>
                <a:latin typeface="Tahoma"/>
                <a:cs typeface="Tahoma"/>
              </a:rPr>
              <a:t>campus.</a:t>
            </a:r>
            <a:endParaRPr sz="1800" dirty="0">
              <a:solidFill>
                <a:schemeClr val="bg1"/>
              </a:solidFill>
              <a:latin typeface="Tahoma"/>
              <a:cs typeface="Tahoma"/>
            </a:endParaRPr>
          </a:p>
          <a:p>
            <a:pPr marL="297815" marR="5314950" indent="-285750">
              <a:lnSpc>
                <a:spcPct val="151100"/>
              </a:lnSpc>
              <a:spcBef>
                <a:spcPts val="430"/>
              </a:spcBef>
              <a:buFont typeface="Wingdings"/>
              <a:buChar char=""/>
              <a:tabLst>
                <a:tab pos="299085" algn="l"/>
              </a:tabLst>
            </a:pP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Far</a:t>
            </a:r>
            <a:r>
              <a:rPr sz="1800" b="1" spc="-5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Eastern</a:t>
            </a:r>
            <a:r>
              <a:rPr sz="1800" b="1" spc="-5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University</a:t>
            </a:r>
            <a:r>
              <a:rPr sz="1800" b="1" spc="-8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is</a:t>
            </a:r>
            <a:r>
              <a:rPr sz="1800" b="1" spc="-7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Supported</a:t>
            </a:r>
            <a:r>
              <a:rPr sz="1800" b="1" spc="1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by</a:t>
            </a:r>
            <a:r>
              <a:rPr sz="1800" b="1" spc="1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spc="45" dirty="0">
                <a:solidFill>
                  <a:schemeClr val="bg1"/>
                </a:solidFill>
                <a:latin typeface="Tahoma"/>
                <a:cs typeface="Tahoma"/>
              </a:rPr>
              <a:t>an</a:t>
            </a:r>
            <a:r>
              <a:rPr sz="1800" b="1" spc="2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spc="60" dirty="0">
                <a:solidFill>
                  <a:schemeClr val="bg1"/>
                </a:solidFill>
                <a:latin typeface="Tahoma"/>
                <a:cs typeface="Tahoma"/>
              </a:rPr>
              <a:t>advanced 	</a:t>
            </a:r>
            <a:r>
              <a:rPr sz="1800" b="1" spc="55" dirty="0">
                <a:solidFill>
                  <a:schemeClr val="bg1"/>
                </a:solidFill>
                <a:latin typeface="Tahoma"/>
                <a:cs typeface="Tahoma"/>
              </a:rPr>
              <a:t>and</a:t>
            </a:r>
            <a:r>
              <a:rPr sz="1800" b="1" spc="7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Development</a:t>
            </a:r>
            <a:r>
              <a:rPr sz="1800" b="1" spc="9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center</a:t>
            </a:r>
            <a:r>
              <a:rPr sz="1800" b="1" spc="-2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for</a:t>
            </a:r>
            <a:r>
              <a:rPr sz="1800" b="1" spc="-4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study</a:t>
            </a:r>
            <a:r>
              <a:rPr sz="1800" b="1" spc="10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spc="-10" dirty="0">
                <a:solidFill>
                  <a:schemeClr val="bg1"/>
                </a:solidFill>
                <a:latin typeface="Tahoma"/>
                <a:cs typeface="Tahoma"/>
              </a:rPr>
              <a:t>purpose.</a:t>
            </a:r>
            <a:endParaRPr sz="1800" dirty="0">
              <a:solidFill>
                <a:schemeClr val="bg1"/>
              </a:solidFill>
              <a:latin typeface="Tahoma"/>
              <a:cs typeface="Tahoma"/>
            </a:endParaRPr>
          </a:p>
          <a:p>
            <a:pPr marL="354330" marR="300355" lvl="1" indent="-285750">
              <a:lnSpc>
                <a:spcPct val="150000"/>
              </a:lnSpc>
              <a:spcBef>
                <a:spcPts val="254"/>
              </a:spcBef>
              <a:buFont typeface="Wingdings"/>
              <a:buChar char=""/>
              <a:tabLst>
                <a:tab pos="355600" algn="l"/>
              </a:tabLst>
            </a:pP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The</a:t>
            </a:r>
            <a:r>
              <a:rPr sz="1800" b="1" spc="-3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Medical</a:t>
            </a:r>
            <a:r>
              <a:rPr sz="1800" b="1" spc="1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degree</a:t>
            </a:r>
            <a:r>
              <a:rPr sz="1800" b="1" spc="8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from</a:t>
            </a:r>
            <a:r>
              <a:rPr sz="1800" b="1" spc="1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Far</a:t>
            </a:r>
            <a:r>
              <a:rPr sz="1800" b="1" spc="-4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Eastern</a:t>
            </a:r>
            <a:r>
              <a:rPr sz="1800" b="1" spc="-2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Federal</a:t>
            </a:r>
            <a:r>
              <a:rPr sz="1800" b="1" spc="-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University</a:t>
            </a:r>
            <a:r>
              <a:rPr sz="1800" b="1" spc="-6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is</a:t>
            </a:r>
            <a:r>
              <a:rPr sz="1800" b="1" spc="-5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spc="60" dirty="0">
                <a:solidFill>
                  <a:schemeClr val="bg1"/>
                </a:solidFill>
                <a:latin typeface="Tahoma"/>
                <a:cs typeface="Tahoma"/>
              </a:rPr>
              <a:t>accepted</a:t>
            </a:r>
            <a:r>
              <a:rPr sz="1800" b="1" spc="9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globally,</a:t>
            </a:r>
            <a:r>
              <a:rPr sz="1800" b="1" spc="1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spc="-105" dirty="0">
                <a:solidFill>
                  <a:schemeClr val="bg1"/>
                </a:solidFill>
                <a:latin typeface="Tahoma"/>
                <a:cs typeface="Tahoma"/>
              </a:rPr>
              <a:t>It</a:t>
            </a:r>
            <a:r>
              <a:rPr sz="1800" b="1" spc="-28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spc="70" dirty="0">
                <a:solidFill>
                  <a:schemeClr val="bg1"/>
                </a:solidFill>
                <a:latin typeface="Tahoma"/>
                <a:cs typeface="Tahoma"/>
              </a:rPr>
              <a:t>means</a:t>
            </a:r>
            <a:r>
              <a:rPr sz="1800" b="1" spc="7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you</a:t>
            </a:r>
            <a:r>
              <a:rPr sz="1800" b="1" spc="3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spc="40" dirty="0">
                <a:solidFill>
                  <a:schemeClr val="bg1"/>
                </a:solidFill>
                <a:latin typeface="Tahoma"/>
                <a:cs typeface="Tahoma"/>
              </a:rPr>
              <a:t>can 	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practice</a:t>
            </a:r>
            <a:r>
              <a:rPr sz="1800" b="1" spc="8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in</a:t>
            </a:r>
            <a:r>
              <a:rPr sz="1800" b="1" spc="-2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spc="55" dirty="0">
                <a:solidFill>
                  <a:schemeClr val="bg1"/>
                </a:solidFill>
                <a:latin typeface="Tahoma"/>
                <a:cs typeface="Tahoma"/>
              </a:rPr>
              <a:t>any</a:t>
            </a:r>
            <a:r>
              <a:rPr sz="1800" b="1" spc="12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country</a:t>
            </a:r>
            <a:r>
              <a:rPr sz="1800" b="1" spc="5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after</a:t>
            </a:r>
            <a:r>
              <a:rPr sz="1800" b="1" spc="1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completing</a:t>
            </a:r>
            <a:r>
              <a:rPr sz="1800" b="1" spc="1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spc="45" dirty="0">
                <a:solidFill>
                  <a:schemeClr val="bg1"/>
                </a:solidFill>
                <a:latin typeface="Tahoma"/>
                <a:cs typeface="Tahoma"/>
              </a:rPr>
              <a:t>an</a:t>
            </a:r>
            <a:r>
              <a:rPr sz="1800" b="1" spc="12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spc="-40" dirty="0">
                <a:solidFill>
                  <a:schemeClr val="bg1"/>
                </a:solidFill>
                <a:latin typeface="Tahoma"/>
                <a:cs typeface="Tahoma"/>
              </a:rPr>
              <a:t>MBBS</a:t>
            </a:r>
            <a:r>
              <a:rPr sz="1800" b="1" spc="-6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course</a:t>
            </a:r>
            <a:r>
              <a:rPr sz="1800" b="1" spc="4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from</a:t>
            </a:r>
            <a:r>
              <a:rPr sz="1800" b="1" spc="4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Far</a:t>
            </a:r>
            <a:r>
              <a:rPr sz="1800" b="1" spc="1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Eastern</a:t>
            </a:r>
            <a:r>
              <a:rPr sz="1800" b="1" spc="-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Federal</a:t>
            </a:r>
            <a:r>
              <a:rPr sz="1800" b="1" spc="3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spc="-10" dirty="0">
                <a:solidFill>
                  <a:schemeClr val="bg1"/>
                </a:solidFill>
                <a:latin typeface="Tahoma"/>
                <a:cs typeface="Tahoma"/>
              </a:rPr>
              <a:t>University.</a:t>
            </a:r>
            <a:endParaRPr sz="1800" dirty="0">
              <a:solidFill>
                <a:schemeClr val="bg1"/>
              </a:solidFill>
              <a:latin typeface="Tahoma"/>
              <a:cs typeface="Tahoma"/>
            </a:endParaRPr>
          </a:p>
          <a:p>
            <a:pPr marL="354330" marR="5080" lvl="1" indent="-285750">
              <a:lnSpc>
                <a:spcPts val="3240"/>
              </a:lnSpc>
              <a:spcBef>
                <a:spcPts val="285"/>
              </a:spcBef>
              <a:buFont typeface="Wingdings"/>
              <a:buChar char=""/>
              <a:tabLst>
                <a:tab pos="355600" algn="l"/>
              </a:tabLst>
            </a:pP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Due</a:t>
            </a:r>
            <a:r>
              <a:rPr sz="1800" b="1" spc="-8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spc="-20" dirty="0">
                <a:solidFill>
                  <a:schemeClr val="bg1"/>
                </a:solidFill>
                <a:latin typeface="Tahoma"/>
                <a:cs typeface="Tahoma"/>
              </a:rPr>
              <a:t>to</a:t>
            </a:r>
            <a:r>
              <a:rPr sz="1800" b="1" spc="-7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the</a:t>
            </a:r>
            <a:r>
              <a:rPr sz="1800" b="1" spc="-4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spc="75" dirty="0">
                <a:solidFill>
                  <a:schemeClr val="bg1"/>
                </a:solidFill>
                <a:latin typeface="Tahoma"/>
                <a:cs typeface="Tahoma"/>
              </a:rPr>
              <a:t>commendable</a:t>
            </a:r>
            <a:r>
              <a:rPr sz="1800" b="1" spc="-2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fee</a:t>
            </a:r>
            <a:r>
              <a:rPr sz="1800" b="1" spc="-3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structure</a:t>
            </a:r>
            <a:r>
              <a:rPr sz="1800" b="1" spc="-6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spc="-10" dirty="0">
                <a:solidFill>
                  <a:schemeClr val="bg1"/>
                </a:solidFill>
                <a:latin typeface="Tahoma"/>
                <a:cs typeface="Tahoma"/>
              </a:rPr>
              <a:t>of</a:t>
            </a:r>
            <a:r>
              <a:rPr sz="1800" b="1" spc="-8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Far</a:t>
            </a:r>
            <a:r>
              <a:rPr sz="1800" b="1" spc="-6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Eastern</a:t>
            </a:r>
            <a:r>
              <a:rPr sz="1800" b="1" spc="-8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Federal</a:t>
            </a:r>
            <a:r>
              <a:rPr sz="1800" b="1" spc="-3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University,</a:t>
            </a:r>
            <a:r>
              <a:rPr sz="1800" b="1" spc="-4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the</a:t>
            </a:r>
            <a:r>
              <a:rPr sz="1800" b="1" spc="-4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students</a:t>
            </a:r>
            <a:r>
              <a:rPr sz="1800" b="1" spc="-4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spc="80" dirty="0">
                <a:solidFill>
                  <a:schemeClr val="bg1"/>
                </a:solidFill>
                <a:latin typeface="Tahoma"/>
                <a:cs typeface="Tahoma"/>
              </a:rPr>
              <a:t>manage</a:t>
            </a:r>
            <a:r>
              <a:rPr sz="1800" b="1" spc="5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spc="-25" dirty="0">
                <a:solidFill>
                  <a:schemeClr val="bg1"/>
                </a:solidFill>
                <a:latin typeface="Tahoma"/>
                <a:cs typeface="Tahoma"/>
              </a:rPr>
              <a:t>to 	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complete</a:t>
            </a:r>
            <a:r>
              <a:rPr sz="1800" b="1" spc="6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the</a:t>
            </a:r>
            <a:r>
              <a:rPr sz="1800" b="1" spc="-1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Medical</a:t>
            </a:r>
            <a:r>
              <a:rPr sz="1800" b="1" spc="4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studies</a:t>
            </a:r>
            <a:r>
              <a:rPr sz="1800" b="1" spc="6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at</a:t>
            </a:r>
            <a:r>
              <a:rPr sz="1800" b="1" spc="2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a</a:t>
            </a:r>
            <a:r>
              <a:rPr sz="1800" b="1" spc="12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spc="45" dirty="0">
                <a:solidFill>
                  <a:schemeClr val="bg1"/>
                </a:solidFill>
                <a:latin typeface="Tahoma"/>
                <a:cs typeface="Tahoma"/>
              </a:rPr>
              <a:t>reasonable</a:t>
            </a:r>
            <a:r>
              <a:rPr sz="1800" b="1" spc="5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spc="-10" dirty="0">
                <a:solidFill>
                  <a:schemeClr val="bg1"/>
                </a:solidFill>
                <a:latin typeface="Tahoma"/>
                <a:cs typeface="Tahoma"/>
              </a:rPr>
              <a:t>cost.</a:t>
            </a:r>
            <a:endParaRPr sz="1800" dirty="0">
              <a:solidFill>
                <a:schemeClr val="bg1"/>
              </a:solidFill>
              <a:latin typeface="Tahoma"/>
              <a:cs typeface="Tahoma"/>
            </a:endParaRPr>
          </a:p>
          <a:p>
            <a:pPr marL="354965" lvl="1" indent="-285750">
              <a:lnSpc>
                <a:spcPct val="100000"/>
              </a:lnSpc>
              <a:spcBef>
                <a:spcPts val="1120"/>
              </a:spcBef>
              <a:buFont typeface="Wingdings"/>
              <a:buChar char=""/>
              <a:tabLst>
                <a:tab pos="354965" algn="l"/>
              </a:tabLst>
            </a:pP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The</a:t>
            </a:r>
            <a:r>
              <a:rPr sz="1800" b="1" spc="-4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spc="-10" dirty="0">
                <a:solidFill>
                  <a:schemeClr val="bg1"/>
                </a:solidFill>
                <a:latin typeface="Tahoma"/>
                <a:cs typeface="Tahoma"/>
              </a:rPr>
              <a:t>Infrastructure</a:t>
            </a:r>
            <a:r>
              <a:rPr sz="1800" b="1" spc="-2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spc="-10" dirty="0">
                <a:solidFill>
                  <a:schemeClr val="bg1"/>
                </a:solidFill>
                <a:latin typeface="Tahoma"/>
                <a:cs typeface="Tahoma"/>
              </a:rPr>
              <a:t>of</a:t>
            </a:r>
            <a:r>
              <a:rPr sz="1800" b="1" spc="-6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Far</a:t>
            </a:r>
            <a:r>
              <a:rPr sz="1800" b="1" spc="-3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Eastern</a:t>
            </a:r>
            <a:r>
              <a:rPr sz="1800" b="1" spc="-4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Federal</a:t>
            </a:r>
            <a:r>
              <a:rPr sz="1800" b="1" spc="-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University</a:t>
            </a:r>
            <a:r>
              <a:rPr sz="1800" b="1" spc="-5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spc="50" dirty="0">
                <a:solidFill>
                  <a:schemeClr val="bg1"/>
                </a:solidFill>
                <a:latin typeface="Tahoma"/>
                <a:cs typeface="Tahoma"/>
              </a:rPr>
              <a:t>comprises</a:t>
            </a:r>
            <a:r>
              <a:rPr sz="1800" b="1" spc="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laboratories</a:t>
            </a:r>
            <a:r>
              <a:rPr sz="1800" b="1" spc="4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spc="55" dirty="0">
                <a:solidFill>
                  <a:schemeClr val="bg1"/>
                </a:solidFill>
                <a:latin typeface="Tahoma"/>
                <a:cs typeface="Tahoma"/>
              </a:rPr>
              <a:t>and</a:t>
            </a:r>
            <a:r>
              <a:rPr sz="1800" b="1" spc="4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spc="-10" dirty="0">
                <a:solidFill>
                  <a:schemeClr val="bg1"/>
                </a:solidFill>
                <a:latin typeface="Tahoma"/>
                <a:cs typeface="Tahoma"/>
              </a:rPr>
              <a:t>education</a:t>
            </a:r>
            <a:endParaRPr sz="1800" dirty="0">
              <a:solidFill>
                <a:schemeClr val="bg1"/>
              </a:solidFill>
              <a:latin typeface="Tahoma"/>
              <a:cs typeface="Tahoma"/>
            </a:endParaRPr>
          </a:p>
          <a:p>
            <a:pPr marL="356235">
              <a:lnSpc>
                <a:spcPct val="100000"/>
              </a:lnSpc>
              <a:spcBef>
                <a:spcPts val="1075"/>
              </a:spcBef>
            </a:pP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equipment</a:t>
            </a:r>
            <a:r>
              <a:rPr sz="1800" b="1" spc="4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spc="60" dirty="0">
                <a:solidFill>
                  <a:schemeClr val="bg1"/>
                </a:solidFill>
                <a:latin typeface="Tahoma"/>
                <a:cs typeface="Tahoma"/>
              </a:rPr>
              <a:t>make</a:t>
            </a:r>
            <a:r>
              <a:rPr sz="1800" b="1" spc="13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the</a:t>
            </a:r>
            <a:r>
              <a:rPr sz="1800" b="1" spc="1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university</a:t>
            </a:r>
            <a:r>
              <a:rPr sz="1800" b="1" spc="-1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the</a:t>
            </a:r>
            <a:r>
              <a:rPr sz="1800" b="1" spc="-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most</a:t>
            </a:r>
            <a:r>
              <a:rPr sz="1800" b="1" spc="4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prestigious</a:t>
            </a:r>
            <a:r>
              <a:rPr sz="1800" b="1" spc="1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spc="-25" dirty="0">
                <a:solidFill>
                  <a:schemeClr val="bg1"/>
                </a:solidFill>
                <a:latin typeface="Tahoma"/>
                <a:cs typeface="Tahoma"/>
              </a:rPr>
              <a:t>Institution</a:t>
            </a:r>
            <a:r>
              <a:rPr sz="1800" b="1" spc="-114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chemeClr val="bg1"/>
                </a:solidFill>
                <a:latin typeface="Tahoma"/>
                <a:cs typeface="Tahoma"/>
              </a:rPr>
              <a:t>of</a:t>
            </a:r>
            <a:r>
              <a:rPr sz="1800" b="1" spc="-4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spc="65" dirty="0">
                <a:solidFill>
                  <a:schemeClr val="bg1"/>
                </a:solidFill>
                <a:latin typeface="Tahoma"/>
                <a:cs typeface="Tahoma"/>
              </a:rPr>
              <a:t>medical</a:t>
            </a:r>
            <a:r>
              <a:rPr sz="1800" b="1" spc="2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00" b="1" spc="-10" dirty="0">
                <a:solidFill>
                  <a:schemeClr val="bg1"/>
                </a:solidFill>
                <a:latin typeface="Tahoma"/>
                <a:cs typeface="Tahoma"/>
              </a:rPr>
              <a:t>studies.</a:t>
            </a:r>
            <a:endParaRPr lang="en-US" sz="1800" b="1" spc="-10" dirty="0">
              <a:solidFill>
                <a:schemeClr val="bg1"/>
              </a:solidFill>
              <a:latin typeface="Tahoma"/>
              <a:cs typeface="Tahoma"/>
            </a:endParaRPr>
          </a:p>
          <a:p>
            <a:pPr marL="356235">
              <a:lnSpc>
                <a:spcPct val="100000"/>
              </a:lnSpc>
              <a:spcBef>
                <a:spcPts val="1075"/>
              </a:spcBef>
            </a:pPr>
            <a:endParaRPr sz="1800" dirty="0">
              <a:solidFill>
                <a:schemeClr val="bg1"/>
              </a:solidFill>
              <a:latin typeface="Tahoma"/>
              <a:cs typeface="Tahoma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A21293-DED0-439B-9F6D-1832C5566C98}"/>
              </a:ext>
            </a:extLst>
          </p:cNvPr>
          <p:cNvSpPr/>
          <p:nvPr/>
        </p:nvSpPr>
        <p:spPr>
          <a:xfrm>
            <a:off x="0" y="1971"/>
            <a:ext cx="12192000" cy="523220"/>
          </a:xfrm>
          <a:prstGeom prst="rect">
            <a:avLst/>
          </a:prstGeom>
          <a:solidFill>
            <a:srgbClr val="4586C0"/>
          </a:solidFill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WHY</a:t>
            </a:r>
            <a:r>
              <a:rPr lang="en-US" sz="2800" b="1" spc="-125" dirty="0">
                <a:solidFill>
                  <a:schemeClr val="bg1"/>
                </a:solidFill>
              </a:rPr>
              <a:t> </a:t>
            </a:r>
            <a:r>
              <a:rPr lang="en-US" sz="2800" b="1" dirty="0">
                <a:solidFill>
                  <a:schemeClr val="bg1"/>
                </a:solidFill>
              </a:rPr>
              <a:t>MBBS</a:t>
            </a:r>
            <a:r>
              <a:rPr lang="en-US" sz="2800" b="1" spc="-65" dirty="0">
                <a:solidFill>
                  <a:schemeClr val="bg1"/>
                </a:solidFill>
              </a:rPr>
              <a:t> </a:t>
            </a:r>
            <a:r>
              <a:rPr lang="en-US" sz="2800" b="1" dirty="0">
                <a:solidFill>
                  <a:schemeClr val="bg1"/>
                </a:solidFill>
              </a:rPr>
              <a:t>IN</a:t>
            </a:r>
            <a:r>
              <a:rPr lang="en-US" sz="2800" b="1" spc="-70" dirty="0">
                <a:solidFill>
                  <a:schemeClr val="bg1"/>
                </a:solidFill>
              </a:rPr>
              <a:t> </a:t>
            </a:r>
            <a:r>
              <a:rPr lang="en-US" sz="2800" b="1" spc="-20" dirty="0">
                <a:solidFill>
                  <a:schemeClr val="bg1"/>
                </a:solidFill>
              </a:rPr>
              <a:t>FAR</a:t>
            </a:r>
            <a:r>
              <a:rPr lang="en-US" sz="2800" b="1" spc="-95" dirty="0">
                <a:solidFill>
                  <a:schemeClr val="bg1"/>
                </a:solidFill>
              </a:rPr>
              <a:t> </a:t>
            </a:r>
            <a:r>
              <a:rPr lang="en-US" sz="2800" b="1" dirty="0">
                <a:solidFill>
                  <a:schemeClr val="bg1"/>
                </a:solidFill>
              </a:rPr>
              <a:t>EASTERN</a:t>
            </a:r>
            <a:r>
              <a:rPr lang="en-US" sz="2800" b="1" spc="-20" dirty="0">
                <a:solidFill>
                  <a:schemeClr val="bg1"/>
                </a:solidFill>
              </a:rPr>
              <a:t> </a:t>
            </a:r>
            <a:r>
              <a:rPr lang="en-US" sz="2800" b="1" dirty="0">
                <a:solidFill>
                  <a:schemeClr val="bg1"/>
                </a:solidFill>
              </a:rPr>
              <a:t>FEDERAL</a:t>
            </a:r>
            <a:r>
              <a:rPr lang="en-US" sz="2800" b="1" spc="-85" dirty="0">
                <a:solidFill>
                  <a:schemeClr val="bg1"/>
                </a:solidFill>
              </a:rPr>
              <a:t> </a:t>
            </a:r>
            <a:r>
              <a:rPr lang="en-US" sz="2800" b="1" spc="-10" dirty="0">
                <a:solidFill>
                  <a:schemeClr val="bg1"/>
                </a:solidFill>
              </a:rPr>
              <a:t>UNIVERSITY</a:t>
            </a:r>
            <a:endParaRPr lang="en-IN" sz="2800" b="1" dirty="0">
              <a:solidFill>
                <a:schemeClr val="bg1"/>
              </a:solidFill>
            </a:endParaRPr>
          </a:p>
        </p:txBody>
      </p:sp>
      <p:pic>
        <p:nvPicPr>
          <p:cNvPr id="16" name="object 6">
            <a:extLst>
              <a:ext uri="{FF2B5EF4-FFF2-40B4-BE49-F238E27FC236}">
                <a16:creationId xmlns:a16="http://schemas.microsoft.com/office/drawing/2014/main" id="{948F270B-5DF6-47A7-B401-E00DE96B5042}"/>
              </a:ext>
            </a:extLst>
          </p:cNvPr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 l="13179" t="29479" r="9977"/>
          <a:stretch/>
        </p:blipFill>
        <p:spPr>
          <a:xfrm>
            <a:off x="7616142" y="998315"/>
            <a:ext cx="3541853" cy="2430685"/>
          </a:xfrm>
          <a:prstGeom prst="rect">
            <a:avLst/>
          </a:prstGeom>
          <a:noFill/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11449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D8529D6-1287-4808-BBF9-46A0B3648323}"/>
              </a:ext>
            </a:extLst>
          </p:cNvPr>
          <p:cNvSpPr txBox="1"/>
          <p:nvPr/>
        </p:nvSpPr>
        <p:spPr>
          <a:xfrm>
            <a:off x="0" y="425197"/>
            <a:ext cx="12192000" cy="800219"/>
          </a:xfrm>
          <a:prstGeom prst="rect">
            <a:avLst/>
          </a:prstGeom>
          <a:solidFill>
            <a:srgbClr val="4586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FAR EASTERN FEDERAL UNIVERSITY</a:t>
            </a:r>
            <a:r>
              <a:rPr lang="en-US" sz="1400" b="1" dirty="0">
                <a:solidFill>
                  <a:schemeClr val="bg1"/>
                </a:solidFill>
                <a:latin typeface="Arial"/>
                <a:cs typeface="Arial"/>
              </a:rPr>
              <a:t> RUSSIA</a:t>
            </a:r>
            <a:r>
              <a:rPr lang="en-US" sz="1800" b="1" dirty="0">
                <a:solidFill>
                  <a:schemeClr val="bg1"/>
                </a:solidFill>
                <a:latin typeface="Arial"/>
                <a:cs typeface="Arial"/>
              </a:rPr>
              <a:t>, ESTABLISHED IN: 1899</a:t>
            </a:r>
          </a:p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0F0F31F8-2E68-475A-990F-1A4704E785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1584794"/>
              </p:ext>
            </p:extLst>
          </p:nvPr>
        </p:nvGraphicFramePr>
        <p:xfrm>
          <a:off x="0" y="1070964"/>
          <a:ext cx="12192000" cy="57870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82296">
                  <a:extLst>
                    <a:ext uri="{9D8B030D-6E8A-4147-A177-3AD203B41FA5}">
                      <a16:colId xmlns:a16="http://schemas.microsoft.com/office/drawing/2014/main" val="671763329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2204654892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1459913502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1352533159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1355333012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1188172411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2626064781"/>
                    </a:ext>
                  </a:extLst>
                </a:gridCol>
              </a:tblGrid>
              <a:tr h="36291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PARTICULARS</a:t>
                      </a:r>
                      <a:endParaRPr lang="en-IN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1ST YEAR</a:t>
                      </a:r>
                      <a:endParaRPr lang="en-IN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solidFill>
                            <a:schemeClr val="bg1"/>
                          </a:solidFill>
                          <a:effectLst/>
                        </a:rPr>
                        <a:t>2ND YEAR</a:t>
                      </a:r>
                      <a:endParaRPr lang="en-IN" sz="16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solidFill>
                            <a:schemeClr val="bg1"/>
                          </a:solidFill>
                          <a:effectLst/>
                        </a:rPr>
                        <a:t>3rd YEAR</a:t>
                      </a:r>
                      <a:endParaRPr lang="en-IN" sz="16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solidFill>
                            <a:schemeClr val="bg1"/>
                          </a:solidFill>
                          <a:effectLst/>
                        </a:rPr>
                        <a:t>4th YEAR</a:t>
                      </a:r>
                      <a:endParaRPr lang="en-IN" sz="16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solidFill>
                            <a:schemeClr val="bg1"/>
                          </a:solidFill>
                          <a:effectLst/>
                        </a:rPr>
                        <a:t>5th YEAR</a:t>
                      </a:r>
                      <a:endParaRPr lang="en-IN" sz="16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6th YEAR</a:t>
                      </a:r>
                      <a:endParaRPr lang="en-IN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4903738"/>
                  </a:ext>
                </a:extLst>
              </a:tr>
              <a:tr h="36291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TUITION FEE</a:t>
                      </a:r>
                      <a:endParaRPr lang="en-IN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500000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500000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500000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500000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500000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500000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0466757"/>
                  </a:ext>
                </a:extLst>
              </a:tr>
              <a:tr h="36291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HOSTEL</a:t>
                      </a:r>
                      <a:endParaRPr lang="en-IN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8000 RUB </a:t>
                      </a:r>
                      <a:r>
                        <a:rPr kumimoji="0" lang="en-IN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/ MONTH</a:t>
                      </a:r>
                      <a:endParaRPr kumimoji="0" lang="en-I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8000 RUB </a:t>
                      </a:r>
                      <a:r>
                        <a:rPr kumimoji="0" lang="en-IN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/ MONTH</a:t>
                      </a:r>
                      <a:endParaRPr kumimoji="0" lang="en-I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8000 RUB </a:t>
                      </a:r>
                      <a:r>
                        <a:rPr kumimoji="0" lang="en-IN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/ MONTH</a:t>
                      </a:r>
                      <a:endParaRPr kumimoji="0" lang="en-I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8000 RUB </a:t>
                      </a:r>
                      <a:r>
                        <a:rPr kumimoji="0" lang="en-IN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/ MONTH</a:t>
                      </a:r>
                      <a:endParaRPr kumimoji="0" lang="en-I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8000 RUB </a:t>
                      </a:r>
                      <a:r>
                        <a:rPr kumimoji="0" lang="en-IN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/ MONTH</a:t>
                      </a:r>
                      <a:endParaRPr kumimoji="0" lang="en-I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8000 RUB </a:t>
                      </a:r>
                      <a:r>
                        <a:rPr kumimoji="0" lang="en-IN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/ MONTH</a:t>
                      </a:r>
                      <a:endParaRPr kumimoji="0" lang="en-I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4367331"/>
                  </a:ext>
                </a:extLst>
              </a:tr>
              <a:tr h="36291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INSURANCE</a:t>
                      </a:r>
                      <a:endParaRPr lang="en-IN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4500 RUB</a:t>
                      </a:r>
                      <a:endParaRPr lang="en-IN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4500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4500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4500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4500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4500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2580997"/>
                  </a:ext>
                </a:extLst>
              </a:tr>
              <a:tr h="36291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MEDICAL</a:t>
                      </a:r>
                      <a:endParaRPr lang="en-IN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8000 RUB</a:t>
                      </a:r>
                      <a:endParaRPr lang="en-IN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7745308"/>
                  </a:ext>
                </a:extLst>
              </a:tr>
              <a:tr h="283761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REGISTRATION, DOCUMENT TRANSLATION, NOTARIZATION, LEGALIZATION, INVITATION, VISA RENEWAL, STUDENT CARD, LIBRARY CARD, EQUIVALENCE CERTIFICATE, ACCESS TO ENGLISH BOOKS FOR ALL SUBJECTS.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solidFill>
                            <a:schemeClr val="bg1"/>
                          </a:solidFill>
                          <a:effectLst/>
                        </a:rPr>
                        <a:t>21000 RUB</a:t>
                      </a:r>
                      <a:endParaRPr lang="en-IN" sz="16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VISA RENEWAL (3900 RUBLES)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VISA RENEWAL (3900 RUBLES)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VISA RENEWAL (3900 RUBLES)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VISA RENEWAL (3900 RUBLES)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VISA RENEWAL (3900 RUBLES)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4639980"/>
                  </a:ext>
                </a:extLst>
              </a:tr>
              <a:tr h="36291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ADMINISTRATIVE CHARGE (OTC)</a:t>
                      </a:r>
                      <a:endParaRPr lang="en-IN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1300$</a:t>
                      </a:r>
                      <a:endParaRPr lang="en-IN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solidFill>
                            <a:schemeClr val="bg1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solidFill>
                            <a:schemeClr val="bg1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solidFill>
                            <a:schemeClr val="bg1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9978040"/>
                  </a:ext>
                </a:extLst>
              </a:tr>
              <a:tr h="407690">
                <a:tc gridSpan="7"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BIOMETRIC CHARGES WILL BE ON ACTUALS TO BE PAID BY STUDENT SEPERATELY. 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8103516"/>
                  </a:ext>
                </a:extLst>
              </a:tr>
              <a:tr h="364251">
                <a:tc gridSpan="7"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APPLICATION CHARGES TO BE PAID TO UNIVERSITY PORTAL BEFORE INVITATION (8760 rubles).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4586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7514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61226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569</Words>
  <Application>Microsoft Office PowerPoint</Application>
  <PresentationFormat>Widescreen</PresentationFormat>
  <Paragraphs>88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Tahoma</vt:lpstr>
      <vt:lpstr>Trebuchet MS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Alisha Negi</cp:lastModifiedBy>
  <cp:revision>16</cp:revision>
  <dcterms:created xsi:type="dcterms:W3CDTF">2026-04-03T09:55:33Z</dcterms:created>
  <dcterms:modified xsi:type="dcterms:W3CDTF">2026-05-23T10:51:35Z</dcterms:modified>
</cp:coreProperties>
</file>