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77"/>
    <a:srgbClr val="704841"/>
    <a:srgbClr val="724C48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ruseducation.in/img/studentlife1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168D0F-91B6-484E-962D-CF287801BDC6}"/>
              </a:ext>
            </a:extLst>
          </p:cNvPr>
          <p:cNvSpPr/>
          <p:nvPr/>
        </p:nvSpPr>
        <p:spPr>
          <a:xfrm>
            <a:off x="249807" y="2420685"/>
            <a:ext cx="5784919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020277"/>
                </a:solidFill>
                <a:latin typeface="Outfit"/>
              </a:rPr>
              <a:t>Tambov State University</a:t>
            </a:r>
            <a:r>
              <a:rPr lang="en-US" sz="1600" dirty="0">
                <a:latin typeface="Outfit"/>
              </a:rPr>
              <a:t>, established in 1917, is a public medical university in Russia recognized by the Medical Council of India (MCI) and the World Health Organization (WHO). It offers a 6-year MBBS program taught in English, and is known for its affordable education, modern facilities, and globally accepted degree.</a:t>
            </a:r>
          </a:p>
          <a:p>
            <a:pPr algn="just"/>
            <a:endParaRPr lang="en-US" sz="1600" dirty="0">
              <a:latin typeface="Outfit"/>
            </a:endParaRPr>
          </a:p>
          <a:p>
            <a:pPr algn="just"/>
            <a:r>
              <a:rPr lang="en-US" sz="1600" b="1" dirty="0">
                <a:solidFill>
                  <a:srgbClr val="020277"/>
                </a:solidFill>
              </a:rPr>
              <a:t>Ranking:</a:t>
            </a:r>
            <a:r>
              <a:rPr lang="en-US" sz="1600" dirty="0">
                <a:solidFill>
                  <a:srgbClr val="020277"/>
                </a:solidFill>
              </a:rPr>
              <a:t> </a:t>
            </a:r>
            <a:r>
              <a:rPr lang="en-US" sz="1600" dirty="0"/>
              <a:t>The university is ranked among the top 2500 worldwide and is within the top 150-200 in Russia, with a 401-450 ranking in the 2022 EECA University Rankings.</a:t>
            </a:r>
          </a:p>
          <a:p>
            <a:pPr algn="just"/>
            <a:r>
              <a:rPr lang="en-US" sz="1600" b="1" dirty="0">
                <a:solidFill>
                  <a:srgbClr val="020277"/>
                </a:solidFill>
              </a:rPr>
              <a:t>Student Demographic:</a:t>
            </a:r>
            <a:r>
              <a:rPr lang="en-US" sz="1600" dirty="0">
                <a:solidFill>
                  <a:srgbClr val="020277"/>
                </a:solidFill>
              </a:rPr>
              <a:t> </a:t>
            </a:r>
            <a:r>
              <a:rPr lang="en-US" sz="1600" dirty="0"/>
              <a:t>TSU is a large regional university with thousands of students, including a significant international student body, particularly from India.</a:t>
            </a:r>
          </a:p>
          <a:p>
            <a:pPr algn="just"/>
            <a:r>
              <a:rPr lang="en-US" sz="1600" b="1" dirty="0">
                <a:solidFill>
                  <a:srgbClr val="020277"/>
                </a:solidFill>
              </a:rPr>
              <a:t>Recognized Degree:</a:t>
            </a:r>
            <a:r>
              <a:rPr lang="en-US" sz="1600" dirty="0">
                <a:solidFill>
                  <a:srgbClr val="020277"/>
                </a:solidFill>
              </a:rPr>
              <a:t> </a:t>
            </a:r>
            <a:r>
              <a:rPr lang="en-US" sz="1600" dirty="0"/>
              <a:t>The qualifications are approved by global authorities, ensuring graduates can work or study further in their home countries.</a:t>
            </a:r>
          </a:p>
          <a:p>
            <a:pPr algn="just"/>
            <a:r>
              <a:rPr lang="en-US" b="1" dirty="0">
                <a:solidFill>
                  <a:srgbClr val="020277"/>
                </a:solidFill>
              </a:rPr>
              <a:t>Practical Training:</a:t>
            </a:r>
            <a:r>
              <a:rPr lang="en-US" sz="1600" dirty="0">
                <a:solidFill>
                  <a:srgbClr val="020277"/>
                </a:solidFill>
              </a:rPr>
              <a:t> </a:t>
            </a:r>
            <a:r>
              <a:rPr lang="en-US" sz="1600" dirty="0"/>
              <a:t>Emphasizes practical skills through simulation labs and hospital affiliations from the beginning of the program</a:t>
            </a:r>
            <a:endParaRPr lang="en-US" sz="1600" dirty="0">
              <a:latin typeface="Outfit"/>
            </a:endParaRPr>
          </a:p>
          <a:p>
            <a:pPr algn="just"/>
            <a:endParaRPr lang="en-IN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24FDC-B589-4EBC-90C7-7EBBA4F61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81" y="191087"/>
            <a:ext cx="5784918" cy="2894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86CF91-875F-445B-9575-45E1479CEF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" t="27681" r="3247" b="28055"/>
          <a:stretch/>
        </p:blipFill>
        <p:spPr>
          <a:xfrm>
            <a:off x="282805" y="259537"/>
            <a:ext cx="5907465" cy="20722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2F3334-889C-49AD-8957-88265D358558}"/>
              </a:ext>
            </a:extLst>
          </p:cNvPr>
          <p:cNvSpPr/>
          <p:nvPr/>
        </p:nvSpPr>
        <p:spPr>
          <a:xfrm>
            <a:off x="3069996" y="1924731"/>
            <a:ext cx="30260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20277"/>
                </a:solidFill>
                <a:latin typeface="Outfit"/>
              </a:rPr>
              <a:t>ESTB. 1917, TAMBOV RUSSIA</a:t>
            </a:r>
            <a:endParaRPr lang="en-IN" b="1" dirty="0">
              <a:solidFill>
                <a:srgbClr val="020277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9785BB-C60D-4A9D-8D15-4A20FF157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81" y="3252244"/>
            <a:ext cx="5784918" cy="3393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609708" y="163222"/>
            <a:ext cx="7368569" cy="6324167"/>
          </a:xfrm>
          <a:prstGeom prst="rect">
            <a:avLst/>
          </a:prstGeom>
          <a:noFill/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b="1" spc="-45" dirty="0">
                <a:solidFill>
                  <a:srgbClr val="020277"/>
                </a:solidFill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solidFill>
                <a:srgbClr val="020277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020277"/>
                </a:solidFill>
                <a:latin typeface="Arial"/>
                <a:cs typeface="Arial"/>
              </a:rPr>
              <a:t>You</a:t>
            </a:r>
            <a:r>
              <a:rPr sz="1400" b="1" spc="-1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are</a:t>
            </a:r>
            <a:r>
              <a:rPr sz="1400" b="1" spc="-1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at</a:t>
            </a:r>
            <a:r>
              <a:rPr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least</a:t>
            </a:r>
            <a:r>
              <a:rPr sz="1400" b="1" spc="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17</a:t>
            </a:r>
            <a:r>
              <a:rPr sz="1400" b="1" spc="-10" dirty="0">
                <a:solidFill>
                  <a:srgbClr val="020277"/>
                </a:solidFill>
                <a:latin typeface="Arial"/>
                <a:cs typeface="Arial"/>
              </a:rPr>
              <a:t> years</a:t>
            </a:r>
            <a:r>
              <a:rPr sz="1400" b="1" spc="3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old.</a:t>
            </a:r>
            <a:endParaRPr sz="1400" dirty="0">
              <a:solidFill>
                <a:srgbClr val="020277"/>
              </a:solidFill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020277"/>
                </a:solidFill>
                <a:latin typeface="Arial"/>
                <a:cs typeface="Arial"/>
              </a:rPr>
              <a:t>You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have passed </a:t>
            </a:r>
            <a:r>
              <a:rPr sz="1400" b="1" spc="-10" dirty="0">
                <a:solidFill>
                  <a:srgbClr val="020277"/>
                </a:solidFill>
                <a:latin typeface="Arial"/>
                <a:cs typeface="Arial"/>
              </a:rPr>
              <a:t>Class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12th </a:t>
            </a:r>
            <a:r>
              <a:rPr sz="1400" b="1" dirty="0">
                <a:solidFill>
                  <a:srgbClr val="020277"/>
                </a:solidFill>
                <a:latin typeface="Arial"/>
                <a:cs typeface="Arial"/>
              </a:rPr>
              <a:t>with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PCB and English </a:t>
            </a:r>
            <a:r>
              <a:rPr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solidFill>
                  <a:srgbClr val="020277"/>
                </a:solidFill>
                <a:latin typeface="Arial"/>
                <a:cs typeface="Arial"/>
              </a:rPr>
              <a:t>by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the Authorities </a:t>
            </a:r>
            <a:r>
              <a:rPr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India.</a:t>
            </a:r>
            <a:endParaRPr sz="1400" dirty="0">
              <a:solidFill>
                <a:srgbClr val="020277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020277"/>
                </a:solidFill>
                <a:latin typeface="Arial"/>
                <a:cs typeface="Arial"/>
              </a:rPr>
              <a:t>You</a:t>
            </a:r>
            <a:r>
              <a:rPr sz="1400" b="1" spc="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20277"/>
                </a:solidFill>
                <a:latin typeface="Arial"/>
                <a:cs typeface="Arial"/>
              </a:rPr>
              <a:t>have</a:t>
            </a:r>
            <a:r>
              <a:rPr sz="1400" b="1" spc="3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secured</a:t>
            </a:r>
            <a:r>
              <a:rPr sz="1400" b="1" spc="1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a</a:t>
            </a:r>
            <a:r>
              <a:rPr sz="1400" b="1" spc="1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20277"/>
                </a:solidFill>
                <a:latin typeface="Arial"/>
                <a:cs typeface="Arial"/>
              </a:rPr>
              <a:t>minimum</a:t>
            </a:r>
            <a:r>
              <a:rPr sz="1400" b="1" spc="4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of</a:t>
            </a:r>
            <a:r>
              <a:rPr sz="1400" b="1" spc="1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50%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(GEN) / 40%(OTHER)</a:t>
            </a:r>
            <a:r>
              <a:rPr sz="1400" b="1" spc="2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PCB</a:t>
            </a:r>
            <a:r>
              <a:rPr sz="1400" b="1" spc="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10+2.</a:t>
            </a:r>
            <a:endParaRPr sz="1400" dirty="0">
              <a:solidFill>
                <a:srgbClr val="020277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020277"/>
                </a:solidFill>
                <a:latin typeface="Arial"/>
                <a:cs typeface="Arial"/>
              </a:rPr>
              <a:t>You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20277"/>
                </a:solidFill>
                <a:latin typeface="Arial"/>
                <a:cs typeface="Arial"/>
              </a:rPr>
              <a:t>have</a:t>
            </a:r>
            <a:r>
              <a:rPr sz="1400" b="1" spc="3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qualified</a:t>
            </a:r>
            <a:r>
              <a:rPr sz="1400" b="1" spc="3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NEET</a:t>
            </a:r>
            <a:r>
              <a:rPr sz="1400" b="1" spc="-2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20277"/>
                </a:solidFill>
                <a:latin typeface="Arial"/>
                <a:cs typeface="Arial"/>
              </a:rPr>
              <a:t>Exam.</a:t>
            </a:r>
            <a:endParaRPr lang="en-US" sz="1400" b="1" spc="-5" dirty="0">
              <a:solidFill>
                <a:srgbClr val="020277"/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solidFill>
                <a:srgbClr val="020277"/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b="1" spc="-5" dirty="0">
                <a:solidFill>
                  <a:srgbClr val="020277"/>
                </a:solidFill>
                <a:latin typeface="Arial"/>
                <a:cs typeface="Arial"/>
              </a:rPr>
              <a:t>AT DERZHAVIN TAMBOV STATE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solidFill>
                <a:srgbClr val="020277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The</a:t>
            </a:r>
            <a:r>
              <a:rPr lang="en-US" sz="1400" b="1" spc="4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total</a:t>
            </a:r>
            <a:r>
              <a:rPr lang="en-US" sz="1400" b="1" spc="5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duration</a:t>
            </a:r>
            <a:r>
              <a:rPr lang="en-US" sz="1400" b="1" spc="2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of</a:t>
            </a:r>
            <a:r>
              <a:rPr lang="en-US" sz="1400" b="1" spc="3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MBBS</a:t>
            </a:r>
            <a:r>
              <a:rPr lang="en-US" sz="1400" b="1" spc="5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Course</a:t>
            </a:r>
            <a:r>
              <a:rPr lang="en-US" sz="1400" b="1" spc="30" dirty="0">
                <a:solidFill>
                  <a:srgbClr val="020277"/>
                </a:solidFill>
                <a:latin typeface="Arial"/>
                <a:cs typeface="Arial"/>
              </a:rPr>
              <a:t> at</a:t>
            </a:r>
            <a:r>
              <a:rPr lang="en-US" sz="1400" b="1" spc="50" dirty="0">
                <a:solidFill>
                  <a:srgbClr val="020277"/>
                </a:solidFill>
                <a:latin typeface="Arial"/>
                <a:cs typeface="Arial"/>
              </a:rPr>
              <a:t> Tambov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 state University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is</a:t>
            </a:r>
            <a:r>
              <a:rPr lang="en-US" sz="1400" b="1" spc="4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6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for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1 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year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must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be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completed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in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India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 post</a:t>
            </a:r>
            <a:r>
              <a:rPr lang="en-US" sz="1400" b="1" spc="-2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course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and</a:t>
            </a:r>
            <a:r>
              <a:rPr lang="en-US" sz="1400" b="1" spc="-2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after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clearing</a:t>
            </a:r>
            <a:r>
              <a:rPr lang="en-US" sz="1400" b="1" spc="-4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FMGE / NEXT</a:t>
            </a:r>
            <a:r>
              <a:rPr lang="en-US" sz="1400" b="1" spc="-5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The </a:t>
            </a:r>
            <a:r>
              <a:rPr lang="en-US" sz="1400" b="1" spc="-20" dirty="0">
                <a:solidFill>
                  <a:srgbClr val="020277"/>
                </a:solidFill>
                <a:latin typeface="Arial"/>
                <a:cs typeface="Arial"/>
              </a:rPr>
              <a:t>Tuition</a:t>
            </a:r>
            <a:r>
              <a:rPr lang="en-US" sz="1400" b="1" spc="-3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fee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is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low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and</a:t>
            </a:r>
            <a:r>
              <a:rPr lang="en-US" sz="1400" b="1" spc="-2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affordable</a:t>
            </a:r>
            <a:r>
              <a:rPr lang="en-US" sz="1400" b="1" spc="-3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5" dirty="0">
                <a:solidFill>
                  <a:srgbClr val="020277"/>
                </a:solidFill>
                <a:latin typeface="Arial"/>
                <a:cs typeface="Arial"/>
              </a:rPr>
              <a:t>with</a:t>
            </a:r>
            <a:r>
              <a:rPr lang="en-US" sz="1400" b="1" spc="-4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a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 great</a:t>
            </a:r>
            <a:r>
              <a:rPr lang="en-US" sz="1400" b="1" spc="-2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value.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Ea</a:t>
            </a:r>
            <a:r>
              <a:rPr lang="en-US" sz="1400" b="1" spc="5" dirty="0">
                <a:solidFill>
                  <a:srgbClr val="020277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y	a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d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mis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i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o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n	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p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r</a:t>
            </a:r>
            <a:r>
              <a:rPr lang="en-US" sz="1400" b="1" spc="-20" dirty="0">
                <a:solidFill>
                  <a:srgbClr val="020277"/>
                </a:solidFill>
                <a:latin typeface="Arial"/>
                <a:cs typeface="Arial"/>
              </a:rPr>
              <a:t>o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c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s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, a</a:t>
            </a:r>
            <a:r>
              <a:rPr lang="en-US" sz="1400" b="1" spc="-20" dirty="0">
                <a:solidFill>
                  <a:srgbClr val="020277"/>
                </a:solidFill>
                <a:latin typeface="Arial"/>
                <a:cs typeface="Arial"/>
              </a:rPr>
              <a:t>n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d t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h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e </a:t>
            </a:r>
            <a:r>
              <a:rPr lang="en-US" sz="1400" b="1" spc="-20" dirty="0">
                <a:solidFill>
                  <a:srgbClr val="020277"/>
                </a:solidFill>
                <a:latin typeface="Arial"/>
                <a:cs typeface="Arial"/>
              </a:rPr>
              <a:t>b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est	s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l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c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t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io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n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p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r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o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c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e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s </a:t>
            </a:r>
            <a:r>
              <a:rPr lang="en-US" sz="1400" b="1" spc="5" dirty="0">
                <a:solidFill>
                  <a:srgbClr val="020277"/>
                </a:solidFill>
                <a:latin typeface="Arial"/>
                <a:cs typeface="Arial"/>
              </a:rPr>
              <a:t>in </a:t>
            </a:r>
            <a:r>
              <a:rPr lang="en-US" sz="1400" b="1" spc="-20" dirty="0">
                <a:solidFill>
                  <a:srgbClr val="020277"/>
                </a:solidFill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Medical</a:t>
            </a:r>
            <a:r>
              <a:rPr lang="en-US" sz="1400" b="1" spc="49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degrees</a:t>
            </a:r>
            <a:r>
              <a:rPr lang="en-US" sz="1400" b="1" spc="45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from</a:t>
            </a:r>
            <a:r>
              <a:rPr lang="en-US" sz="1400" b="1" spc="49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50" dirty="0">
                <a:solidFill>
                  <a:srgbClr val="020277"/>
                </a:solidFill>
                <a:latin typeface="Arial"/>
                <a:cs typeface="Arial"/>
              </a:rPr>
              <a:t>Tambov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 state University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are</a:t>
            </a:r>
            <a:r>
              <a:rPr lang="en-US" sz="1400" b="1" spc="48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globally</a:t>
            </a:r>
            <a:r>
              <a:rPr lang="en-US" sz="140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recognized</a:t>
            </a:r>
            <a:r>
              <a:rPr lang="en-US" sz="1400" b="1" spc="-5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and</a:t>
            </a:r>
            <a:r>
              <a:rPr lang="en-US" sz="1400" b="1" spc="-3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ranked</a:t>
            </a:r>
            <a:r>
              <a:rPr lang="en-US" sz="1400" b="1" spc="-3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by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WHO.</a:t>
            </a:r>
            <a:r>
              <a:rPr lang="en-US" sz="140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Indian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students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who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are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looking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to study MBBS in </a:t>
            </a:r>
            <a:r>
              <a:rPr lang="en-US" sz="1400" b="1" spc="50" dirty="0">
                <a:solidFill>
                  <a:srgbClr val="020277"/>
                </a:solidFill>
                <a:latin typeface="Arial"/>
                <a:cs typeface="Arial"/>
              </a:rPr>
              <a:t>Tambov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 state University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have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English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medium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MBBS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course,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so,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 no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language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barrier.</a:t>
            </a:r>
            <a:endParaRPr lang="en-US" sz="1400" dirty="0">
              <a:solidFill>
                <a:srgbClr val="020277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The strength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of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the batch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is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limited,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every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student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gets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the 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individual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 attention</a:t>
            </a:r>
            <a:r>
              <a:rPr lang="en-US" sz="1400" b="1" spc="-5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of the</a:t>
            </a:r>
            <a:r>
              <a:rPr lang="en-US" sz="1400" b="1" spc="-2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teachers.</a:t>
            </a:r>
            <a:r>
              <a:rPr lang="en-US" sz="140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50" dirty="0">
                <a:solidFill>
                  <a:srgbClr val="020277"/>
                </a:solidFill>
                <a:latin typeface="Arial"/>
                <a:cs typeface="Arial"/>
              </a:rPr>
              <a:t>Tambov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 state University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is</a:t>
            </a:r>
            <a:r>
              <a:rPr lang="en-US" sz="1400" b="1" spc="22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much</a:t>
            </a:r>
            <a:r>
              <a:rPr lang="en-US" sz="1400" b="1" spc="204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more</a:t>
            </a:r>
            <a:r>
              <a:rPr lang="en-US" sz="1400" b="1" spc="21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affordable</a:t>
            </a:r>
            <a:r>
              <a:rPr lang="en-US" sz="1400" b="1" spc="204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than</a:t>
            </a:r>
            <a:r>
              <a:rPr lang="en-US" sz="1400" b="1" spc="204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that</a:t>
            </a:r>
            <a:r>
              <a:rPr lang="en-US" sz="1400" b="1" spc="22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20" dirty="0">
                <a:solidFill>
                  <a:srgbClr val="020277"/>
                </a:solidFill>
                <a:latin typeface="Arial"/>
                <a:cs typeface="Arial"/>
              </a:rPr>
              <a:t>of</a:t>
            </a:r>
            <a:r>
              <a:rPr lang="en-US" sz="140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private</a:t>
            </a:r>
            <a:r>
              <a:rPr lang="en-US" sz="1400" b="1" spc="-3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colleges</a:t>
            </a:r>
            <a:r>
              <a:rPr lang="en-US" sz="1400" b="1" spc="-6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5" dirty="0">
                <a:solidFill>
                  <a:srgbClr val="020277"/>
                </a:solidFill>
                <a:latin typeface="Arial"/>
                <a:cs typeface="Arial"/>
              </a:rPr>
              <a:t>in</a:t>
            </a:r>
            <a:r>
              <a:rPr lang="en-US" sz="1400" b="1" spc="-2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India.</a:t>
            </a:r>
            <a:r>
              <a:rPr lang="en-US" sz="140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No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discrimination</a:t>
            </a:r>
            <a:r>
              <a:rPr lang="en-US" sz="1400" b="1" spc="-2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based</a:t>
            </a:r>
            <a:r>
              <a:rPr lang="en-US" sz="1400" b="1" spc="-4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on</a:t>
            </a:r>
            <a:r>
              <a:rPr lang="en-US" sz="1400" b="1" spc="-1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caste,</a:t>
            </a:r>
            <a:r>
              <a:rPr lang="en-US" sz="1400" b="1" spc="-25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gender,</a:t>
            </a:r>
            <a:r>
              <a:rPr lang="en-US" sz="1400" b="1" spc="-3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religion</a:t>
            </a:r>
            <a:r>
              <a:rPr lang="en-US" sz="1400" b="1" spc="-40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020277"/>
                </a:solidFill>
                <a:latin typeface="Arial"/>
                <a:cs typeface="Arial"/>
              </a:rPr>
              <a:t>or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 </a:t>
            </a:r>
            <a:r>
              <a:rPr lang="en-US" sz="1400" b="1" spc="-15" dirty="0">
                <a:solidFill>
                  <a:srgbClr val="020277"/>
                </a:solidFill>
                <a:latin typeface="Arial"/>
                <a:cs typeface="Arial"/>
              </a:rPr>
              <a:t>nationality.</a:t>
            </a:r>
            <a:endParaRPr sz="1400" dirty="0">
              <a:solidFill>
                <a:srgbClr val="020277"/>
              </a:solidFill>
              <a:latin typeface="Arial"/>
              <a:cs typeface="Arial"/>
            </a:endParaRPr>
          </a:p>
        </p:txBody>
      </p:sp>
      <p:pic>
        <p:nvPicPr>
          <p:cNvPr id="4" name="object 10">
            <a:hlinkClick r:id="rId2"/>
            <a:extLst>
              <a:ext uri="{FF2B5EF4-FFF2-40B4-BE49-F238E27FC236}">
                <a16:creationId xmlns:a16="http://schemas.microsoft.com/office/drawing/2014/main" id="{5247E697-7018-4486-96F3-3CD003D6298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6843" y="3325303"/>
            <a:ext cx="4169741" cy="3599020"/>
          </a:xfrm>
          <a:prstGeom prst="rect">
            <a:avLst/>
          </a:prstGeom>
        </p:spPr>
      </p:pic>
      <p:pic>
        <p:nvPicPr>
          <p:cNvPr id="8" name="object 2">
            <a:extLst>
              <a:ext uri="{FF2B5EF4-FFF2-40B4-BE49-F238E27FC236}">
                <a16:creationId xmlns:a16="http://schemas.microsoft.com/office/drawing/2014/main" id="{CE93815C-3F36-4081-A4FF-6875F5AD1C0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7460" y="646223"/>
            <a:ext cx="3202944" cy="2691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solidFill>
            <a:srgbClr val="E9EBF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20277"/>
                </a:solidFill>
                <a:latin typeface="Arial"/>
                <a:cs typeface="Arial"/>
              </a:rPr>
              <a:t>DERZHAVIN TAMBOV STATE UNIVERSITY</a:t>
            </a:r>
            <a:r>
              <a:rPr lang="en-US" sz="1400" b="1" dirty="0">
                <a:solidFill>
                  <a:srgbClr val="020277"/>
                </a:solidFill>
                <a:latin typeface="Arial"/>
                <a:cs typeface="Arial"/>
              </a:rPr>
              <a:t> TAMBOV, RUSSIA</a:t>
            </a:r>
            <a:r>
              <a:rPr lang="en-US" sz="1800" b="1" dirty="0">
                <a:solidFill>
                  <a:srgbClr val="020277"/>
                </a:solidFill>
                <a:latin typeface="Arial"/>
                <a:cs typeface="Arial"/>
              </a:rPr>
              <a:t> ESTB.1917</a:t>
            </a:r>
            <a:endParaRPr lang="en-US" dirty="0">
              <a:solidFill>
                <a:srgbClr val="020277"/>
              </a:solidFill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045403"/>
              </p:ext>
            </p:extLst>
          </p:nvPr>
        </p:nvGraphicFramePr>
        <p:xfrm>
          <a:off x="0" y="1070964"/>
          <a:ext cx="12191999" cy="57870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2295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20277"/>
                          </a:solidFill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20277"/>
                          </a:solidFill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020277"/>
                          </a:solidFill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020277"/>
                          </a:solidFill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020277"/>
                          </a:solidFill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020277"/>
                          </a:solidFill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20277"/>
                          </a:solidFill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20277"/>
                          </a:solidFill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410000 RUB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20277"/>
                          </a:solidFill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INCLUDED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INCLUDED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INCLUDED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INCLUDED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INCLUDED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INCLUDED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20277"/>
                          </a:solidFill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7500 RUB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20277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20277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20277"/>
                          </a:solidFill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8376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20277"/>
                          </a:solidFill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solidFill>
                            <a:srgbClr val="020277"/>
                          </a:solidFill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20277"/>
                          </a:solidFill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1300$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407690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solidFill>
                            <a:srgbClr val="020277"/>
                          </a:solidFill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0" i="0" u="none" strike="noStrike" dirty="0">
                        <a:solidFill>
                          <a:srgbClr val="02027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64251">
                <a:tc gridSpan="7"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521</Words>
  <Application>Microsoft Office PowerPoint</Application>
  <PresentationFormat>Widescreen</PresentationFormat>
  <Paragraphs>76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Outfit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18</cp:revision>
  <dcterms:created xsi:type="dcterms:W3CDTF">2026-04-03T09:55:33Z</dcterms:created>
  <dcterms:modified xsi:type="dcterms:W3CDTF">2026-05-23T09:43:49Z</dcterms:modified>
</cp:coreProperties>
</file>