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EB311C-39A7-4ADA-8938-797E22C0F2D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44E87F40-CF86-44D6-AB54-BEA5756A22E4}">
      <dgm:prSet/>
      <dgm:spPr/>
      <dgm:t>
        <a:bodyPr/>
        <a:lstStyle/>
        <a:p>
          <a:r>
            <a:rPr lang="en-US" dirty="0"/>
            <a:t>2014-2019 — General Medicine</a:t>
          </a:r>
          <a:endParaRPr lang="en-IN" dirty="0"/>
        </a:p>
      </dgm:t>
    </dgm:pt>
    <dgm:pt modelId="{FF5F8B36-F6E0-4ECE-9696-C3B49D7D30E1}" type="parTrans" cxnId="{DBBD06BA-58A3-4DFC-B21B-127511086CEE}">
      <dgm:prSet/>
      <dgm:spPr/>
      <dgm:t>
        <a:bodyPr/>
        <a:lstStyle/>
        <a:p>
          <a:endParaRPr lang="en-IN"/>
        </a:p>
      </dgm:t>
    </dgm:pt>
    <dgm:pt modelId="{A4E961EA-F929-47DD-9256-026B19531076}" type="sibTrans" cxnId="{DBBD06BA-58A3-4DFC-B21B-127511086CEE}">
      <dgm:prSet/>
      <dgm:spPr/>
      <dgm:t>
        <a:bodyPr/>
        <a:lstStyle/>
        <a:p>
          <a:endParaRPr lang="en-IN"/>
        </a:p>
      </dgm:t>
    </dgm:pt>
    <dgm:pt modelId="{2EF56172-D6F6-4257-B264-A94F8C31FEBB}">
      <dgm:prSet/>
      <dgm:spPr/>
      <dgm:t>
        <a:bodyPr/>
        <a:lstStyle/>
        <a:p>
          <a:r>
            <a:rPr lang="en-US"/>
            <a:t>2015-2019 - Dentistry</a:t>
          </a:r>
          <a:endParaRPr lang="en-IN"/>
        </a:p>
      </dgm:t>
    </dgm:pt>
    <dgm:pt modelId="{9CE38417-87D8-4551-97F0-EB0FA5FC6E62}" type="parTrans" cxnId="{96CA2643-CC8F-4EE6-A0EA-A0F5C81E26B7}">
      <dgm:prSet/>
      <dgm:spPr/>
      <dgm:t>
        <a:bodyPr/>
        <a:lstStyle/>
        <a:p>
          <a:endParaRPr lang="en-IN"/>
        </a:p>
      </dgm:t>
    </dgm:pt>
    <dgm:pt modelId="{089E972F-AA63-42CE-BBE2-54FF84C68955}" type="sibTrans" cxnId="{96CA2643-CC8F-4EE6-A0EA-A0F5C81E26B7}">
      <dgm:prSet/>
      <dgm:spPr/>
      <dgm:t>
        <a:bodyPr/>
        <a:lstStyle/>
        <a:p>
          <a:endParaRPr lang="en-IN"/>
        </a:p>
      </dgm:t>
    </dgm:pt>
    <dgm:pt modelId="{D54FD971-51B2-4BF5-96CB-4A68085D2016}">
      <dgm:prSet/>
      <dgm:spPr/>
      <dgm:t>
        <a:bodyPr/>
        <a:lstStyle/>
        <a:p>
          <a:r>
            <a:rPr lang="en-US" dirty="0"/>
            <a:t>2016-2019 - Pediatrics</a:t>
          </a:r>
          <a:endParaRPr lang="en-IN" dirty="0"/>
        </a:p>
      </dgm:t>
    </dgm:pt>
    <dgm:pt modelId="{1147B1B4-A213-4B3E-B4CC-7E0A9427D99F}" type="parTrans" cxnId="{0A13BCCD-B702-4B50-B068-61C8D8995FFE}">
      <dgm:prSet/>
      <dgm:spPr/>
      <dgm:t>
        <a:bodyPr/>
        <a:lstStyle/>
        <a:p>
          <a:endParaRPr lang="en-IN"/>
        </a:p>
      </dgm:t>
    </dgm:pt>
    <dgm:pt modelId="{4FAC1250-F7E0-49F3-8642-EB2B80FA57B7}" type="sibTrans" cxnId="{0A13BCCD-B702-4B50-B068-61C8D8995FFE}">
      <dgm:prSet/>
      <dgm:spPr/>
      <dgm:t>
        <a:bodyPr/>
        <a:lstStyle/>
        <a:p>
          <a:endParaRPr lang="en-IN"/>
        </a:p>
      </dgm:t>
    </dgm:pt>
    <dgm:pt modelId="{564C3156-C455-4540-9E73-CD8DEB142658}" type="pres">
      <dgm:prSet presAssocID="{12EB311C-39A7-4ADA-8938-797E22C0F2DF}" presName="Name0" presStyleCnt="0">
        <dgm:presLayoutVars>
          <dgm:dir/>
          <dgm:animLvl val="lvl"/>
          <dgm:resizeHandles val="exact"/>
        </dgm:presLayoutVars>
      </dgm:prSet>
      <dgm:spPr/>
    </dgm:pt>
    <dgm:pt modelId="{B63119A3-18E0-452A-B695-38F3ADB37990}" type="pres">
      <dgm:prSet presAssocID="{44E87F40-CF86-44D6-AB54-BEA5756A22E4}" presName="linNode" presStyleCnt="0"/>
      <dgm:spPr/>
    </dgm:pt>
    <dgm:pt modelId="{37A5A30F-073A-4CD5-A523-77E431177C81}" type="pres">
      <dgm:prSet presAssocID="{44E87F40-CF86-44D6-AB54-BEA5756A22E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4A630B09-B6B1-47CF-A69C-B912AF9AB36B}" type="pres">
      <dgm:prSet presAssocID="{A4E961EA-F929-47DD-9256-026B19531076}" presName="sp" presStyleCnt="0"/>
      <dgm:spPr/>
    </dgm:pt>
    <dgm:pt modelId="{2E10E2A6-DA29-4B5F-9B8F-78462EAC243A}" type="pres">
      <dgm:prSet presAssocID="{2EF56172-D6F6-4257-B264-A94F8C31FEBB}" presName="linNode" presStyleCnt="0"/>
      <dgm:spPr/>
    </dgm:pt>
    <dgm:pt modelId="{DA2D8B79-0C56-46C7-8462-EC611B8AC85E}" type="pres">
      <dgm:prSet presAssocID="{2EF56172-D6F6-4257-B264-A94F8C31FEBB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F1754796-AFDB-4237-B94E-38E0984AE7FB}" type="pres">
      <dgm:prSet presAssocID="{089E972F-AA63-42CE-BBE2-54FF84C68955}" presName="sp" presStyleCnt="0"/>
      <dgm:spPr/>
    </dgm:pt>
    <dgm:pt modelId="{0E8D551A-6615-4AAC-AB81-9C8A9A64BB0E}" type="pres">
      <dgm:prSet presAssocID="{D54FD971-51B2-4BF5-96CB-4A68085D2016}" presName="linNode" presStyleCnt="0"/>
      <dgm:spPr/>
    </dgm:pt>
    <dgm:pt modelId="{C8266778-A6A6-45D3-BF47-9E6268B915DD}" type="pres">
      <dgm:prSet presAssocID="{D54FD971-51B2-4BF5-96CB-4A68085D2016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CC94571C-664E-40F7-BB54-C9A99A89E2A6}" type="presOf" srcId="{12EB311C-39A7-4ADA-8938-797E22C0F2DF}" destId="{564C3156-C455-4540-9E73-CD8DEB142658}" srcOrd="0" destOrd="0" presId="urn:microsoft.com/office/officeart/2005/8/layout/vList5"/>
    <dgm:cxn modelId="{F01F372E-F4A4-4626-BA79-CCAF36F54CC3}" type="presOf" srcId="{44E87F40-CF86-44D6-AB54-BEA5756A22E4}" destId="{37A5A30F-073A-4CD5-A523-77E431177C81}" srcOrd="0" destOrd="0" presId="urn:microsoft.com/office/officeart/2005/8/layout/vList5"/>
    <dgm:cxn modelId="{96CA2643-CC8F-4EE6-A0EA-A0F5C81E26B7}" srcId="{12EB311C-39A7-4ADA-8938-797E22C0F2DF}" destId="{2EF56172-D6F6-4257-B264-A94F8C31FEBB}" srcOrd="1" destOrd="0" parTransId="{9CE38417-87D8-4551-97F0-EB0FA5FC6E62}" sibTransId="{089E972F-AA63-42CE-BBE2-54FF84C68955}"/>
    <dgm:cxn modelId="{8A4AC887-DFC0-4019-8FBB-F9BCF79DEF74}" type="presOf" srcId="{2EF56172-D6F6-4257-B264-A94F8C31FEBB}" destId="{DA2D8B79-0C56-46C7-8462-EC611B8AC85E}" srcOrd="0" destOrd="0" presId="urn:microsoft.com/office/officeart/2005/8/layout/vList5"/>
    <dgm:cxn modelId="{C2FC2BB0-28DA-4F33-BBF0-3ACFE68742D9}" type="presOf" srcId="{D54FD971-51B2-4BF5-96CB-4A68085D2016}" destId="{C8266778-A6A6-45D3-BF47-9E6268B915DD}" srcOrd="0" destOrd="0" presId="urn:microsoft.com/office/officeart/2005/8/layout/vList5"/>
    <dgm:cxn modelId="{DBBD06BA-58A3-4DFC-B21B-127511086CEE}" srcId="{12EB311C-39A7-4ADA-8938-797E22C0F2DF}" destId="{44E87F40-CF86-44D6-AB54-BEA5756A22E4}" srcOrd="0" destOrd="0" parTransId="{FF5F8B36-F6E0-4ECE-9696-C3B49D7D30E1}" sibTransId="{A4E961EA-F929-47DD-9256-026B19531076}"/>
    <dgm:cxn modelId="{0A13BCCD-B702-4B50-B068-61C8D8995FFE}" srcId="{12EB311C-39A7-4ADA-8938-797E22C0F2DF}" destId="{D54FD971-51B2-4BF5-96CB-4A68085D2016}" srcOrd="2" destOrd="0" parTransId="{1147B1B4-A213-4B3E-B4CC-7E0A9427D99F}" sibTransId="{4FAC1250-F7E0-49F3-8642-EB2B80FA57B7}"/>
    <dgm:cxn modelId="{6C4ED665-80EA-48A5-9760-03443B71BB61}" type="presParOf" srcId="{564C3156-C455-4540-9E73-CD8DEB142658}" destId="{B63119A3-18E0-452A-B695-38F3ADB37990}" srcOrd="0" destOrd="0" presId="urn:microsoft.com/office/officeart/2005/8/layout/vList5"/>
    <dgm:cxn modelId="{90F9BB3A-62D2-447D-91CA-2BB9A97971CA}" type="presParOf" srcId="{B63119A3-18E0-452A-B695-38F3ADB37990}" destId="{37A5A30F-073A-4CD5-A523-77E431177C81}" srcOrd="0" destOrd="0" presId="urn:microsoft.com/office/officeart/2005/8/layout/vList5"/>
    <dgm:cxn modelId="{73D8B01A-6DE1-40B5-8E32-3989AF62DCBF}" type="presParOf" srcId="{564C3156-C455-4540-9E73-CD8DEB142658}" destId="{4A630B09-B6B1-47CF-A69C-B912AF9AB36B}" srcOrd="1" destOrd="0" presId="urn:microsoft.com/office/officeart/2005/8/layout/vList5"/>
    <dgm:cxn modelId="{0643821E-9243-4203-A22A-423B8064F164}" type="presParOf" srcId="{564C3156-C455-4540-9E73-CD8DEB142658}" destId="{2E10E2A6-DA29-4B5F-9B8F-78462EAC243A}" srcOrd="2" destOrd="0" presId="urn:microsoft.com/office/officeart/2005/8/layout/vList5"/>
    <dgm:cxn modelId="{8398A711-D96E-47B9-8821-C24C6184A847}" type="presParOf" srcId="{2E10E2A6-DA29-4B5F-9B8F-78462EAC243A}" destId="{DA2D8B79-0C56-46C7-8462-EC611B8AC85E}" srcOrd="0" destOrd="0" presId="urn:microsoft.com/office/officeart/2005/8/layout/vList5"/>
    <dgm:cxn modelId="{02B3F489-44B6-487B-8897-6AFED980F4DC}" type="presParOf" srcId="{564C3156-C455-4540-9E73-CD8DEB142658}" destId="{F1754796-AFDB-4237-B94E-38E0984AE7FB}" srcOrd="3" destOrd="0" presId="urn:microsoft.com/office/officeart/2005/8/layout/vList5"/>
    <dgm:cxn modelId="{0FC78517-1569-4F33-92CB-E27A5D65FFDE}" type="presParOf" srcId="{564C3156-C455-4540-9E73-CD8DEB142658}" destId="{0E8D551A-6615-4AAC-AB81-9C8A9A64BB0E}" srcOrd="4" destOrd="0" presId="urn:microsoft.com/office/officeart/2005/8/layout/vList5"/>
    <dgm:cxn modelId="{68B4FF0E-1BCF-4E71-857D-6573CF2A384E}" type="presParOf" srcId="{0E8D551A-6615-4AAC-AB81-9C8A9A64BB0E}" destId="{C8266778-A6A6-45D3-BF47-9E6268B915D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5A30F-073A-4CD5-A523-77E431177C81}">
      <dsp:nvSpPr>
        <dsp:cNvPr id="0" name=""/>
        <dsp:cNvSpPr/>
      </dsp:nvSpPr>
      <dsp:spPr>
        <a:xfrm>
          <a:off x="1950720" y="453"/>
          <a:ext cx="2194560" cy="299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2014-2019 — General Medicine</a:t>
          </a:r>
          <a:endParaRPr lang="en-IN" sz="1200" kern="1200" dirty="0"/>
        </a:p>
      </dsp:txBody>
      <dsp:txXfrm>
        <a:off x="1965332" y="15065"/>
        <a:ext cx="2165336" cy="270101"/>
      </dsp:txXfrm>
    </dsp:sp>
    <dsp:sp modelId="{DA2D8B79-0C56-46C7-8462-EC611B8AC85E}">
      <dsp:nvSpPr>
        <dsp:cNvPr id="0" name=""/>
        <dsp:cNvSpPr/>
      </dsp:nvSpPr>
      <dsp:spPr>
        <a:xfrm>
          <a:off x="1950720" y="314745"/>
          <a:ext cx="2194560" cy="299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2015-2019 - Dentistry</a:t>
          </a:r>
          <a:endParaRPr lang="en-IN" sz="1200" kern="1200"/>
        </a:p>
      </dsp:txBody>
      <dsp:txXfrm>
        <a:off x="1965332" y="329357"/>
        <a:ext cx="2165336" cy="270101"/>
      </dsp:txXfrm>
    </dsp:sp>
    <dsp:sp modelId="{C8266778-A6A6-45D3-BF47-9E6268B915DD}">
      <dsp:nvSpPr>
        <dsp:cNvPr id="0" name=""/>
        <dsp:cNvSpPr/>
      </dsp:nvSpPr>
      <dsp:spPr>
        <a:xfrm>
          <a:off x="1950720" y="629037"/>
          <a:ext cx="2194560" cy="299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2016-2019 - Pediatrics</a:t>
          </a:r>
          <a:endParaRPr lang="en-IN" sz="1200" kern="1200" dirty="0"/>
        </a:p>
      </dsp:txBody>
      <dsp:txXfrm>
        <a:off x="1965332" y="643649"/>
        <a:ext cx="2165336" cy="270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diagramLayout" Target="../diagrams/layout1.xml"/><Relationship Id="rId5" Type="http://schemas.openxmlformats.org/officeDocument/2006/relationships/image" Target="../media/image6.jpeg"/><Relationship Id="rId10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24">
            <a:extLst>
              <a:ext uri="{FF2B5EF4-FFF2-40B4-BE49-F238E27FC236}">
                <a16:creationId xmlns:a16="http://schemas.microsoft.com/office/drawing/2014/main" id="{DD879CEC-83A5-40D4-AF13-0FDD4A7862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1354" y="4527075"/>
            <a:ext cx="1684637" cy="1485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Graphic 21">
            <a:extLst>
              <a:ext uri="{FF2B5EF4-FFF2-40B4-BE49-F238E27FC236}">
                <a16:creationId xmlns:a16="http://schemas.microsoft.com/office/drawing/2014/main" id="{51D3E8C7-A755-4C38-9118-AD65EBFCE985}"/>
              </a:ext>
            </a:extLst>
          </p:cNvPr>
          <p:cNvSpPr/>
          <p:nvPr/>
        </p:nvSpPr>
        <p:spPr>
          <a:xfrm>
            <a:off x="299613" y="197963"/>
            <a:ext cx="1807270" cy="868278"/>
          </a:xfrm>
          <a:custGeom>
            <a:avLst/>
            <a:gdLst/>
            <a:ahLst/>
            <a:cxnLst/>
            <a:rect l="l" t="t" r="r" b="b"/>
            <a:pathLst>
              <a:path w="930275" h="434340">
                <a:moveTo>
                  <a:pt x="929787" y="0"/>
                </a:moveTo>
                <a:lnTo>
                  <a:pt x="0" y="0"/>
                </a:lnTo>
                <a:lnTo>
                  <a:pt x="0" y="283650"/>
                </a:lnTo>
                <a:lnTo>
                  <a:pt x="35780" y="314268"/>
                </a:lnTo>
                <a:lnTo>
                  <a:pt x="72743" y="340906"/>
                </a:lnTo>
                <a:lnTo>
                  <a:pt x="111866" y="364539"/>
                </a:lnTo>
                <a:lnTo>
                  <a:pt x="152979" y="385000"/>
                </a:lnTo>
                <a:lnTo>
                  <a:pt x="195915" y="402119"/>
                </a:lnTo>
                <a:lnTo>
                  <a:pt x="240504" y="415728"/>
                </a:lnTo>
                <a:lnTo>
                  <a:pt x="286577" y="425657"/>
                </a:lnTo>
                <a:lnTo>
                  <a:pt x="333966" y="431739"/>
                </a:lnTo>
                <a:lnTo>
                  <a:pt x="382502" y="433804"/>
                </a:lnTo>
                <a:lnTo>
                  <a:pt x="431036" y="431739"/>
                </a:lnTo>
                <a:lnTo>
                  <a:pt x="478423" y="425657"/>
                </a:lnTo>
                <a:lnTo>
                  <a:pt x="524495" y="415728"/>
                </a:lnTo>
                <a:lnTo>
                  <a:pt x="569084" y="402119"/>
                </a:lnTo>
                <a:lnTo>
                  <a:pt x="612019" y="385000"/>
                </a:lnTo>
                <a:lnTo>
                  <a:pt x="653132" y="364539"/>
                </a:lnTo>
                <a:lnTo>
                  <a:pt x="692255" y="340906"/>
                </a:lnTo>
                <a:lnTo>
                  <a:pt x="729219" y="314268"/>
                </a:lnTo>
                <a:lnTo>
                  <a:pt x="763854" y="284796"/>
                </a:lnTo>
                <a:lnTo>
                  <a:pt x="795991" y="252658"/>
                </a:lnTo>
                <a:lnTo>
                  <a:pt x="825463" y="218022"/>
                </a:lnTo>
                <a:lnTo>
                  <a:pt x="852100" y="181058"/>
                </a:lnTo>
                <a:lnTo>
                  <a:pt x="875733" y="141934"/>
                </a:lnTo>
                <a:lnTo>
                  <a:pt x="896194" y="100820"/>
                </a:lnTo>
                <a:lnTo>
                  <a:pt x="913313" y="57883"/>
                </a:lnTo>
                <a:lnTo>
                  <a:pt x="926922" y="13294"/>
                </a:lnTo>
                <a:lnTo>
                  <a:pt x="929787" y="0"/>
                </a:lnTo>
                <a:close/>
              </a:path>
            </a:pathLst>
          </a:custGeom>
          <a:solidFill>
            <a:srgbClr val="F36C3C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pic>
        <p:nvPicPr>
          <p:cNvPr id="8" name="Image 22">
            <a:extLst>
              <a:ext uri="{FF2B5EF4-FFF2-40B4-BE49-F238E27FC236}">
                <a16:creationId xmlns:a16="http://schemas.microsoft.com/office/drawing/2014/main" id="{A63C985E-3684-4A35-A017-40346119C1D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9613" y="197963"/>
            <a:ext cx="11539782" cy="647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26">
            <a:extLst>
              <a:ext uri="{FF2B5EF4-FFF2-40B4-BE49-F238E27FC236}">
                <a16:creationId xmlns:a16="http://schemas.microsoft.com/office/drawing/2014/main" id="{BB2A4974-AE87-4F45-995D-718975387C26}"/>
              </a:ext>
            </a:extLst>
          </p:cNvPr>
          <p:cNvSpPr txBox="1"/>
          <p:nvPr/>
        </p:nvSpPr>
        <p:spPr>
          <a:xfrm>
            <a:off x="-641221" y="5400245"/>
            <a:ext cx="8292558" cy="16058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87450" marR="286385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sz="2800" spc="-20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Arial MT"/>
                <a:cs typeface="Arial MT"/>
              </a:rPr>
              <a:t>CHITA</a:t>
            </a:r>
            <a:r>
              <a:rPr lang="en-US" sz="2800" spc="-70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Arial MT"/>
                <a:cs typeface="Arial MT"/>
              </a:rPr>
              <a:t> </a:t>
            </a:r>
            <a:r>
              <a:rPr lang="en-US" sz="2800" spc="-20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Arial MT"/>
                <a:cs typeface="Arial MT"/>
              </a:rPr>
              <a:t>STATE </a:t>
            </a:r>
            <a:r>
              <a:rPr lang="en-US" sz="2800" spc="-10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Arial MT"/>
                <a:cs typeface="Arial MT"/>
              </a:rPr>
              <a:t>MEDICAL ACADEMY</a:t>
            </a:r>
          </a:p>
          <a:p>
            <a:pPr marL="1187450" marR="286385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sz="2800" spc="-10" dirty="0">
                <a:solidFill>
                  <a:srgbClr val="FFFFFF"/>
                </a:solidFill>
                <a:latin typeface="Arial Black" panose="020B0A04020102020204" pitchFamily="34" charset="0"/>
                <a:ea typeface="Arial MT"/>
                <a:cs typeface="Arial MT"/>
              </a:rPr>
              <a:t>Founded in 1953</a:t>
            </a:r>
            <a:endParaRPr lang="en-US" sz="2800" spc="-10" dirty="0">
              <a:solidFill>
                <a:srgbClr val="FFFFFF"/>
              </a:solidFill>
              <a:effectLst/>
              <a:latin typeface="Arial Black" panose="020B0A04020102020204" pitchFamily="34" charset="0"/>
              <a:ea typeface="Arial MT"/>
              <a:cs typeface="Arial MT"/>
            </a:endParaRPr>
          </a:p>
          <a:p>
            <a:pPr marL="1187450" marR="286385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endParaRPr lang="en-IN" sz="2400" dirty="0">
              <a:effectLst/>
              <a:latin typeface="Arial MT"/>
              <a:ea typeface="Arial MT"/>
              <a:cs typeface="Arial MT"/>
            </a:endParaRPr>
          </a:p>
        </p:txBody>
      </p:sp>
      <p:pic>
        <p:nvPicPr>
          <p:cNvPr id="18" name="Image 24">
            <a:extLst>
              <a:ext uri="{FF2B5EF4-FFF2-40B4-BE49-F238E27FC236}">
                <a16:creationId xmlns:a16="http://schemas.microsoft.com/office/drawing/2014/main" id="{C1743211-ABF4-4F29-84A7-335B89215FC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4574" y="3980717"/>
            <a:ext cx="2497316" cy="241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1">
            <a:extLst>
              <a:ext uri="{FF2B5EF4-FFF2-40B4-BE49-F238E27FC236}">
                <a16:creationId xmlns:a16="http://schemas.microsoft.com/office/drawing/2014/main" id="{FB77E985-9B1E-4981-8406-1F65640A5C8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7799" y="0"/>
            <a:ext cx="4774034" cy="3127486"/>
          </a:xfrm>
          <a:prstGeom prst="rect">
            <a:avLst/>
          </a:prstGeom>
        </p:spPr>
      </p:pic>
      <p:pic>
        <p:nvPicPr>
          <p:cNvPr id="5" name="Image 82">
            <a:extLst>
              <a:ext uri="{FF2B5EF4-FFF2-40B4-BE49-F238E27FC236}">
                <a16:creationId xmlns:a16="http://schemas.microsoft.com/office/drawing/2014/main" id="{BC09EDE8-AEA8-42BE-B789-40963FF5A38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05801" y="-4967"/>
            <a:ext cx="3886200" cy="3132453"/>
          </a:xfrm>
          <a:prstGeom prst="rect">
            <a:avLst/>
          </a:prstGeom>
        </p:spPr>
      </p:pic>
      <p:pic>
        <p:nvPicPr>
          <p:cNvPr id="6" name="Image 66">
            <a:extLst>
              <a:ext uri="{FF2B5EF4-FFF2-40B4-BE49-F238E27FC236}">
                <a16:creationId xmlns:a16="http://schemas.microsoft.com/office/drawing/2014/main" id="{7E36BD06-A245-4E7C-B0C1-C45BCA50EC6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95600" y="3127490"/>
            <a:ext cx="2814224" cy="175927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0CF96A8-6BF6-418D-B636-47DAC4177B96}"/>
              </a:ext>
            </a:extLst>
          </p:cNvPr>
          <p:cNvGrpSpPr/>
          <p:nvPr/>
        </p:nvGrpSpPr>
        <p:grpSpPr>
          <a:xfrm>
            <a:off x="42552" y="3127488"/>
            <a:ext cx="12149448" cy="3730512"/>
            <a:chOff x="42552" y="3127488"/>
            <a:chExt cx="12149448" cy="3654311"/>
          </a:xfrm>
        </p:grpSpPr>
        <p:pic>
          <p:nvPicPr>
            <p:cNvPr id="8" name="Image 85">
              <a:extLst>
                <a:ext uri="{FF2B5EF4-FFF2-40B4-BE49-F238E27FC236}">
                  <a16:creationId xmlns:a16="http://schemas.microsoft.com/office/drawing/2014/main" id="{BD785C5F-252B-439E-A820-C44DD7C159A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74264" y="3127488"/>
              <a:ext cx="6517736" cy="3654309"/>
            </a:xfrm>
            <a:prstGeom prst="rect">
              <a:avLst/>
            </a:prstGeom>
          </p:spPr>
        </p:pic>
        <p:pic>
          <p:nvPicPr>
            <p:cNvPr id="9" name="Image 88">
              <a:extLst>
                <a:ext uri="{FF2B5EF4-FFF2-40B4-BE49-F238E27FC236}">
                  <a16:creationId xmlns:a16="http://schemas.microsoft.com/office/drawing/2014/main" id="{491DAEC0-9646-4E23-A26F-F8DF5396BDB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95600" y="4886767"/>
              <a:ext cx="2814224" cy="1895031"/>
            </a:xfrm>
            <a:prstGeom prst="rect">
              <a:avLst/>
            </a:prstGeom>
          </p:spPr>
        </p:pic>
        <p:pic>
          <p:nvPicPr>
            <p:cNvPr id="10" name="Image 89">
              <a:extLst>
                <a:ext uri="{FF2B5EF4-FFF2-40B4-BE49-F238E27FC236}">
                  <a16:creationId xmlns:a16="http://schemas.microsoft.com/office/drawing/2014/main" id="{D76B2BA2-C74F-44BA-ABDB-B789DD01362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552" y="4886768"/>
              <a:ext cx="2897505" cy="1895031"/>
            </a:xfrm>
            <a:prstGeom prst="rect">
              <a:avLst/>
            </a:prstGeom>
          </p:spPr>
        </p:pic>
      </p:grpSp>
      <p:pic>
        <p:nvPicPr>
          <p:cNvPr id="11" name="Image 71">
            <a:extLst>
              <a:ext uri="{FF2B5EF4-FFF2-40B4-BE49-F238E27FC236}">
                <a16:creationId xmlns:a16="http://schemas.microsoft.com/office/drawing/2014/main" id="{29B9C297-A9B0-4D53-9A92-458CAFEF8D2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552" y="3104324"/>
            <a:ext cx="2897505" cy="1782445"/>
          </a:xfrm>
          <a:prstGeom prst="rect">
            <a:avLst/>
          </a:prstGeom>
        </p:spPr>
      </p:pic>
      <p:pic>
        <p:nvPicPr>
          <p:cNvPr id="12" name="Image 18">
            <a:extLst>
              <a:ext uri="{FF2B5EF4-FFF2-40B4-BE49-F238E27FC236}">
                <a16:creationId xmlns:a16="http://schemas.microsoft.com/office/drawing/2014/main" id="{CF301B16-7587-4FF8-AAA8-D8FBEC452B86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698" y="342519"/>
            <a:ext cx="5215247" cy="24374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9">
            <a:extLst>
              <a:ext uri="{FF2B5EF4-FFF2-40B4-BE49-F238E27FC236}">
                <a16:creationId xmlns:a16="http://schemas.microsoft.com/office/drawing/2014/main" id="{A1D1EC1D-A9A4-4640-A1B8-A9E5D0F797C0}"/>
              </a:ext>
            </a:extLst>
          </p:cNvPr>
          <p:cNvSpPr txBox="1"/>
          <p:nvPr/>
        </p:nvSpPr>
        <p:spPr>
          <a:xfrm>
            <a:off x="775929" y="535103"/>
            <a:ext cx="4898335" cy="2438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75"/>
              </a:spcBef>
              <a:spcAft>
                <a:spcPts val="0"/>
              </a:spcAft>
            </a:pP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 </a:t>
            </a:r>
            <a:endParaRPr lang="en-IN" sz="2800" dirty="0">
              <a:effectLst/>
              <a:latin typeface="Arial MT"/>
              <a:ea typeface="Arial MT"/>
              <a:cs typeface="Arial MT"/>
            </a:endParaRPr>
          </a:p>
          <a:p>
            <a:pPr marL="833755" marR="265430">
              <a:spcAft>
                <a:spcPts val="0"/>
              </a:spcAft>
            </a:pP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The educational programs of</a:t>
            </a:r>
            <a:r>
              <a:rPr lang="en-US" sz="1400" spc="20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US" sz="1400" dirty="0" err="1">
                <a:effectLst/>
                <a:latin typeface="Arial MT"/>
                <a:ea typeface="Arial MT"/>
                <a:cs typeface="Arial MT"/>
              </a:rPr>
              <a:t>ChSMA</a:t>
            </a:r>
            <a:r>
              <a:rPr lang="en-US" sz="14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were</a:t>
            </a:r>
            <a:r>
              <a:rPr lang="en-US" sz="14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awarded</a:t>
            </a:r>
            <a:r>
              <a:rPr lang="en-US" sz="14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the</a:t>
            </a:r>
            <a:r>
              <a:rPr lang="en-US" sz="1400" spc="-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status</a:t>
            </a:r>
            <a:r>
              <a:rPr lang="en-US" sz="14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of</a:t>
            </a:r>
            <a:r>
              <a:rPr lang="en-US" sz="1400" spc="20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the Best Educational Programs of</a:t>
            </a:r>
            <a:r>
              <a:rPr lang="en-US" sz="1400" spc="20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Innovative</a:t>
            </a:r>
            <a:r>
              <a:rPr lang="en-US" sz="14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US" sz="1400" dirty="0">
                <a:effectLst/>
                <a:latin typeface="Arial MT"/>
                <a:ea typeface="Arial MT"/>
                <a:cs typeface="Arial MT"/>
              </a:rPr>
              <a:t>Russia:</a:t>
            </a:r>
            <a:endParaRPr lang="en-IN" sz="2800" spc="0" dirty="0">
              <a:effectLst/>
              <a:latin typeface="Arial MT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887E21C3-9780-49CB-AAEB-93ECAC8EAA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4315420"/>
              </p:ext>
            </p:extLst>
          </p:nvPr>
        </p:nvGraphicFramePr>
        <p:xfrm>
          <a:off x="380935" y="1646137"/>
          <a:ext cx="6096000" cy="928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03200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609708" y="163222"/>
            <a:ext cx="7368569" cy="6324167"/>
          </a:xfrm>
          <a:prstGeom prst="rect">
            <a:avLst/>
          </a:prstGeom>
          <a:solidFill>
            <a:srgbClr val="E9EBF5"/>
          </a:solidFill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b="1" spc="-45" dirty="0"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are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at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least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17</a:t>
            </a:r>
            <a:r>
              <a:rPr sz="1400" b="1" spc="-10" dirty="0">
                <a:latin typeface="Arial"/>
                <a:cs typeface="Arial"/>
              </a:rPr>
              <a:t> years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old.</a:t>
            </a:r>
            <a:endParaRPr sz="1400" dirty="0"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 </a:t>
            </a:r>
            <a:r>
              <a:rPr sz="1400" b="1" spc="-5" dirty="0">
                <a:latin typeface="Arial"/>
                <a:cs typeface="Arial"/>
              </a:rPr>
              <a:t>have passed </a:t>
            </a:r>
            <a:r>
              <a:rPr sz="1400" b="1" spc="-10" dirty="0">
                <a:latin typeface="Arial"/>
                <a:cs typeface="Arial"/>
              </a:rPr>
              <a:t>Class </a:t>
            </a:r>
            <a:r>
              <a:rPr sz="1400" b="1" spc="-5" dirty="0">
                <a:latin typeface="Arial"/>
                <a:cs typeface="Arial"/>
              </a:rPr>
              <a:t>12th </a:t>
            </a:r>
            <a:r>
              <a:rPr sz="1400" b="1" dirty="0">
                <a:latin typeface="Arial"/>
                <a:cs typeface="Arial"/>
              </a:rPr>
              <a:t>with </a:t>
            </a:r>
            <a:r>
              <a:rPr sz="1400" b="1" spc="-5" dirty="0">
                <a:latin typeface="Arial"/>
                <a:cs typeface="Arial"/>
              </a:rPr>
              <a:t>PCB and English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latin typeface="Arial"/>
                <a:cs typeface="Arial"/>
              </a:rPr>
              <a:t>by </a:t>
            </a:r>
            <a:r>
              <a:rPr sz="1400" b="1" spc="-5" dirty="0">
                <a:latin typeface="Arial"/>
                <a:cs typeface="Arial"/>
              </a:rPr>
              <a:t>the Authorities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India.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secured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minimum</a:t>
            </a:r>
            <a:r>
              <a:rPr sz="1400" b="1" spc="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of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50%</a:t>
            </a:r>
            <a:r>
              <a:rPr lang="en-US" sz="1400" b="1" spc="-5" dirty="0">
                <a:latin typeface="Arial"/>
                <a:cs typeface="Arial"/>
              </a:rPr>
              <a:t>(GEN) / 40%(OTHER)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PCB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10+2.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qualified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NEET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Exam.</a:t>
            </a: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b="1" spc="-5" dirty="0">
                <a:latin typeface="Arial"/>
                <a:cs typeface="Arial"/>
              </a:rPr>
              <a:t>AT CHITA STATE MEDICAL ACADEMY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</a:t>
            </a:r>
            <a:r>
              <a:rPr lang="en-US" sz="1400" b="1" spc="4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total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duration</a:t>
            </a:r>
            <a:r>
              <a:rPr lang="en-US" sz="1400" b="1" spc="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</a:t>
            </a:r>
            <a:r>
              <a:rPr lang="en-US" sz="1400" b="1" spc="3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spc="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30" dirty="0">
                <a:latin typeface="Arial"/>
                <a:cs typeface="Arial"/>
              </a:rPr>
              <a:t> at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Chita State Medical Academy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6</a:t>
            </a:r>
            <a:r>
              <a:rPr lang="en-US" sz="1400" b="1" spc="-10" dirty="0"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latin typeface="Arial"/>
                <a:cs typeface="Arial"/>
              </a:rPr>
              <a:t>for </a:t>
            </a:r>
            <a:r>
              <a:rPr lang="en-US" sz="1400" b="1" dirty="0">
                <a:latin typeface="Arial"/>
                <a:cs typeface="Arial"/>
              </a:rPr>
              <a:t>1 </a:t>
            </a:r>
            <a:r>
              <a:rPr lang="en-US" sz="1400" b="1" spc="-15" dirty="0">
                <a:latin typeface="Arial"/>
                <a:cs typeface="Arial"/>
              </a:rPr>
              <a:t>year </a:t>
            </a:r>
            <a:r>
              <a:rPr lang="en-US" sz="1400" b="1" spc="-5" dirty="0">
                <a:latin typeface="Arial"/>
                <a:cs typeface="Arial"/>
              </a:rPr>
              <a:t>must </a:t>
            </a:r>
            <a:r>
              <a:rPr lang="en-US" sz="1400" b="1" spc="-10" dirty="0">
                <a:latin typeface="Arial"/>
                <a:cs typeface="Arial"/>
              </a:rPr>
              <a:t>be </a:t>
            </a:r>
            <a:r>
              <a:rPr lang="en-US" sz="1400" b="1" spc="-5" dirty="0">
                <a:latin typeface="Arial"/>
                <a:cs typeface="Arial"/>
              </a:rPr>
              <a:t>completed </a:t>
            </a:r>
            <a:r>
              <a:rPr lang="en-US" sz="1400" b="1" dirty="0">
                <a:latin typeface="Arial"/>
                <a:cs typeface="Arial"/>
              </a:rPr>
              <a:t>in </a:t>
            </a:r>
            <a:r>
              <a:rPr lang="en-US" sz="1400" b="1" spc="-10" dirty="0">
                <a:latin typeface="Arial"/>
                <a:cs typeface="Arial"/>
              </a:rPr>
              <a:t>India </a:t>
            </a:r>
            <a:r>
              <a:rPr lang="en-US" sz="1400" b="1" spc="-5" dirty="0">
                <a:latin typeface="Arial"/>
                <a:cs typeface="Arial"/>
              </a:rPr>
              <a:t> post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after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clearing</a:t>
            </a:r>
            <a:r>
              <a:rPr lang="en-US" sz="1400" b="1" spc="-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FMGE / NEXT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20" dirty="0">
                <a:latin typeface="Arial"/>
                <a:cs typeface="Arial"/>
              </a:rPr>
              <a:t>Tuition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fee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low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-3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with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</a:t>
            </a:r>
            <a:r>
              <a:rPr lang="en-US" sz="1400" b="1" spc="-5" dirty="0">
                <a:latin typeface="Arial"/>
                <a:cs typeface="Arial"/>
              </a:rPr>
              <a:t> great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value.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latin typeface="Arial"/>
                <a:cs typeface="Arial"/>
              </a:rPr>
              <a:t>Ea</a:t>
            </a:r>
            <a:r>
              <a:rPr lang="en-US" sz="1400" b="1" spc="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y	a</a:t>
            </a:r>
            <a:r>
              <a:rPr lang="en-US" sz="1400" b="1" spc="-10" dirty="0">
                <a:latin typeface="Arial"/>
                <a:cs typeface="Arial"/>
              </a:rPr>
              <a:t>d</a:t>
            </a:r>
            <a:r>
              <a:rPr lang="en-US" sz="1400" b="1" dirty="0">
                <a:latin typeface="Arial"/>
                <a:cs typeface="Arial"/>
              </a:rPr>
              <a:t>mis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i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n	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2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, a</a:t>
            </a:r>
            <a:r>
              <a:rPr lang="en-US" sz="1400" b="1" spc="-20" dirty="0">
                <a:latin typeface="Arial"/>
                <a:cs typeface="Arial"/>
              </a:rPr>
              <a:t>n</a:t>
            </a:r>
            <a:r>
              <a:rPr lang="en-US" sz="1400" b="1" dirty="0">
                <a:latin typeface="Arial"/>
                <a:cs typeface="Arial"/>
              </a:rPr>
              <a:t>d t</a:t>
            </a:r>
            <a:r>
              <a:rPr lang="en-US" sz="1400" b="1" spc="-10" dirty="0">
                <a:latin typeface="Arial"/>
                <a:cs typeface="Arial"/>
              </a:rPr>
              <a:t>h</a:t>
            </a:r>
            <a:r>
              <a:rPr lang="en-US" sz="1400" b="1" dirty="0">
                <a:latin typeface="Arial"/>
                <a:cs typeface="Arial"/>
              </a:rPr>
              <a:t>e </a:t>
            </a:r>
            <a:r>
              <a:rPr lang="en-US" sz="1400" b="1" spc="-20" dirty="0">
                <a:latin typeface="Arial"/>
                <a:cs typeface="Arial"/>
              </a:rPr>
              <a:t>b</a:t>
            </a:r>
            <a:r>
              <a:rPr lang="en-US" sz="1400" b="1" dirty="0">
                <a:latin typeface="Arial"/>
                <a:cs typeface="Arial"/>
              </a:rPr>
              <a:t>est	s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l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t</a:t>
            </a:r>
            <a:r>
              <a:rPr lang="en-US" sz="1400" b="1" spc="-10" dirty="0">
                <a:latin typeface="Arial"/>
                <a:cs typeface="Arial"/>
              </a:rPr>
              <a:t>io</a:t>
            </a:r>
            <a:r>
              <a:rPr lang="en-US" sz="1400" b="1" dirty="0">
                <a:latin typeface="Arial"/>
                <a:cs typeface="Arial"/>
              </a:rPr>
              <a:t>n 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spc="-15" dirty="0">
                <a:latin typeface="Arial"/>
                <a:cs typeface="Arial"/>
              </a:rPr>
              <a:t>c</a:t>
            </a:r>
            <a:r>
              <a:rPr lang="en-US" sz="1400" b="1" dirty="0">
                <a:latin typeface="Arial"/>
                <a:cs typeface="Arial"/>
              </a:rPr>
              <a:t>e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s </a:t>
            </a:r>
            <a:r>
              <a:rPr lang="en-US" sz="1400" b="1" spc="5" dirty="0">
                <a:latin typeface="Arial"/>
                <a:cs typeface="Arial"/>
              </a:rPr>
              <a:t>in </a:t>
            </a:r>
            <a:r>
              <a:rPr lang="en-US" sz="1400" b="1" spc="-20" dirty="0"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Medical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degrees</a:t>
            </a:r>
            <a:r>
              <a:rPr lang="en-US" sz="1400" b="1" spc="45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from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Chita State Medical Academy </a:t>
            </a:r>
            <a:r>
              <a:rPr lang="en-US" sz="1400" b="1" dirty="0">
                <a:latin typeface="Arial"/>
                <a:cs typeface="Arial"/>
              </a:rPr>
              <a:t>are</a:t>
            </a:r>
            <a:r>
              <a:rPr lang="en-US" sz="1400" b="1" spc="48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globally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recognized</a:t>
            </a:r>
            <a:r>
              <a:rPr lang="en-US" sz="1400" b="1" spc="-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ranked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by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WHO.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Indian </a:t>
            </a:r>
            <a:r>
              <a:rPr lang="en-US" sz="1400" b="1" spc="-10" dirty="0">
                <a:latin typeface="Arial"/>
                <a:cs typeface="Arial"/>
              </a:rPr>
              <a:t>students </a:t>
            </a:r>
            <a:r>
              <a:rPr lang="en-US" sz="1400" b="1" dirty="0">
                <a:latin typeface="Arial"/>
                <a:cs typeface="Arial"/>
              </a:rPr>
              <a:t>who </a:t>
            </a:r>
            <a:r>
              <a:rPr lang="en-US" sz="1400" b="1" spc="-5" dirty="0">
                <a:latin typeface="Arial"/>
                <a:cs typeface="Arial"/>
              </a:rPr>
              <a:t>are </a:t>
            </a:r>
            <a:r>
              <a:rPr lang="en-US" sz="1400" b="1" spc="-10" dirty="0">
                <a:latin typeface="Arial"/>
                <a:cs typeface="Arial"/>
              </a:rPr>
              <a:t>looking </a:t>
            </a:r>
            <a:r>
              <a:rPr lang="en-US" sz="1400" b="1" dirty="0">
                <a:latin typeface="Arial"/>
                <a:cs typeface="Arial"/>
              </a:rPr>
              <a:t>to study MBBS in </a:t>
            </a:r>
            <a:r>
              <a:rPr lang="en-US" sz="1400" b="1" spc="-10" dirty="0">
                <a:latin typeface="Arial"/>
                <a:cs typeface="Arial"/>
              </a:rPr>
              <a:t>Chita State Medical Academy </a:t>
            </a:r>
            <a:r>
              <a:rPr lang="en-US" sz="1400" b="1" spc="-5" dirty="0">
                <a:latin typeface="Arial"/>
                <a:cs typeface="Arial"/>
              </a:rPr>
              <a:t>have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English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medium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course,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so,</a:t>
            </a:r>
            <a:r>
              <a:rPr lang="en-US" sz="1400" b="1" spc="-5" dirty="0">
                <a:latin typeface="Arial"/>
                <a:cs typeface="Arial"/>
              </a:rPr>
              <a:t> no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language </a:t>
            </a:r>
            <a:r>
              <a:rPr lang="en-US" sz="1400" b="1" spc="-5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barrier.</a:t>
            </a:r>
            <a:endParaRPr lang="en-US"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strength </a:t>
            </a:r>
            <a:r>
              <a:rPr lang="en-US" sz="1400" b="1" spc="-10" dirty="0">
                <a:latin typeface="Arial"/>
                <a:cs typeface="Arial"/>
              </a:rPr>
              <a:t>of </a:t>
            </a:r>
            <a:r>
              <a:rPr lang="en-US" sz="1400" b="1" spc="-5" dirty="0">
                <a:latin typeface="Arial"/>
                <a:cs typeface="Arial"/>
              </a:rPr>
              <a:t>the batch </a:t>
            </a:r>
            <a:r>
              <a:rPr lang="en-US" sz="1400" b="1" dirty="0">
                <a:latin typeface="Arial"/>
                <a:cs typeface="Arial"/>
              </a:rPr>
              <a:t>is </a:t>
            </a:r>
            <a:r>
              <a:rPr lang="en-US" sz="1400" b="1" spc="-5" dirty="0">
                <a:latin typeface="Arial"/>
                <a:cs typeface="Arial"/>
              </a:rPr>
              <a:t>limited, </a:t>
            </a:r>
            <a:r>
              <a:rPr lang="en-US" sz="1400" b="1" dirty="0">
                <a:latin typeface="Arial"/>
                <a:cs typeface="Arial"/>
              </a:rPr>
              <a:t>every </a:t>
            </a:r>
            <a:r>
              <a:rPr lang="en-US" sz="1400" b="1" spc="-5" dirty="0">
                <a:latin typeface="Arial"/>
                <a:cs typeface="Arial"/>
              </a:rPr>
              <a:t>student </a:t>
            </a:r>
            <a:r>
              <a:rPr lang="en-US" sz="1400" b="1" spc="-10" dirty="0">
                <a:latin typeface="Arial"/>
                <a:cs typeface="Arial"/>
              </a:rPr>
              <a:t>gets </a:t>
            </a: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10" dirty="0">
                <a:latin typeface="Arial"/>
                <a:cs typeface="Arial"/>
              </a:rPr>
              <a:t>individual </a:t>
            </a:r>
            <a:r>
              <a:rPr lang="en-US" sz="1400" b="1" spc="-5" dirty="0">
                <a:latin typeface="Arial"/>
                <a:cs typeface="Arial"/>
              </a:rPr>
              <a:t> attention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 the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teachers.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Chita State Medical Academy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2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much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more</a:t>
            </a:r>
            <a:r>
              <a:rPr lang="en-US" sz="1400" b="1" spc="2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than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that</a:t>
            </a:r>
            <a:r>
              <a:rPr lang="en-US" sz="1400" b="1" spc="225" dirty="0">
                <a:latin typeface="Arial"/>
                <a:cs typeface="Arial"/>
              </a:rPr>
              <a:t> </a:t>
            </a:r>
            <a:r>
              <a:rPr lang="en-US" sz="1400" b="1" spc="-20" dirty="0">
                <a:latin typeface="Arial"/>
                <a:cs typeface="Arial"/>
              </a:rPr>
              <a:t>of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private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colleges</a:t>
            </a:r>
            <a:r>
              <a:rPr lang="en-US" sz="1400" b="1" spc="-6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in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India.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No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discrimination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based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on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caste,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gender,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religion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or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nationality.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8" name="object 2">
            <a:extLst>
              <a:ext uri="{FF2B5EF4-FFF2-40B4-BE49-F238E27FC236}">
                <a16:creationId xmlns:a16="http://schemas.microsoft.com/office/drawing/2014/main" id="{CE93815C-3F36-4081-A4FF-6875F5AD1C0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20648498">
            <a:off x="695796" y="738182"/>
            <a:ext cx="2930968" cy="1858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Image 71">
            <a:extLst>
              <a:ext uri="{FF2B5EF4-FFF2-40B4-BE49-F238E27FC236}">
                <a16:creationId xmlns:a16="http://schemas.microsoft.com/office/drawing/2014/main" id="{3B75F9F1-06CD-4D1B-9555-6EBDCE73E97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674" y="2688244"/>
            <a:ext cx="3085658" cy="1858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Image 81">
            <a:extLst>
              <a:ext uri="{FF2B5EF4-FFF2-40B4-BE49-F238E27FC236}">
                <a16:creationId xmlns:a16="http://schemas.microsoft.com/office/drawing/2014/main" id="{FB717D15-405E-4419-8715-D93B58A3725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20730811">
            <a:off x="1117675" y="4393031"/>
            <a:ext cx="2772847" cy="19194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solidFill>
            <a:srgbClr val="E9EBF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CHITA STATE MEDICAL ACADEMY</a:t>
            </a:r>
            <a:r>
              <a:rPr lang="en-US" sz="1400" b="1" dirty="0">
                <a:latin typeface="Arial"/>
                <a:cs typeface="Arial"/>
              </a:rPr>
              <a:t>RUSSIA</a:t>
            </a:r>
            <a:r>
              <a:rPr lang="en-US" sz="1800" b="1" dirty="0">
                <a:latin typeface="Arial"/>
                <a:cs typeface="Arial"/>
              </a:rPr>
              <a:t>, ESTABLISHED IN: 1953</a:t>
            </a:r>
            <a:endParaRPr lang="en-US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907680"/>
              </p:ext>
            </p:extLst>
          </p:nvPr>
        </p:nvGraphicFramePr>
        <p:xfrm>
          <a:off x="65988" y="1070965"/>
          <a:ext cx="12056884" cy="5361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4812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320000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120000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120000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7500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62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1400$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37773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37488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SELF COOKING OPTION IS AVAILABLE AT HOSTEL</a:t>
                      </a: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411</Words>
  <Application>Microsoft Office PowerPoint</Application>
  <PresentationFormat>Widescreen</PresentationFormat>
  <Paragraphs>77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Arial Black</vt:lpstr>
      <vt:lpstr>Arial MT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14</cp:revision>
  <dcterms:created xsi:type="dcterms:W3CDTF">2026-04-03T09:55:33Z</dcterms:created>
  <dcterms:modified xsi:type="dcterms:W3CDTF">2026-05-23T10:55:38Z</dcterms:modified>
</cp:coreProperties>
</file>