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2.jpg" ContentType="image/jpg"/>
  <Override PartName="/ppt/media/image3.jpg" ContentType="image/jpg"/>
  <Override PartName="/ppt/media/image4.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401F"/>
    <a:srgbClr val="C9A07A"/>
    <a:srgbClr val="E9E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53546-B102-4929-A27B-EC55452DDA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11C789D-19B1-42E9-BFCD-F56C79E63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764BC11-F4BC-4A34-BE46-DC0754ABAA11}"/>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0A80FC4-6FDD-4942-A3D2-76729C75E09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8A775FA-9B28-4E4F-8664-1A7E019FAE6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428842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3ECAB-50A3-42D7-B069-510BC9113DF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2F677F8-BCF3-4325-80B9-CDDEA1B76E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65BCE43-8B22-492F-8E43-A277E5ABB3A0}"/>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BF0BEFC4-EC6A-4ACC-88BC-9F58EABFE5A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00DBEC-9B4C-47FA-B8EF-D1A75DFBB7EC}"/>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48845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CAEAC5-12CC-4517-9608-A47342A284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67CDA4A-C1C0-482E-82A7-78CA7E6044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ECAF2EE-27A5-4946-B694-96702B26E0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8287C83-1F3E-4DB9-80F7-844C041FD2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D78F027-DB48-442B-84C0-99BF87C5F56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92644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D707C-BCB6-4872-8134-5702654E63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E66ADC4-CE8B-44E0-AD89-2B74B52719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FFB7E24-AD01-4CC3-971B-D3789CBC39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FD3C53A6-2AE0-4BC7-8702-0FDF0F11E97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0BD05D5-A3B3-47C1-81BB-E45E0ACF87A8}"/>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500056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F9D22-A741-4DEA-9156-68BA57C122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6DBD50F-B3AB-4D33-B556-78F92ED67F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848395-E600-4D0B-9716-A6A968A01332}"/>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9296CF21-7630-4C0C-B270-B0BDCBBF596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D618362-D860-4213-9FC8-F850D1A8F269}"/>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21404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2BC75-FB99-4AE2-B70B-8680A3E3A9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525E32B-FD4F-4C1E-AD6A-E7EC5B62A8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CBB5AF7-61D9-4162-A749-43AC721149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61DA5EE-883F-4216-A5CB-37597F764B5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EE56F068-B5F1-429C-A059-B220EBC622B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649BE05-7072-4749-9B3F-F095538612CB}"/>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0046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28B0F-9612-42DA-9B7D-2E188C33DBB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08790A-2CC5-466B-8D44-DDDF8A2A9E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7432BC-C710-4E94-A86E-3F4331C3E4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B2412B9-C6DC-4018-833D-2F1EC4246A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B8CAB3-83DD-4A82-95C8-840A6A09E2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5EFBB2C-805C-4EC5-9AE4-F135F129942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8" name="Footer Placeholder 7">
            <a:extLst>
              <a:ext uri="{FF2B5EF4-FFF2-40B4-BE49-F238E27FC236}">
                <a16:creationId xmlns:a16="http://schemas.microsoft.com/office/drawing/2014/main" id="{6D130455-25C5-44BB-8AAD-0C16DF4E112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5A18930B-2A1E-42B1-9D83-72A55374809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36929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E17A7-73B5-4DBA-B4FA-D22356B8843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155106E-C93A-486A-9A28-314600B461F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4" name="Footer Placeholder 3">
            <a:extLst>
              <a:ext uri="{FF2B5EF4-FFF2-40B4-BE49-F238E27FC236}">
                <a16:creationId xmlns:a16="http://schemas.microsoft.com/office/drawing/2014/main" id="{EF817DA3-25C4-4111-86F9-1ABF2CFB57D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32FF6CC-A600-45E7-81C6-8E7143F9619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582596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9B89FB-8121-42E4-B422-606730821A5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3" name="Footer Placeholder 2">
            <a:extLst>
              <a:ext uri="{FF2B5EF4-FFF2-40B4-BE49-F238E27FC236}">
                <a16:creationId xmlns:a16="http://schemas.microsoft.com/office/drawing/2014/main" id="{8B7C16B4-4008-4782-9ED0-BD14DA2FA04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56194EE-F1BF-4D8D-997F-93CC30064A4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31195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E6FB3-430E-42F5-BE33-F8A3F07EFE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3006EAE-2E70-4CF2-84E1-229FE9F2B7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1829624-6C75-4B5C-B179-71298D0FF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C1D02E-3171-4EC4-A291-D295422ABB19}"/>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74611D3B-145A-4E31-B4C6-0F4C1C17CC7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D9DC036-784F-44C1-A9FC-F22D31BFCC33}"/>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09310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867-C07F-480B-90E0-A26021469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424DE052-441B-409F-8E60-AEF4B67E9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7B039C1-A1BA-4FDB-9EC5-04F23761B2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8DE989-AE6F-4C4D-ABED-9830C7E160CE}"/>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0B90FF1D-C8F5-448D-8788-8BDCB03CD1B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548CC32-46A9-4AB1-A89A-67B810E78D96}"/>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417425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33B7CA-7AB6-43E5-8E79-579E9F67D3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8AE16D8-FF48-444F-804B-FC147BA958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F13BE42-A24C-47D1-B5CB-D59834351D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EDF33098-6397-4712-B5C1-0D05E12719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7BB7560-AA49-4BF6-AE09-4E08070CA5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EDC366-D04E-49F6-9175-CB4DAD108E52}" type="slidenum">
              <a:rPr lang="en-IN" smtClean="0"/>
              <a:t>‹#›</a:t>
            </a:fld>
            <a:endParaRPr lang="en-IN"/>
          </a:p>
        </p:txBody>
      </p:sp>
    </p:spTree>
    <p:extLst>
      <p:ext uri="{BB962C8B-B14F-4D97-AF65-F5344CB8AC3E}">
        <p14:creationId xmlns:p14="http://schemas.microsoft.com/office/powerpoint/2010/main" val="3190097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DCE625-DB57-44BA-BB79-95B81D173C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46" y="75414"/>
            <a:ext cx="12076992" cy="6709513"/>
          </a:xfrm>
          <a:prstGeom prst="frame">
            <a:avLst>
              <a:gd name="adj1" fmla="val 11969"/>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6C5448A2-39E3-4311-B98F-89C3D01F0B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225" y="933255"/>
            <a:ext cx="10401086" cy="5015058"/>
          </a:xfrm>
          <a:prstGeom prst="rect">
            <a:avLst/>
          </a:prstGeom>
        </p:spPr>
      </p:pic>
      <p:sp>
        <p:nvSpPr>
          <p:cNvPr id="19" name="object 15">
            <a:extLst>
              <a:ext uri="{FF2B5EF4-FFF2-40B4-BE49-F238E27FC236}">
                <a16:creationId xmlns:a16="http://schemas.microsoft.com/office/drawing/2014/main" id="{67EA7C1F-5EDC-467A-86F7-69EF9F34449B}"/>
              </a:ext>
            </a:extLst>
          </p:cNvPr>
          <p:cNvSpPr txBox="1"/>
          <p:nvPr/>
        </p:nvSpPr>
        <p:spPr>
          <a:xfrm>
            <a:off x="1482960" y="238582"/>
            <a:ext cx="9226080" cy="1313180"/>
          </a:xfrm>
          <a:prstGeom prst="rect">
            <a:avLst/>
          </a:prstGeom>
        </p:spPr>
        <p:txBody>
          <a:bodyPr vert="horz" wrap="square" lIns="0" tIns="81280" rIns="0" bIns="0" rtlCol="0">
            <a:spAutoFit/>
          </a:bodyPr>
          <a:lstStyle/>
          <a:p>
            <a:pPr marL="134620" algn="ctr">
              <a:spcBef>
                <a:spcPts val="640"/>
              </a:spcBef>
            </a:pPr>
            <a:r>
              <a:rPr lang="en-US" sz="3600" b="1" spc="305" dirty="0">
                <a:solidFill>
                  <a:srgbClr val="75401F"/>
                </a:solidFill>
                <a:effectLst>
                  <a:outerShdw blurRad="38100" dist="38100" dir="2700000" algn="tl">
                    <a:srgbClr val="000000">
                      <a:alpha val="43137"/>
                    </a:srgbClr>
                  </a:outerShdw>
                </a:effectLst>
                <a:latin typeface="Trebuchet MS"/>
                <a:cs typeface="Trebuchet MS"/>
              </a:rPr>
              <a:t>BASHKIR</a:t>
            </a:r>
            <a:r>
              <a:rPr lang="en-US" sz="3600" b="1" spc="-370" dirty="0">
                <a:solidFill>
                  <a:srgbClr val="75401F"/>
                </a:solidFill>
                <a:effectLst>
                  <a:outerShdw blurRad="38100" dist="38100" dir="2700000" algn="tl">
                    <a:srgbClr val="000000">
                      <a:alpha val="43137"/>
                    </a:srgbClr>
                  </a:outerShdw>
                </a:effectLst>
                <a:latin typeface="Trebuchet MS"/>
                <a:cs typeface="Trebuchet MS"/>
              </a:rPr>
              <a:t> </a:t>
            </a:r>
            <a:r>
              <a:rPr lang="en-US" sz="3600" b="1" spc="225" dirty="0">
                <a:solidFill>
                  <a:srgbClr val="75401F"/>
                </a:solidFill>
                <a:effectLst>
                  <a:outerShdw blurRad="38100" dist="38100" dir="2700000" algn="tl">
                    <a:srgbClr val="000000">
                      <a:alpha val="43137"/>
                    </a:srgbClr>
                  </a:outerShdw>
                </a:effectLst>
                <a:latin typeface="Trebuchet MS"/>
                <a:cs typeface="Trebuchet MS"/>
              </a:rPr>
              <a:t>S</a:t>
            </a:r>
            <a:r>
              <a:rPr lang="en-US" sz="3600" b="1" spc="-180" dirty="0">
                <a:solidFill>
                  <a:srgbClr val="75401F"/>
                </a:solidFill>
                <a:effectLst>
                  <a:outerShdw blurRad="38100" dist="38100" dir="2700000" algn="tl">
                    <a:srgbClr val="000000">
                      <a:alpha val="43137"/>
                    </a:srgbClr>
                  </a:outerShdw>
                </a:effectLst>
                <a:latin typeface="Trebuchet MS"/>
                <a:cs typeface="Trebuchet MS"/>
              </a:rPr>
              <a:t>T</a:t>
            </a:r>
            <a:r>
              <a:rPr lang="en-US" sz="3600" b="1" spc="-165" dirty="0">
                <a:solidFill>
                  <a:srgbClr val="75401F"/>
                </a:solidFill>
                <a:effectLst>
                  <a:outerShdw blurRad="38100" dist="38100" dir="2700000" algn="tl">
                    <a:srgbClr val="000000">
                      <a:alpha val="43137"/>
                    </a:srgbClr>
                  </a:outerShdw>
                </a:effectLst>
                <a:latin typeface="Trebuchet MS"/>
                <a:cs typeface="Trebuchet MS"/>
              </a:rPr>
              <a:t>A</a:t>
            </a:r>
            <a:r>
              <a:rPr lang="en-US" sz="3600" b="1" spc="229" dirty="0">
                <a:solidFill>
                  <a:srgbClr val="75401F"/>
                </a:solidFill>
                <a:effectLst>
                  <a:outerShdw blurRad="38100" dist="38100" dir="2700000" algn="tl">
                    <a:srgbClr val="000000">
                      <a:alpha val="43137"/>
                    </a:srgbClr>
                  </a:outerShdw>
                </a:effectLst>
                <a:latin typeface="Trebuchet MS"/>
                <a:cs typeface="Trebuchet MS"/>
              </a:rPr>
              <a:t>T</a:t>
            </a:r>
            <a:r>
              <a:rPr lang="en-US" sz="3600" b="1" spc="350" dirty="0">
                <a:solidFill>
                  <a:srgbClr val="75401F"/>
                </a:solidFill>
                <a:effectLst>
                  <a:outerShdw blurRad="38100" dist="38100" dir="2700000" algn="tl">
                    <a:srgbClr val="000000">
                      <a:alpha val="43137"/>
                    </a:srgbClr>
                  </a:outerShdw>
                </a:effectLst>
                <a:latin typeface="Trebuchet MS"/>
                <a:cs typeface="Trebuchet MS"/>
              </a:rPr>
              <a:t>E MEDICAL</a:t>
            </a:r>
            <a:r>
              <a:rPr lang="en-US" sz="3600" b="1" spc="-385" dirty="0">
                <a:solidFill>
                  <a:srgbClr val="75401F"/>
                </a:solidFill>
                <a:effectLst>
                  <a:outerShdw blurRad="38100" dist="38100" dir="2700000" algn="tl">
                    <a:srgbClr val="000000">
                      <a:alpha val="43137"/>
                    </a:srgbClr>
                  </a:outerShdw>
                </a:effectLst>
                <a:latin typeface="Trebuchet MS"/>
                <a:cs typeface="Trebuchet MS"/>
              </a:rPr>
              <a:t> </a:t>
            </a:r>
            <a:r>
              <a:rPr lang="en-US" sz="3600" b="1" spc="225" dirty="0">
                <a:solidFill>
                  <a:srgbClr val="75401F"/>
                </a:solidFill>
                <a:effectLst>
                  <a:outerShdw blurRad="38100" dist="38100" dir="2700000" algn="tl">
                    <a:srgbClr val="000000">
                      <a:alpha val="43137"/>
                    </a:srgbClr>
                  </a:outerShdw>
                </a:effectLst>
                <a:latin typeface="Trebuchet MS"/>
                <a:cs typeface="Trebuchet MS"/>
              </a:rPr>
              <a:t>UNIVERSITY </a:t>
            </a:r>
          </a:p>
          <a:p>
            <a:pPr marL="134620" algn="ctr">
              <a:spcBef>
                <a:spcPts val="640"/>
              </a:spcBef>
            </a:pPr>
            <a:r>
              <a:rPr lang="en-IN" b="1" dirty="0">
                <a:solidFill>
                  <a:srgbClr val="75401F"/>
                </a:solidFill>
              </a:rPr>
              <a:t>(Ufa, Russia)</a:t>
            </a:r>
            <a:endParaRPr lang="en-US" sz="3600" b="1" spc="225" dirty="0">
              <a:solidFill>
                <a:srgbClr val="75401F"/>
              </a:solidFill>
              <a:effectLst>
                <a:outerShdw blurRad="38100" dist="38100" dir="2700000" algn="tl">
                  <a:srgbClr val="000000">
                    <a:alpha val="43137"/>
                  </a:srgbClr>
                </a:outerShdw>
              </a:effectLst>
              <a:latin typeface="Trebuchet MS"/>
              <a:cs typeface="Trebuchet MS"/>
            </a:endParaRPr>
          </a:p>
          <a:p>
            <a:pPr marL="134620" algn="ctr">
              <a:spcBef>
                <a:spcPts val="640"/>
              </a:spcBef>
            </a:pPr>
            <a:r>
              <a:rPr lang="en-US" sz="1600" b="1" spc="225" dirty="0">
                <a:solidFill>
                  <a:srgbClr val="75401F"/>
                </a:solidFill>
                <a:effectLst>
                  <a:outerShdw blurRad="38100" dist="38100" dir="2700000" algn="tl">
                    <a:srgbClr val="000000">
                      <a:alpha val="43137"/>
                    </a:srgbClr>
                  </a:outerShdw>
                </a:effectLst>
                <a:latin typeface="Trebuchet MS"/>
                <a:cs typeface="Arial"/>
              </a:rPr>
              <a:t>ESTABLISHED IN 1932</a:t>
            </a:r>
            <a:endParaRPr sz="1000" b="1" dirty="0">
              <a:solidFill>
                <a:srgbClr val="75401F"/>
              </a:solidFill>
              <a:latin typeface="Arial"/>
              <a:cs typeface="Arial"/>
            </a:endParaRPr>
          </a:p>
        </p:txBody>
      </p:sp>
    </p:spTree>
    <p:extLst>
      <p:ext uri="{BB962C8B-B14F-4D97-AF65-F5344CB8AC3E}">
        <p14:creationId xmlns:p14="http://schemas.microsoft.com/office/powerpoint/2010/main" val="2014390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49AC1E-10CB-4EB8-8829-1C1743FF1D08}"/>
              </a:ext>
            </a:extLst>
          </p:cNvPr>
          <p:cNvSpPr/>
          <p:nvPr/>
        </p:nvSpPr>
        <p:spPr>
          <a:xfrm>
            <a:off x="94268" y="451005"/>
            <a:ext cx="6353666" cy="5955989"/>
          </a:xfrm>
          <a:prstGeom prst="rect">
            <a:avLst/>
          </a:prstGeom>
        </p:spPr>
        <p:txBody>
          <a:bodyPr wrap="square">
            <a:spAutoFit/>
          </a:bodyPr>
          <a:lstStyle/>
          <a:p>
            <a:pPr algn="just">
              <a:lnSpc>
                <a:spcPct val="150000"/>
              </a:lnSpc>
            </a:pPr>
            <a:r>
              <a:rPr lang="en-US" sz="1600" dirty="0">
                <a:solidFill>
                  <a:srgbClr val="75401F"/>
                </a:solidFill>
                <a:latin typeface="Arial" panose="020B0604020202020204" pitchFamily="34" charset="0"/>
                <a:cs typeface="Arial" panose="020B0604020202020204" pitchFamily="34" charset="0"/>
              </a:rPr>
              <a:t>Established in 1932 Bashkir State Medical University is one of the Best Universities for medical education (MBBS) in Russia. Medical education (MBBS) in Bashkir State Medical University is Affordable medical education. Bashkir State Medical University is more than 85 years old Government University. Bashkir State Medical University is one of the oldest high education establishments in the state of Bashkortostan, Russia.</a:t>
            </a:r>
          </a:p>
          <a:p>
            <a:pPr algn="just">
              <a:lnSpc>
                <a:spcPct val="150000"/>
              </a:lnSpc>
            </a:pPr>
            <a:r>
              <a:rPr lang="en-US" sz="1600" dirty="0">
                <a:solidFill>
                  <a:srgbClr val="75401F"/>
                </a:solidFill>
                <a:latin typeface="Arial" panose="020B0604020202020204" pitchFamily="34" charset="0"/>
                <a:cs typeface="Arial" panose="020B0604020202020204" pitchFamily="34" charset="0"/>
              </a:rPr>
              <a:t>Bashkir State Medical University is licensed by the Ministry of Education of the Russian Federation to train international students.</a:t>
            </a:r>
          </a:p>
          <a:p>
            <a:pPr algn="just">
              <a:lnSpc>
                <a:spcPct val="150000"/>
              </a:lnSpc>
            </a:pPr>
            <a:r>
              <a:rPr lang="en-US" sz="1600" dirty="0">
                <a:solidFill>
                  <a:srgbClr val="75401F"/>
                </a:solidFill>
                <a:latin typeface="Arial" panose="020B0604020202020204" pitchFamily="34" charset="0"/>
                <a:cs typeface="Arial" panose="020B0604020202020204" pitchFamily="34" charset="0"/>
              </a:rPr>
              <a:t>Medical education in Bashkir State Medical University is affordable with excellent campus, top ranking and a large number of Indian students. Bashkir State Medical University is one of the most popular &amp; chosen medical universities in Russia. More than 1500+ international students are studying MBBS equivalent course at the university. Bashkir State Medical University has very well-equipped laboratories with modern equipment's.</a:t>
            </a:r>
            <a:endParaRPr lang="en-US" sz="1600" b="0" i="0" dirty="0">
              <a:solidFill>
                <a:srgbClr val="75401F"/>
              </a:solidFill>
              <a:effectLst/>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0965D6E-7AE9-4A40-A868-4B88CF8BEF9F}"/>
              </a:ext>
            </a:extLst>
          </p:cNvPr>
          <p:cNvSpPr/>
          <p:nvPr/>
        </p:nvSpPr>
        <p:spPr>
          <a:xfrm>
            <a:off x="-92845" y="137186"/>
            <a:ext cx="3052119" cy="369332"/>
          </a:xfrm>
          <a:prstGeom prst="rect">
            <a:avLst/>
          </a:prstGeom>
        </p:spPr>
        <p:txBody>
          <a:bodyPr wrap="none">
            <a:spAutoFit/>
          </a:bodyPr>
          <a:lstStyle/>
          <a:p>
            <a:pPr marL="134620" algn="ctr">
              <a:spcBef>
                <a:spcPts val="640"/>
              </a:spcBef>
            </a:pPr>
            <a:r>
              <a:rPr lang="en-US" b="1" u="sng" spc="225" dirty="0">
                <a:solidFill>
                  <a:srgbClr val="75401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ABOUT UNIVERSITY</a:t>
            </a:r>
            <a:endParaRPr lang="en-US" sz="1050" b="1" u="sng" dirty="0">
              <a:solidFill>
                <a:srgbClr val="75401F"/>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4A44F9-03ED-4AB0-BAD7-F3F8929B7C25}"/>
              </a:ext>
            </a:extLst>
          </p:cNvPr>
          <p:cNvSpPr/>
          <p:nvPr/>
        </p:nvSpPr>
        <p:spPr>
          <a:xfrm>
            <a:off x="6447934" y="24334"/>
            <a:ext cx="6096000" cy="2678169"/>
          </a:xfrm>
          <a:prstGeom prst="rect">
            <a:avLst/>
          </a:prstGeom>
        </p:spPr>
        <p:txBody>
          <a:bodyPr>
            <a:spAutoFit/>
          </a:bodyPr>
          <a:lstStyle/>
          <a:p>
            <a:pPr>
              <a:lnSpc>
                <a:spcPct val="150000"/>
              </a:lnSpc>
            </a:pPr>
            <a:r>
              <a:rPr lang="en-US" b="1" u="sng" dirty="0">
                <a:solidFill>
                  <a:srgbClr val="75401F"/>
                </a:solidFill>
                <a:latin typeface="Arial" panose="020B0604020202020204" pitchFamily="34" charset="0"/>
                <a:cs typeface="Arial" panose="020B0604020202020204" pitchFamily="34" charset="0"/>
              </a:rPr>
              <a:t>Bashkir State Medical University has five faculties</a:t>
            </a:r>
            <a:r>
              <a:rPr lang="en-US" u="sng" dirty="0">
                <a:solidFill>
                  <a:srgbClr val="75401F"/>
                </a:solidFill>
                <a:latin typeface="Arial" panose="020B0604020202020204" pitchFamily="34" charset="0"/>
                <a:cs typeface="Arial" panose="020B0604020202020204" pitchFamily="34" charset="0"/>
              </a:rPr>
              <a:t>:</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Faculty of Dentistry</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Faculty of General Medicine (MBBS)</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Faculty of Nursing</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Faculty of Pediatrics</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Faculty of Pharmacy</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Faculty of Preventive Medicine</a:t>
            </a:r>
            <a:endParaRPr lang="en-US" sz="1600" b="0" i="0" dirty="0">
              <a:solidFill>
                <a:srgbClr val="75401F"/>
              </a:solidFill>
              <a:effectLst/>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8A9A4FA5-EF31-4E51-81B9-624A27100CC7}"/>
              </a:ext>
            </a:extLst>
          </p:cNvPr>
          <p:cNvSpPr/>
          <p:nvPr/>
        </p:nvSpPr>
        <p:spPr>
          <a:xfrm>
            <a:off x="6447934" y="2702503"/>
            <a:ext cx="5580667" cy="4155497"/>
          </a:xfrm>
          <a:prstGeom prst="rect">
            <a:avLst/>
          </a:prstGeom>
        </p:spPr>
        <p:txBody>
          <a:bodyPr wrap="square">
            <a:spAutoFit/>
          </a:bodyPr>
          <a:lstStyle/>
          <a:p>
            <a:pPr algn="just">
              <a:lnSpc>
                <a:spcPct val="150000"/>
              </a:lnSpc>
            </a:pPr>
            <a:r>
              <a:rPr lang="en-US" b="1" u="sng" dirty="0">
                <a:solidFill>
                  <a:srgbClr val="75401F"/>
                </a:solidFill>
                <a:latin typeface="Arial" panose="020B0604020202020204" pitchFamily="34" charset="0"/>
                <a:cs typeface="Arial" panose="020B0604020202020204" pitchFamily="34" charset="0"/>
              </a:rPr>
              <a:t>Bashkir State Medical University</a:t>
            </a:r>
            <a:r>
              <a:rPr lang="en-US" sz="1600" dirty="0">
                <a:solidFill>
                  <a:srgbClr val="75401F"/>
                </a:solidFill>
                <a:latin typeface="Arial" panose="020B0604020202020204" pitchFamily="34" charset="0"/>
                <a:cs typeface="Arial" panose="020B0604020202020204" pitchFamily="34" charset="0"/>
              </a:rPr>
              <a:t> is recognized by various organizations globally those include:</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Ministry of Science and Higher Education, Russia</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Education Commission for Foreign Medical Graduates (ECFMG);</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Foundation for Advancement of International Medical Education and Research (FAIMER).</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National Medical Commission (erstwhile Medical Council of India);</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World Directory of Medical Schools (WDOMS);</a:t>
            </a:r>
          </a:p>
          <a:p>
            <a:pPr algn="just">
              <a:lnSpc>
                <a:spcPct val="150000"/>
              </a:lnSpc>
              <a:buFont typeface="Arial" panose="020B0604020202020204" pitchFamily="34" charset="0"/>
              <a:buChar char="•"/>
            </a:pPr>
            <a:r>
              <a:rPr lang="en-US" sz="1600" dirty="0">
                <a:solidFill>
                  <a:srgbClr val="75401F"/>
                </a:solidFill>
                <a:latin typeface="Arial" panose="020B0604020202020204" pitchFamily="34" charset="0"/>
                <a:cs typeface="Arial" panose="020B0604020202020204" pitchFamily="34" charset="0"/>
              </a:rPr>
              <a:t>Medical Council of Canada and many more</a:t>
            </a:r>
            <a:endParaRPr lang="en-US" sz="1600" b="0" i="0" dirty="0">
              <a:solidFill>
                <a:srgbClr val="75401F"/>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9598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8">
            <a:extLst>
              <a:ext uri="{FF2B5EF4-FFF2-40B4-BE49-F238E27FC236}">
                <a16:creationId xmlns:a16="http://schemas.microsoft.com/office/drawing/2014/main" id="{7D637910-E0F6-40DA-9DD9-B542A084127A}"/>
              </a:ext>
            </a:extLst>
          </p:cNvPr>
          <p:cNvSpPr txBox="1"/>
          <p:nvPr/>
        </p:nvSpPr>
        <p:spPr>
          <a:xfrm>
            <a:off x="3770722" y="163222"/>
            <a:ext cx="8207555" cy="6649897"/>
          </a:xfrm>
          <a:prstGeom prst="rect">
            <a:avLst/>
          </a:prstGeom>
          <a:noFill/>
        </p:spPr>
        <p:txBody>
          <a:bodyPr vert="horz" wrap="square" lIns="0" tIns="50165" rIns="0" bIns="0" rtlCol="0">
            <a:spAutoFit/>
          </a:bodyPr>
          <a:lstStyle/>
          <a:p>
            <a:pPr marL="12700" algn="just">
              <a:lnSpc>
                <a:spcPct val="150000"/>
              </a:lnSpc>
              <a:spcBef>
                <a:spcPts val="395"/>
              </a:spcBef>
              <a:tabLst>
                <a:tab pos="355600" algn="l"/>
              </a:tabLst>
            </a:pPr>
            <a:r>
              <a:rPr lang="en-US" b="1" u="sng" spc="-45" dirty="0">
                <a:solidFill>
                  <a:srgbClr val="75401F"/>
                </a:solidFill>
                <a:latin typeface="Arial"/>
                <a:cs typeface="Arial"/>
              </a:rPr>
              <a:t>ELIGIBILITY CRITERIA</a:t>
            </a:r>
          </a:p>
          <a:p>
            <a:pPr marL="298450" indent="-285750" algn="just">
              <a:lnSpc>
                <a:spcPct val="150000"/>
              </a:lnSpc>
              <a:spcBef>
                <a:spcPts val="395"/>
              </a:spcBef>
              <a:buFont typeface="Wingdings" panose="05000000000000000000" pitchFamily="2" charset="2"/>
              <a:buChar char="Ø"/>
              <a:tabLst>
                <a:tab pos="355600" algn="l"/>
              </a:tabLst>
            </a:pPr>
            <a:r>
              <a:rPr sz="1600" spc="-45" dirty="0">
                <a:solidFill>
                  <a:srgbClr val="75401F"/>
                </a:solidFill>
                <a:latin typeface="Arial"/>
                <a:cs typeface="Arial"/>
              </a:rPr>
              <a:t>You</a:t>
            </a:r>
            <a:r>
              <a:rPr sz="1600" spc="-10" dirty="0">
                <a:solidFill>
                  <a:srgbClr val="75401F"/>
                </a:solidFill>
                <a:latin typeface="Arial"/>
                <a:cs typeface="Arial"/>
              </a:rPr>
              <a:t> </a:t>
            </a:r>
            <a:r>
              <a:rPr sz="1600" spc="-5" dirty="0">
                <a:solidFill>
                  <a:srgbClr val="75401F"/>
                </a:solidFill>
                <a:latin typeface="Arial"/>
                <a:cs typeface="Arial"/>
              </a:rPr>
              <a:t>are</a:t>
            </a:r>
            <a:r>
              <a:rPr sz="1600" spc="-10" dirty="0">
                <a:solidFill>
                  <a:srgbClr val="75401F"/>
                </a:solidFill>
                <a:latin typeface="Arial"/>
                <a:cs typeface="Arial"/>
              </a:rPr>
              <a:t> </a:t>
            </a:r>
            <a:r>
              <a:rPr sz="1600" spc="-5" dirty="0">
                <a:solidFill>
                  <a:srgbClr val="75401F"/>
                </a:solidFill>
                <a:latin typeface="Arial"/>
                <a:cs typeface="Arial"/>
              </a:rPr>
              <a:t>at</a:t>
            </a:r>
            <a:r>
              <a:rPr sz="1600" dirty="0">
                <a:solidFill>
                  <a:srgbClr val="75401F"/>
                </a:solidFill>
                <a:latin typeface="Arial"/>
                <a:cs typeface="Arial"/>
              </a:rPr>
              <a:t> </a:t>
            </a:r>
            <a:r>
              <a:rPr sz="1600" spc="-5" dirty="0">
                <a:solidFill>
                  <a:srgbClr val="75401F"/>
                </a:solidFill>
                <a:latin typeface="Arial"/>
                <a:cs typeface="Arial"/>
              </a:rPr>
              <a:t>least</a:t>
            </a:r>
            <a:r>
              <a:rPr sz="1600" spc="5" dirty="0">
                <a:solidFill>
                  <a:srgbClr val="75401F"/>
                </a:solidFill>
                <a:latin typeface="Arial"/>
                <a:cs typeface="Arial"/>
              </a:rPr>
              <a:t> </a:t>
            </a:r>
            <a:r>
              <a:rPr sz="1600" spc="-5" dirty="0">
                <a:solidFill>
                  <a:srgbClr val="75401F"/>
                </a:solidFill>
                <a:latin typeface="Arial"/>
                <a:cs typeface="Arial"/>
              </a:rPr>
              <a:t>17</a:t>
            </a:r>
            <a:r>
              <a:rPr sz="1600" spc="-10" dirty="0">
                <a:solidFill>
                  <a:srgbClr val="75401F"/>
                </a:solidFill>
                <a:latin typeface="Arial"/>
                <a:cs typeface="Arial"/>
              </a:rPr>
              <a:t> years</a:t>
            </a:r>
            <a:r>
              <a:rPr sz="1600" spc="35" dirty="0">
                <a:solidFill>
                  <a:srgbClr val="75401F"/>
                </a:solidFill>
                <a:latin typeface="Arial"/>
                <a:cs typeface="Arial"/>
              </a:rPr>
              <a:t> </a:t>
            </a:r>
            <a:r>
              <a:rPr sz="1600" spc="-5" dirty="0">
                <a:solidFill>
                  <a:srgbClr val="75401F"/>
                </a:solidFill>
                <a:latin typeface="Arial"/>
                <a:cs typeface="Arial"/>
              </a:rPr>
              <a:t>old.</a:t>
            </a:r>
            <a:endParaRPr sz="1600" dirty="0">
              <a:solidFill>
                <a:srgbClr val="75401F"/>
              </a:solidFill>
              <a:latin typeface="Arial"/>
              <a:cs typeface="Arial"/>
            </a:endParaRPr>
          </a:p>
          <a:p>
            <a:pPr marL="298450" marR="5080" indent="-285750" algn="just">
              <a:buFont typeface="Wingdings" panose="05000000000000000000" pitchFamily="2" charset="2"/>
              <a:buChar char="Ø"/>
              <a:tabLst>
                <a:tab pos="355600" algn="l"/>
              </a:tabLst>
            </a:pPr>
            <a:r>
              <a:rPr sz="1600" spc="-45" dirty="0">
                <a:solidFill>
                  <a:srgbClr val="75401F"/>
                </a:solidFill>
                <a:latin typeface="Arial"/>
                <a:cs typeface="Arial"/>
              </a:rPr>
              <a:t>You </a:t>
            </a:r>
            <a:r>
              <a:rPr sz="1600" spc="-5" dirty="0">
                <a:solidFill>
                  <a:srgbClr val="75401F"/>
                </a:solidFill>
                <a:latin typeface="Arial"/>
                <a:cs typeface="Arial"/>
              </a:rPr>
              <a:t>have passed </a:t>
            </a:r>
            <a:r>
              <a:rPr sz="1600" spc="-10" dirty="0">
                <a:solidFill>
                  <a:srgbClr val="75401F"/>
                </a:solidFill>
                <a:latin typeface="Arial"/>
                <a:cs typeface="Arial"/>
              </a:rPr>
              <a:t>Class </a:t>
            </a:r>
            <a:r>
              <a:rPr sz="1600" spc="-5" dirty="0">
                <a:solidFill>
                  <a:srgbClr val="75401F"/>
                </a:solidFill>
                <a:latin typeface="Arial"/>
                <a:cs typeface="Arial"/>
              </a:rPr>
              <a:t>12th </a:t>
            </a:r>
            <a:r>
              <a:rPr sz="1600" dirty="0">
                <a:solidFill>
                  <a:srgbClr val="75401F"/>
                </a:solidFill>
                <a:latin typeface="Arial"/>
                <a:cs typeface="Arial"/>
              </a:rPr>
              <a:t>with </a:t>
            </a:r>
            <a:r>
              <a:rPr sz="1600" spc="-5" dirty="0">
                <a:solidFill>
                  <a:srgbClr val="75401F"/>
                </a:solidFill>
                <a:latin typeface="Arial"/>
                <a:cs typeface="Arial"/>
              </a:rPr>
              <a:t>PCB and English </a:t>
            </a:r>
            <a:r>
              <a:rPr sz="1600" dirty="0">
                <a:solidFill>
                  <a:srgbClr val="75401F"/>
                </a:solidFill>
                <a:latin typeface="Arial"/>
                <a:cs typeface="Arial"/>
              </a:rPr>
              <a:t> </a:t>
            </a:r>
            <a:r>
              <a:rPr sz="1600" spc="-5" dirty="0">
                <a:solidFill>
                  <a:srgbClr val="75401F"/>
                </a:solidFill>
                <a:latin typeface="Arial"/>
                <a:cs typeface="Arial"/>
              </a:rPr>
              <a:t>subjects from a board recognized </a:t>
            </a:r>
            <a:r>
              <a:rPr sz="1600" spc="5" dirty="0">
                <a:solidFill>
                  <a:srgbClr val="75401F"/>
                </a:solidFill>
                <a:latin typeface="Arial"/>
                <a:cs typeface="Arial"/>
              </a:rPr>
              <a:t>by </a:t>
            </a:r>
            <a:r>
              <a:rPr sz="1600" spc="-5" dirty="0">
                <a:solidFill>
                  <a:srgbClr val="75401F"/>
                </a:solidFill>
                <a:latin typeface="Arial"/>
                <a:cs typeface="Arial"/>
              </a:rPr>
              <a:t>the Authorities </a:t>
            </a:r>
            <a:r>
              <a:rPr sz="1600" dirty="0">
                <a:solidFill>
                  <a:srgbClr val="75401F"/>
                </a:solidFill>
                <a:latin typeface="Arial"/>
                <a:cs typeface="Arial"/>
              </a:rPr>
              <a:t> </a:t>
            </a:r>
            <a:r>
              <a:rPr sz="1600" spc="-5" dirty="0">
                <a:solidFill>
                  <a:srgbClr val="75401F"/>
                </a:solidFill>
                <a:latin typeface="Arial"/>
                <a:cs typeface="Arial"/>
              </a:rPr>
              <a:t>in</a:t>
            </a:r>
            <a:r>
              <a:rPr sz="1600" spc="5" dirty="0">
                <a:solidFill>
                  <a:srgbClr val="75401F"/>
                </a:solidFill>
                <a:latin typeface="Arial"/>
                <a:cs typeface="Arial"/>
              </a:rPr>
              <a:t> </a:t>
            </a:r>
            <a:r>
              <a:rPr sz="1600" spc="-5" dirty="0">
                <a:solidFill>
                  <a:srgbClr val="75401F"/>
                </a:solidFill>
                <a:latin typeface="Arial"/>
                <a:cs typeface="Arial"/>
              </a:rPr>
              <a:t>India.</a:t>
            </a:r>
            <a:endParaRPr sz="1600" dirty="0">
              <a:solidFill>
                <a:srgbClr val="75401F"/>
              </a:solidFill>
              <a:latin typeface="Arial"/>
              <a:cs typeface="Arial"/>
            </a:endParaRPr>
          </a:p>
          <a:p>
            <a:pPr marL="298450" indent="-285750" algn="just">
              <a:spcBef>
                <a:spcPts val="290"/>
              </a:spcBef>
              <a:buFont typeface="Wingdings" panose="05000000000000000000" pitchFamily="2" charset="2"/>
              <a:buChar char="Ø"/>
              <a:tabLst>
                <a:tab pos="355600" algn="l"/>
              </a:tabLst>
            </a:pPr>
            <a:r>
              <a:rPr sz="1600" spc="-45" dirty="0">
                <a:solidFill>
                  <a:srgbClr val="75401F"/>
                </a:solidFill>
                <a:latin typeface="Arial"/>
                <a:cs typeface="Arial"/>
              </a:rPr>
              <a:t>You</a:t>
            </a:r>
            <a:r>
              <a:rPr sz="1600" spc="5" dirty="0">
                <a:solidFill>
                  <a:srgbClr val="75401F"/>
                </a:solidFill>
                <a:latin typeface="Arial"/>
                <a:cs typeface="Arial"/>
              </a:rPr>
              <a:t> </a:t>
            </a:r>
            <a:r>
              <a:rPr sz="1600" spc="-15" dirty="0">
                <a:solidFill>
                  <a:srgbClr val="75401F"/>
                </a:solidFill>
                <a:latin typeface="Arial"/>
                <a:cs typeface="Arial"/>
              </a:rPr>
              <a:t>have</a:t>
            </a:r>
            <a:r>
              <a:rPr sz="1600" spc="35" dirty="0">
                <a:solidFill>
                  <a:srgbClr val="75401F"/>
                </a:solidFill>
                <a:latin typeface="Arial"/>
                <a:cs typeface="Arial"/>
              </a:rPr>
              <a:t> </a:t>
            </a:r>
            <a:r>
              <a:rPr sz="1600" spc="-5" dirty="0">
                <a:solidFill>
                  <a:srgbClr val="75401F"/>
                </a:solidFill>
                <a:latin typeface="Arial"/>
                <a:cs typeface="Arial"/>
              </a:rPr>
              <a:t>secured</a:t>
            </a:r>
            <a:r>
              <a:rPr sz="1600" spc="15" dirty="0">
                <a:solidFill>
                  <a:srgbClr val="75401F"/>
                </a:solidFill>
                <a:latin typeface="Arial"/>
                <a:cs typeface="Arial"/>
              </a:rPr>
              <a:t> </a:t>
            </a:r>
            <a:r>
              <a:rPr sz="1600" spc="-5" dirty="0">
                <a:solidFill>
                  <a:srgbClr val="75401F"/>
                </a:solidFill>
                <a:latin typeface="Arial"/>
                <a:cs typeface="Arial"/>
              </a:rPr>
              <a:t>a</a:t>
            </a:r>
            <a:r>
              <a:rPr sz="1600" spc="10" dirty="0">
                <a:solidFill>
                  <a:srgbClr val="75401F"/>
                </a:solidFill>
                <a:latin typeface="Arial"/>
                <a:cs typeface="Arial"/>
              </a:rPr>
              <a:t> </a:t>
            </a:r>
            <a:r>
              <a:rPr sz="1600" spc="-10" dirty="0">
                <a:solidFill>
                  <a:srgbClr val="75401F"/>
                </a:solidFill>
                <a:latin typeface="Arial"/>
                <a:cs typeface="Arial"/>
              </a:rPr>
              <a:t>minimum</a:t>
            </a:r>
            <a:r>
              <a:rPr sz="1600" spc="45" dirty="0">
                <a:solidFill>
                  <a:srgbClr val="75401F"/>
                </a:solidFill>
                <a:latin typeface="Arial"/>
                <a:cs typeface="Arial"/>
              </a:rPr>
              <a:t> </a:t>
            </a:r>
            <a:r>
              <a:rPr sz="1600" spc="-5" dirty="0">
                <a:solidFill>
                  <a:srgbClr val="75401F"/>
                </a:solidFill>
                <a:latin typeface="Arial"/>
                <a:cs typeface="Arial"/>
              </a:rPr>
              <a:t>of</a:t>
            </a:r>
            <a:r>
              <a:rPr sz="1600" spc="10" dirty="0">
                <a:solidFill>
                  <a:srgbClr val="75401F"/>
                </a:solidFill>
                <a:latin typeface="Arial"/>
                <a:cs typeface="Arial"/>
              </a:rPr>
              <a:t> </a:t>
            </a:r>
            <a:r>
              <a:rPr sz="1600" spc="-5" dirty="0">
                <a:solidFill>
                  <a:srgbClr val="75401F"/>
                </a:solidFill>
                <a:latin typeface="Arial"/>
                <a:cs typeface="Arial"/>
              </a:rPr>
              <a:t>50%</a:t>
            </a:r>
            <a:r>
              <a:rPr lang="en-US" sz="1600" spc="-5" dirty="0">
                <a:solidFill>
                  <a:srgbClr val="75401F"/>
                </a:solidFill>
                <a:latin typeface="Arial"/>
                <a:cs typeface="Arial"/>
              </a:rPr>
              <a:t>(GEN) / 40%(OTHER)</a:t>
            </a:r>
            <a:r>
              <a:rPr sz="1600" spc="20" dirty="0">
                <a:solidFill>
                  <a:srgbClr val="75401F"/>
                </a:solidFill>
                <a:latin typeface="Arial"/>
                <a:cs typeface="Arial"/>
              </a:rPr>
              <a:t> </a:t>
            </a:r>
            <a:r>
              <a:rPr sz="1600" spc="-5" dirty="0">
                <a:solidFill>
                  <a:srgbClr val="75401F"/>
                </a:solidFill>
                <a:latin typeface="Arial"/>
                <a:cs typeface="Arial"/>
              </a:rPr>
              <a:t>in</a:t>
            </a:r>
            <a:r>
              <a:rPr sz="1600" spc="5" dirty="0">
                <a:solidFill>
                  <a:srgbClr val="75401F"/>
                </a:solidFill>
                <a:latin typeface="Arial"/>
                <a:cs typeface="Arial"/>
              </a:rPr>
              <a:t> </a:t>
            </a:r>
            <a:r>
              <a:rPr sz="1600" spc="-5" dirty="0">
                <a:solidFill>
                  <a:srgbClr val="75401F"/>
                </a:solidFill>
                <a:latin typeface="Arial"/>
                <a:cs typeface="Arial"/>
              </a:rPr>
              <a:t>PCB</a:t>
            </a:r>
            <a:r>
              <a:rPr sz="1600" spc="5" dirty="0">
                <a:solidFill>
                  <a:srgbClr val="75401F"/>
                </a:solidFill>
                <a:latin typeface="Arial"/>
                <a:cs typeface="Arial"/>
              </a:rPr>
              <a:t> </a:t>
            </a:r>
            <a:r>
              <a:rPr sz="1600" spc="-5" dirty="0">
                <a:solidFill>
                  <a:srgbClr val="75401F"/>
                </a:solidFill>
                <a:latin typeface="Arial"/>
                <a:cs typeface="Arial"/>
              </a:rPr>
              <a:t>in</a:t>
            </a:r>
            <a:r>
              <a:rPr sz="1600" spc="5" dirty="0">
                <a:solidFill>
                  <a:srgbClr val="75401F"/>
                </a:solidFill>
                <a:latin typeface="Arial"/>
                <a:cs typeface="Arial"/>
              </a:rPr>
              <a:t> </a:t>
            </a:r>
            <a:r>
              <a:rPr sz="1600" spc="-5" dirty="0">
                <a:solidFill>
                  <a:srgbClr val="75401F"/>
                </a:solidFill>
                <a:latin typeface="Arial"/>
                <a:cs typeface="Arial"/>
              </a:rPr>
              <a:t>10+2.</a:t>
            </a:r>
            <a:endParaRPr sz="1600" dirty="0">
              <a:solidFill>
                <a:srgbClr val="75401F"/>
              </a:solidFill>
              <a:latin typeface="Arial"/>
              <a:cs typeface="Arial"/>
            </a:endParaRPr>
          </a:p>
          <a:p>
            <a:pPr marL="298450" indent="-285750" algn="just">
              <a:spcBef>
                <a:spcPts val="290"/>
              </a:spcBef>
              <a:buFont typeface="Wingdings" panose="05000000000000000000" pitchFamily="2" charset="2"/>
              <a:buChar char="Ø"/>
              <a:tabLst>
                <a:tab pos="355600" algn="l"/>
              </a:tabLst>
            </a:pPr>
            <a:r>
              <a:rPr sz="1600" spc="-45" dirty="0">
                <a:solidFill>
                  <a:srgbClr val="75401F"/>
                </a:solidFill>
                <a:latin typeface="Arial"/>
                <a:cs typeface="Arial"/>
              </a:rPr>
              <a:t>You</a:t>
            </a:r>
            <a:r>
              <a:rPr sz="1600" spc="-5" dirty="0">
                <a:solidFill>
                  <a:srgbClr val="75401F"/>
                </a:solidFill>
                <a:latin typeface="Arial"/>
                <a:cs typeface="Arial"/>
              </a:rPr>
              <a:t> </a:t>
            </a:r>
            <a:r>
              <a:rPr sz="1600" spc="-15" dirty="0">
                <a:solidFill>
                  <a:srgbClr val="75401F"/>
                </a:solidFill>
                <a:latin typeface="Arial"/>
                <a:cs typeface="Arial"/>
              </a:rPr>
              <a:t>have</a:t>
            </a:r>
            <a:r>
              <a:rPr sz="1600" spc="30" dirty="0">
                <a:solidFill>
                  <a:srgbClr val="75401F"/>
                </a:solidFill>
                <a:latin typeface="Arial"/>
                <a:cs typeface="Arial"/>
              </a:rPr>
              <a:t> </a:t>
            </a:r>
            <a:r>
              <a:rPr sz="1600" spc="-5" dirty="0">
                <a:solidFill>
                  <a:srgbClr val="75401F"/>
                </a:solidFill>
                <a:latin typeface="Arial"/>
                <a:cs typeface="Arial"/>
              </a:rPr>
              <a:t>qualified</a:t>
            </a:r>
            <a:r>
              <a:rPr sz="1600" spc="30" dirty="0">
                <a:solidFill>
                  <a:srgbClr val="75401F"/>
                </a:solidFill>
                <a:latin typeface="Arial"/>
                <a:cs typeface="Arial"/>
              </a:rPr>
              <a:t> </a:t>
            </a:r>
            <a:r>
              <a:rPr sz="1600" spc="-5" dirty="0">
                <a:solidFill>
                  <a:srgbClr val="75401F"/>
                </a:solidFill>
                <a:latin typeface="Arial"/>
                <a:cs typeface="Arial"/>
              </a:rPr>
              <a:t>NEET</a:t>
            </a:r>
            <a:r>
              <a:rPr sz="1600" spc="-20" dirty="0">
                <a:solidFill>
                  <a:srgbClr val="75401F"/>
                </a:solidFill>
                <a:latin typeface="Arial"/>
                <a:cs typeface="Arial"/>
              </a:rPr>
              <a:t> </a:t>
            </a:r>
            <a:r>
              <a:rPr sz="1600" spc="-5" dirty="0">
                <a:solidFill>
                  <a:srgbClr val="75401F"/>
                </a:solidFill>
                <a:latin typeface="Arial"/>
                <a:cs typeface="Arial"/>
              </a:rPr>
              <a:t>Exam.</a:t>
            </a:r>
            <a:endParaRPr lang="en-US" sz="1600" spc="-5" dirty="0">
              <a:solidFill>
                <a:srgbClr val="75401F"/>
              </a:solidFill>
              <a:latin typeface="Arial"/>
              <a:cs typeface="Arial"/>
            </a:endParaRPr>
          </a:p>
          <a:p>
            <a:pPr marL="12700" algn="just">
              <a:lnSpc>
                <a:spcPct val="150000"/>
              </a:lnSpc>
              <a:spcBef>
                <a:spcPts val="290"/>
              </a:spcBef>
              <a:tabLst>
                <a:tab pos="355600" algn="l"/>
              </a:tabLst>
            </a:pPr>
            <a:r>
              <a:rPr lang="en-US" b="1" u="sng" spc="-5" dirty="0">
                <a:solidFill>
                  <a:srgbClr val="75401F"/>
                </a:solidFill>
                <a:latin typeface="Arial"/>
                <a:cs typeface="Arial"/>
              </a:rPr>
              <a:t>AT BASHKIR STATE MEDICAL UNIVERSITY</a:t>
            </a:r>
          </a:p>
          <a:p>
            <a:pPr marL="298450" indent="-285750" algn="just">
              <a:lnSpc>
                <a:spcPct val="150000"/>
              </a:lnSpc>
              <a:spcBef>
                <a:spcPts val="290"/>
              </a:spcBef>
              <a:buFont typeface="Wingdings" panose="05000000000000000000" pitchFamily="2" charset="2"/>
              <a:buChar char="Ø"/>
              <a:tabLst>
                <a:tab pos="355600" algn="l"/>
              </a:tabLst>
            </a:pPr>
            <a:r>
              <a:rPr lang="en-US" sz="1600" spc="-5" dirty="0">
                <a:solidFill>
                  <a:srgbClr val="75401F"/>
                </a:solidFill>
                <a:latin typeface="Arial"/>
                <a:cs typeface="Arial"/>
              </a:rPr>
              <a:t>The</a:t>
            </a:r>
            <a:r>
              <a:rPr lang="en-US" sz="1600" spc="40" dirty="0">
                <a:solidFill>
                  <a:srgbClr val="75401F"/>
                </a:solidFill>
                <a:latin typeface="Arial"/>
                <a:cs typeface="Arial"/>
              </a:rPr>
              <a:t> </a:t>
            </a:r>
            <a:r>
              <a:rPr lang="en-US" sz="1600" spc="-10" dirty="0">
                <a:solidFill>
                  <a:srgbClr val="75401F"/>
                </a:solidFill>
                <a:latin typeface="Arial"/>
                <a:cs typeface="Arial"/>
              </a:rPr>
              <a:t>total</a:t>
            </a:r>
            <a:r>
              <a:rPr lang="en-US" sz="1600" spc="50" dirty="0">
                <a:solidFill>
                  <a:srgbClr val="75401F"/>
                </a:solidFill>
                <a:latin typeface="Arial"/>
                <a:cs typeface="Arial"/>
              </a:rPr>
              <a:t> </a:t>
            </a:r>
            <a:r>
              <a:rPr lang="en-US" sz="1600" spc="-5" dirty="0">
                <a:solidFill>
                  <a:srgbClr val="75401F"/>
                </a:solidFill>
                <a:latin typeface="Arial"/>
                <a:cs typeface="Arial"/>
              </a:rPr>
              <a:t>duration</a:t>
            </a:r>
            <a:r>
              <a:rPr lang="en-US" sz="1600" spc="25" dirty="0">
                <a:solidFill>
                  <a:srgbClr val="75401F"/>
                </a:solidFill>
                <a:latin typeface="Arial"/>
                <a:cs typeface="Arial"/>
              </a:rPr>
              <a:t> </a:t>
            </a:r>
            <a:r>
              <a:rPr lang="en-US" sz="1600" spc="-5" dirty="0">
                <a:solidFill>
                  <a:srgbClr val="75401F"/>
                </a:solidFill>
                <a:latin typeface="Arial"/>
                <a:cs typeface="Arial"/>
              </a:rPr>
              <a:t>of</a:t>
            </a:r>
            <a:r>
              <a:rPr lang="en-US" sz="1600" spc="35" dirty="0">
                <a:solidFill>
                  <a:srgbClr val="75401F"/>
                </a:solidFill>
                <a:latin typeface="Arial"/>
                <a:cs typeface="Arial"/>
              </a:rPr>
              <a:t> </a:t>
            </a:r>
            <a:r>
              <a:rPr lang="en-US" sz="1600" spc="-5" dirty="0">
                <a:solidFill>
                  <a:srgbClr val="75401F"/>
                </a:solidFill>
                <a:latin typeface="Arial"/>
                <a:cs typeface="Arial"/>
              </a:rPr>
              <a:t>MBBS</a:t>
            </a:r>
            <a:r>
              <a:rPr lang="en-US" sz="1600" spc="55" dirty="0">
                <a:solidFill>
                  <a:srgbClr val="75401F"/>
                </a:solidFill>
                <a:latin typeface="Arial"/>
                <a:cs typeface="Arial"/>
              </a:rPr>
              <a:t> </a:t>
            </a:r>
            <a:r>
              <a:rPr lang="en-US" sz="1600" spc="-5" dirty="0">
                <a:solidFill>
                  <a:srgbClr val="75401F"/>
                </a:solidFill>
                <a:latin typeface="Arial"/>
                <a:cs typeface="Arial"/>
              </a:rPr>
              <a:t>Course</a:t>
            </a:r>
            <a:r>
              <a:rPr lang="en-US" sz="1600" spc="30" dirty="0">
                <a:solidFill>
                  <a:srgbClr val="75401F"/>
                </a:solidFill>
                <a:latin typeface="Arial"/>
                <a:cs typeface="Arial"/>
              </a:rPr>
              <a:t> at</a:t>
            </a:r>
            <a:r>
              <a:rPr lang="en-US" sz="1600" spc="50" dirty="0">
                <a:solidFill>
                  <a:srgbClr val="75401F"/>
                </a:solidFill>
                <a:latin typeface="Arial"/>
                <a:cs typeface="Arial"/>
              </a:rPr>
              <a:t> </a:t>
            </a:r>
            <a:r>
              <a:rPr lang="en-US" sz="1600" spc="-10" dirty="0">
                <a:solidFill>
                  <a:srgbClr val="75401F"/>
                </a:solidFill>
                <a:latin typeface="Arial"/>
                <a:cs typeface="Arial"/>
              </a:rPr>
              <a:t>Bashkir state Medical University </a:t>
            </a:r>
            <a:r>
              <a:rPr lang="en-US" sz="1600" dirty="0">
                <a:solidFill>
                  <a:srgbClr val="75401F"/>
                </a:solidFill>
                <a:latin typeface="Arial"/>
                <a:cs typeface="Arial"/>
              </a:rPr>
              <a:t>is</a:t>
            </a:r>
            <a:r>
              <a:rPr lang="en-US" sz="1600" spc="45" dirty="0">
                <a:solidFill>
                  <a:srgbClr val="75401F"/>
                </a:solidFill>
                <a:latin typeface="Arial"/>
                <a:cs typeface="Arial"/>
              </a:rPr>
              <a:t> </a:t>
            </a:r>
            <a:r>
              <a:rPr lang="en-US" sz="1600" dirty="0">
                <a:solidFill>
                  <a:srgbClr val="75401F"/>
                </a:solidFill>
                <a:latin typeface="Arial"/>
                <a:cs typeface="Arial"/>
              </a:rPr>
              <a:t>6</a:t>
            </a:r>
            <a:r>
              <a:rPr lang="en-US" sz="1600" spc="-10" dirty="0">
                <a:solidFill>
                  <a:srgbClr val="75401F"/>
                </a:solidFill>
                <a:latin typeface="Arial"/>
                <a:cs typeface="Arial"/>
              </a:rPr>
              <a:t>years including internship.</a:t>
            </a:r>
            <a:r>
              <a:rPr lang="en-US" sz="1600" spc="-5" dirty="0">
                <a:solidFill>
                  <a:srgbClr val="75401F"/>
                </a:solidFill>
                <a:latin typeface="Arial"/>
                <a:cs typeface="Arial"/>
              </a:rPr>
              <a:t> </a:t>
            </a:r>
          </a:p>
          <a:p>
            <a:pPr marL="298450" indent="-285750" algn="just">
              <a:spcBef>
                <a:spcPts val="290"/>
              </a:spcBef>
              <a:buFont typeface="Wingdings" panose="05000000000000000000" pitchFamily="2" charset="2"/>
              <a:buChar char="Ø"/>
              <a:tabLst>
                <a:tab pos="355600" algn="l"/>
              </a:tabLst>
            </a:pPr>
            <a:r>
              <a:rPr lang="en-US" sz="1600" spc="-10" dirty="0">
                <a:solidFill>
                  <a:srgbClr val="75401F"/>
                </a:solidFill>
                <a:latin typeface="Arial"/>
                <a:cs typeface="Arial"/>
              </a:rPr>
              <a:t>The practical / Internship </a:t>
            </a:r>
            <a:r>
              <a:rPr lang="en-US" sz="1600" spc="-5" dirty="0">
                <a:solidFill>
                  <a:srgbClr val="75401F"/>
                </a:solidFill>
                <a:latin typeface="Arial"/>
                <a:cs typeface="Arial"/>
              </a:rPr>
              <a:t>for </a:t>
            </a:r>
            <a:r>
              <a:rPr lang="en-US" sz="1600" dirty="0">
                <a:solidFill>
                  <a:srgbClr val="75401F"/>
                </a:solidFill>
                <a:latin typeface="Arial"/>
                <a:cs typeface="Arial"/>
              </a:rPr>
              <a:t>1 </a:t>
            </a:r>
            <a:r>
              <a:rPr lang="en-US" sz="1600" spc="-15" dirty="0">
                <a:solidFill>
                  <a:srgbClr val="75401F"/>
                </a:solidFill>
                <a:latin typeface="Arial"/>
                <a:cs typeface="Arial"/>
              </a:rPr>
              <a:t>year </a:t>
            </a:r>
            <a:r>
              <a:rPr lang="en-US" sz="1600" spc="-5" dirty="0">
                <a:solidFill>
                  <a:srgbClr val="75401F"/>
                </a:solidFill>
                <a:latin typeface="Arial"/>
                <a:cs typeface="Arial"/>
              </a:rPr>
              <a:t>must </a:t>
            </a:r>
            <a:r>
              <a:rPr lang="en-US" sz="1600" spc="-10" dirty="0">
                <a:solidFill>
                  <a:srgbClr val="75401F"/>
                </a:solidFill>
                <a:latin typeface="Arial"/>
                <a:cs typeface="Arial"/>
              </a:rPr>
              <a:t>be </a:t>
            </a:r>
            <a:r>
              <a:rPr lang="en-US" sz="1600" spc="-5" dirty="0">
                <a:solidFill>
                  <a:srgbClr val="75401F"/>
                </a:solidFill>
                <a:latin typeface="Arial"/>
                <a:cs typeface="Arial"/>
              </a:rPr>
              <a:t>completed </a:t>
            </a:r>
            <a:r>
              <a:rPr lang="en-US" sz="1600" dirty="0">
                <a:solidFill>
                  <a:srgbClr val="75401F"/>
                </a:solidFill>
                <a:latin typeface="Arial"/>
                <a:cs typeface="Arial"/>
              </a:rPr>
              <a:t>in </a:t>
            </a:r>
            <a:r>
              <a:rPr lang="en-US" sz="1600" spc="-10" dirty="0">
                <a:solidFill>
                  <a:srgbClr val="75401F"/>
                </a:solidFill>
                <a:latin typeface="Arial"/>
                <a:cs typeface="Arial"/>
              </a:rPr>
              <a:t>India </a:t>
            </a:r>
            <a:r>
              <a:rPr lang="en-US" sz="1600" spc="-5" dirty="0">
                <a:solidFill>
                  <a:srgbClr val="75401F"/>
                </a:solidFill>
                <a:latin typeface="Arial"/>
                <a:cs typeface="Arial"/>
              </a:rPr>
              <a:t> post</a:t>
            </a:r>
            <a:r>
              <a:rPr lang="en-US" sz="1600" spc="-20" dirty="0">
                <a:solidFill>
                  <a:srgbClr val="75401F"/>
                </a:solidFill>
                <a:latin typeface="Arial"/>
                <a:cs typeface="Arial"/>
              </a:rPr>
              <a:t> </a:t>
            </a:r>
            <a:r>
              <a:rPr lang="en-US" sz="1600" spc="-5" dirty="0">
                <a:solidFill>
                  <a:srgbClr val="75401F"/>
                </a:solidFill>
                <a:latin typeface="Arial"/>
                <a:cs typeface="Arial"/>
              </a:rPr>
              <a:t>course</a:t>
            </a:r>
            <a:r>
              <a:rPr lang="en-US" sz="1600" spc="-15" dirty="0">
                <a:solidFill>
                  <a:srgbClr val="75401F"/>
                </a:solidFill>
                <a:latin typeface="Arial"/>
                <a:cs typeface="Arial"/>
              </a:rPr>
              <a:t> </a:t>
            </a:r>
            <a:r>
              <a:rPr lang="en-US" sz="1600" spc="-5" dirty="0">
                <a:solidFill>
                  <a:srgbClr val="75401F"/>
                </a:solidFill>
                <a:latin typeface="Arial"/>
                <a:cs typeface="Arial"/>
              </a:rPr>
              <a:t>completion in abroad</a:t>
            </a:r>
            <a:r>
              <a:rPr lang="en-US" sz="1600" spc="-40" dirty="0">
                <a:solidFill>
                  <a:srgbClr val="75401F"/>
                </a:solidFill>
                <a:latin typeface="Arial"/>
                <a:cs typeface="Arial"/>
              </a:rPr>
              <a:t> </a:t>
            </a:r>
            <a:r>
              <a:rPr lang="en-US" sz="1600" spc="-5" dirty="0">
                <a:solidFill>
                  <a:srgbClr val="75401F"/>
                </a:solidFill>
                <a:latin typeface="Arial"/>
                <a:cs typeface="Arial"/>
              </a:rPr>
              <a:t>and</a:t>
            </a:r>
            <a:r>
              <a:rPr lang="en-US" sz="1600" spc="-25" dirty="0">
                <a:solidFill>
                  <a:srgbClr val="75401F"/>
                </a:solidFill>
                <a:latin typeface="Arial"/>
                <a:cs typeface="Arial"/>
              </a:rPr>
              <a:t> </a:t>
            </a:r>
            <a:r>
              <a:rPr lang="en-US" sz="1600" spc="-5" dirty="0">
                <a:solidFill>
                  <a:srgbClr val="75401F"/>
                </a:solidFill>
                <a:latin typeface="Arial"/>
                <a:cs typeface="Arial"/>
              </a:rPr>
              <a:t>after</a:t>
            </a:r>
            <a:r>
              <a:rPr lang="en-US" sz="1600" spc="-10" dirty="0">
                <a:solidFill>
                  <a:srgbClr val="75401F"/>
                </a:solidFill>
                <a:latin typeface="Arial"/>
                <a:cs typeface="Arial"/>
              </a:rPr>
              <a:t> </a:t>
            </a:r>
            <a:r>
              <a:rPr lang="en-US" sz="1600" dirty="0">
                <a:solidFill>
                  <a:srgbClr val="75401F"/>
                </a:solidFill>
                <a:latin typeface="Arial"/>
                <a:cs typeface="Arial"/>
              </a:rPr>
              <a:t>clearing</a:t>
            </a:r>
            <a:r>
              <a:rPr lang="en-US" sz="1600" spc="-45" dirty="0">
                <a:solidFill>
                  <a:srgbClr val="75401F"/>
                </a:solidFill>
                <a:latin typeface="Arial"/>
                <a:cs typeface="Arial"/>
              </a:rPr>
              <a:t> </a:t>
            </a:r>
            <a:r>
              <a:rPr lang="en-US" sz="1600" dirty="0">
                <a:solidFill>
                  <a:srgbClr val="75401F"/>
                </a:solidFill>
                <a:latin typeface="Arial"/>
                <a:cs typeface="Arial"/>
              </a:rPr>
              <a:t>FMGE / NEXT</a:t>
            </a:r>
            <a:r>
              <a:rPr lang="en-US" sz="1600" spc="-50" dirty="0">
                <a:solidFill>
                  <a:srgbClr val="75401F"/>
                </a:solidFill>
                <a:latin typeface="Arial"/>
                <a:cs typeface="Arial"/>
              </a:rPr>
              <a:t> </a:t>
            </a:r>
            <a:r>
              <a:rPr lang="en-US" sz="1600" spc="-5" dirty="0">
                <a:solidFill>
                  <a:srgbClr val="75401F"/>
                </a:solidFill>
                <a:latin typeface="Arial"/>
                <a:cs typeface="Arial"/>
              </a:rPr>
              <a:t>exam in India. </a:t>
            </a:r>
          </a:p>
          <a:p>
            <a:pPr marL="298450" indent="-285750" algn="just">
              <a:spcBef>
                <a:spcPts val="290"/>
              </a:spcBef>
              <a:buFont typeface="Wingdings" panose="05000000000000000000" pitchFamily="2" charset="2"/>
              <a:buChar char="Ø"/>
              <a:tabLst>
                <a:tab pos="355600" algn="l"/>
              </a:tabLst>
            </a:pPr>
            <a:r>
              <a:rPr lang="en-US" sz="1600" spc="-5" dirty="0">
                <a:solidFill>
                  <a:srgbClr val="75401F"/>
                </a:solidFill>
                <a:latin typeface="Arial"/>
                <a:cs typeface="Arial"/>
              </a:rPr>
              <a:t>The </a:t>
            </a:r>
            <a:r>
              <a:rPr lang="en-US" sz="1600" spc="-20" dirty="0">
                <a:solidFill>
                  <a:srgbClr val="75401F"/>
                </a:solidFill>
                <a:latin typeface="Arial"/>
                <a:cs typeface="Arial"/>
              </a:rPr>
              <a:t>Tuition</a:t>
            </a:r>
            <a:r>
              <a:rPr lang="en-US" sz="1600" spc="-30" dirty="0">
                <a:solidFill>
                  <a:srgbClr val="75401F"/>
                </a:solidFill>
                <a:latin typeface="Arial"/>
                <a:cs typeface="Arial"/>
              </a:rPr>
              <a:t> </a:t>
            </a:r>
            <a:r>
              <a:rPr lang="en-US" sz="1600" dirty="0">
                <a:solidFill>
                  <a:srgbClr val="75401F"/>
                </a:solidFill>
                <a:latin typeface="Arial"/>
                <a:cs typeface="Arial"/>
              </a:rPr>
              <a:t>fee</a:t>
            </a:r>
            <a:r>
              <a:rPr lang="en-US" sz="1600" spc="-15" dirty="0">
                <a:solidFill>
                  <a:srgbClr val="75401F"/>
                </a:solidFill>
                <a:latin typeface="Arial"/>
                <a:cs typeface="Arial"/>
              </a:rPr>
              <a:t> </a:t>
            </a:r>
            <a:r>
              <a:rPr lang="en-US" sz="1600" dirty="0">
                <a:solidFill>
                  <a:srgbClr val="75401F"/>
                </a:solidFill>
                <a:latin typeface="Arial"/>
                <a:cs typeface="Arial"/>
              </a:rPr>
              <a:t>is</a:t>
            </a:r>
            <a:r>
              <a:rPr lang="en-US" sz="1600" spc="-15" dirty="0">
                <a:solidFill>
                  <a:srgbClr val="75401F"/>
                </a:solidFill>
                <a:latin typeface="Arial"/>
                <a:cs typeface="Arial"/>
              </a:rPr>
              <a:t> </a:t>
            </a:r>
            <a:r>
              <a:rPr lang="en-US" sz="1600" spc="-5" dirty="0">
                <a:solidFill>
                  <a:srgbClr val="75401F"/>
                </a:solidFill>
                <a:latin typeface="Arial"/>
                <a:cs typeface="Arial"/>
              </a:rPr>
              <a:t>low</a:t>
            </a:r>
            <a:r>
              <a:rPr lang="en-US" sz="1600" spc="-15" dirty="0">
                <a:solidFill>
                  <a:srgbClr val="75401F"/>
                </a:solidFill>
                <a:latin typeface="Arial"/>
                <a:cs typeface="Arial"/>
              </a:rPr>
              <a:t> </a:t>
            </a:r>
            <a:r>
              <a:rPr lang="en-US" sz="1600" spc="-5" dirty="0">
                <a:solidFill>
                  <a:srgbClr val="75401F"/>
                </a:solidFill>
                <a:latin typeface="Arial"/>
                <a:cs typeface="Arial"/>
              </a:rPr>
              <a:t>and</a:t>
            </a:r>
            <a:r>
              <a:rPr lang="en-US" sz="1600" spc="-20" dirty="0">
                <a:solidFill>
                  <a:srgbClr val="75401F"/>
                </a:solidFill>
                <a:latin typeface="Arial"/>
                <a:cs typeface="Arial"/>
              </a:rPr>
              <a:t> </a:t>
            </a:r>
            <a:r>
              <a:rPr lang="en-US" sz="1600" spc="-5" dirty="0">
                <a:solidFill>
                  <a:srgbClr val="75401F"/>
                </a:solidFill>
                <a:latin typeface="Arial"/>
                <a:cs typeface="Arial"/>
              </a:rPr>
              <a:t>affordable</a:t>
            </a:r>
            <a:r>
              <a:rPr lang="en-US" sz="1600" spc="-35" dirty="0">
                <a:solidFill>
                  <a:srgbClr val="75401F"/>
                </a:solidFill>
                <a:latin typeface="Arial"/>
                <a:cs typeface="Arial"/>
              </a:rPr>
              <a:t> </a:t>
            </a:r>
            <a:r>
              <a:rPr lang="en-US" sz="1600" spc="5" dirty="0">
                <a:solidFill>
                  <a:srgbClr val="75401F"/>
                </a:solidFill>
                <a:latin typeface="Arial"/>
                <a:cs typeface="Arial"/>
              </a:rPr>
              <a:t>with</a:t>
            </a:r>
            <a:r>
              <a:rPr lang="en-US" sz="1600" spc="-40" dirty="0">
                <a:solidFill>
                  <a:srgbClr val="75401F"/>
                </a:solidFill>
                <a:latin typeface="Arial"/>
                <a:cs typeface="Arial"/>
              </a:rPr>
              <a:t> </a:t>
            </a:r>
            <a:r>
              <a:rPr lang="en-US" sz="1600" dirty="0">
                <a:solidFill>
                  <a:srgbClr val="75401F"/>
                </a:solidFill>
                <a:latin typeface="Arial"/>
                <a:cs typeface="Arial"/>
              </a:rPr>
              <a:t>a</a:t>
            </a:r>
            <a:r>
              <a:rPr lang="en-US" sz="1600" spc="-5" dirty="0">
                <a:solidFill>
                  <a:srgbClr val="75401F"/>
                </a:solidFill>
                <a:latin typeface="Arial"/>
                <a:cs typeface="Arial"/>
              </a:rPr>
              <a:t> great</a:t>
            </a:r>
            <a:r>
              <a:rPr lang="en-US" sz="1600" spc="-25" dirty="0">
                <a:solidFill>
                  <a:srgbClr val="75401F"/>
                </a:solidFill>
                <a:latin typeface="Arial"/>
                <a:cs typeface="Arial"/>
              </a:rPr>
              <a:t> </a:t>
            </a:r>
            <a:r>
              <a:rPr lang="en-US" sz="1600" spc="-5" dirty="0">
                <a:solidFill>
                  <a:srgbClr val="75401F"/>
                </a:solidFill>
                <a:latin typeface="Arial"/>
                <a:cs typeface="Arial"/>
              </a:rPr>
              <a:t>value. </a:t>
            </a:r>
          </a:p>
          <a:p>
            <a:pPr marL="298450" indent="-285750" algn="just">
              <a:spcBef>
                <a:spcPts val="290"/>
              </a:spcBef>
              <a:buFont typeface="Wingdings" panose="05000000000000000000" pitchFamily="2" charset="2"/>
              <a:buChar char="Ø"/>
              <a:tabLst>
                <a:tab pos="355600" algn="l"/>
              </a:tabLst>
            </a:pPr>
            <a:r>
              <a:rPr lang="en-US" sz="1600" spc="-5" dirty="0">
                <a:solidFill>
                  <a:srgbClr val="75401F"/>
                </a:solidFill>
                <a:latin typeface="Arial"/>
                <a:cs typeface="Arial"/>
              </a:rPr>
              <a:t>Medical</a:t>
            </a:r>
            <a:r>
              <a:rPr lang="en-US" sz="1600" spc="490" dirty="0">
                <a:solidFill>
                  <a:srgbClr val="75401F"/>
                </a:solidFill>
                <a:latin typeface="Arial"/>
                <a:cs typeface="Arial"/>
              </a:rPr>
              <a:t> </a:t>
            </a:r>
            <a:r>
              <a:rPr lang="en-US" sz="1600" spc="-5" dirty="0">
                <a:solidFill>
                  <a:srgbClr val="75401F"/>
                </a:solidFill>
                <a:latin typeface="Arial"/>
                <a:cs typeface="Arial"/>
              </a:rPr>
              <a:t>degrees</a:t>
            </a:r>
            <a:r>
              <a:rPr lang="en-US" sz="1600" spc="450" dirty="0">
                <a:solidFill>
                  <a:srgbClr val="75401F"/>
                </a:solidFill>
                <a:latin typeface="Arial"/>
                <a:cs typeface="Arial"/>
              </a:rPr>
              <a:t> </a:t>
            </a:r>
            <a:r>
              <a:rPr lang="en-US" sz="1600" dirty="0">
                <a:solidFill>
                  <a:srgbClr val="75401F"/>
                </a:solidFill>
                <a:latin typeface="Arial"/>
                <a:cs typeface="Arial"/>
              </a:rPr>
              <a:t>from</a:t>
            </a:r>
            <a:r>
              <a:rPr lang="en-US" sz="1600" spc="490" dirty="0">
                <a:solidFill>
                  <a:srgbClr val="75401F"/>
                </a:solidFill>
                <a:latin typeface="Arial"/>
                <a:cs typeface="Arial"/>
              </a:rPr>
              <a:t> </a:t>
            </a:r>
            <a:r>
              <a:rPr lang="en-US" sz="1600" spc="-10" dirty="0">
                <a:solidFill>
                  <a:srgbClr val="75401F"/>
                </a:solidFill>
                <a:latin typeface="Arial"/>
                <a:cs typeface="Arial"/>
              </a:rPr>
              <a:t>Bashkir state Medical University</a:t>
            </a:r>
            <a:r>
              <a:rPr lang="en-US" sz="1600" spc="455" dirty="0">
                <a:solidFill>
                  <a:srgbClr val="75401F"/>
                </a:solidFill>
                <a:latin typeface="Arial"/>
                <a:cs typeface="Arial"/>
              </a:rPr>
              <a:t> </a:t>
            </a:r>
            <a:r>
              <a:rPr lang="en-US" sz="1600" dirty="0">
                <a:solidFill>
                  <a:srgbClr val="75401F"/>
                </a:solidFill>
                <a:latin typeface="Arial"/>
                <a:cs typeface="Arial"/>
              </a:rPr>
              <a:t>are</a:t>
            </a:r>
            <a:r>
              <a:rPr lang="en-US" sz="1600" spc="480" dirty="0">
                <a:solidFill>
                  <a:srgbClr val="75401F"/>
                </a:solidFill>
                <a:latin typeface="Arial"/>
                <a:cs typeface="Arial"/>
              </a:rPr>
              <a:t> </a:t>
            </a:r>
            <a:r>
              <a:rPr lang="en-US" sz="1600" dirty="0">
                <a:solidFill>
                  <a:srgbClr val="75401F"/>
                </a:solidFill>
                <a:latin typeface="Arial"/>
                <a:cs typeface="Arial"/>
              </a:rPr>
              <a:t>globally </a:t>
            </a:r>
            <a:r>
              <a:rPr lang="en-US" sz="1600" spc="-5" dirty="0">
                <a:solidFill>
                  <a:srgbClr val="75401F"/>
                </a:solidFill>
                <a:latin typeface="Arial"/>
                <a:cs typeface="Arial"/>
              </a:rPr>
              <a:t>recognized</a:t>
            </a:r>
            <a:r>
              <a:rPr lang="en-US" sz="1600" spc="-55" dirty="0">
                <a:solidFill>
                  <a:srgbClr val="75401F"/>
                </a:solidFill>
                <a:latin typeface="Arial"/>
                <a:cs typeface="Arial"/>
              </a:rPr>
              <a:t> </a:t>
            </a:r>
            <a:r>
              <a:rPr lang="en-US" sz="1600" spc="-5" dirty="0">
                <a:solidFill>
                  <a:srgbClr val="75401F"/>
                </a:solidFill>
                <a:latin typeface="Arial"/>
                <a:cs typeface="Arial"/>
              </a:rPr>
              <a:t>and</a:t>
            </a:r>
            <a:r>
              <a:rPr lang="en-US" sz="1600" spc="-30" dirty="0">
                <a:solidFill>
                  <a:srgbClr val="75401F"/>
                </a:solidFill>
                <a:latin typeface="Arial"/>
                <a:cs typeface="Arial"/>
              </a:rPr>
              <a:t> </a:t>
            </a:r>
            <a:r>
              <a:rPr lang="en-US" sz="1600" dirty="0">
                <a:solidFill>
                  <a:srgbClr val="75401F"/>
                </a:solidFill>
                <a:latin typeface="Arial"/>
                <a:cs typeface="Arial"/>
              </a:rPr>
              <a:t>ranked</a:t>
            </a:r>
            <a:r>
              <a:rPr lang="en-US" sz="1600" spc="-30" dirty="0">
                <a:solidFill>
                  <a:srgbClr val="75401F"/>
                </a:solidFill>
                <a:latin typeface="Arial"/>
                <a:cs typeface="Arial"/>
              </a:rPr>
              <a:t> </a:t>
            </a:r>
            <a:r>
              <a:rPr lang="en-US" sz="1600" spc="-5" dirty="0">
                <a:solidFill>
                  <a:srgbClr val="75401F"/>
                </a:solidFill>
                <a:latin typeface="Arial"/>
                <a:cs typeface="Arial"/>
              </a:rPr>
              <a:t>by</a:t>
            </a:r>
            <a:r>
              <a:rPr lang="en-US" sz="1600" spc="-15" dirty="0">
                <a:solidFill>
                  <a:srgbClr val="75401F"/>
                </a:solidFill>
                <a:latin typeface="Arial"/>
                <a:cs typeface="Arial"/>
              </a:rPr>
              <a:t> </a:t>
            </a:r>
            <a:r>
              <a:rPr lang="en-US" sz="1600" spc="-5" dirty="0">
                <a:solidFill>
                  <a:srgbClr val="75401F"/>
                </a:solidFill>
                <a:latin typeface="Arial"/>
                <a:cs typeface="Arial"/>
              </a:rPr>
              <a:t>WHO.</a:t>
            </a:r>
            <a:r>
              <a:rPr lang="en-US" sz="1600" dirty="0">
                <a:solidFill>
                  <a:srgbClr val="75401F"/>
                </a:solidFill>
                <a:latin typeface="Arial"/>
                <a:cs typeface="Arial"/>
              </a:rPr>
              <a:t> </a:t>
            </a:r>
          </a:p>
          <a:p>
            <a:pPr marL="298450" indent="-285750" algn="just">
              <a:spcBef>
                <a:spcPts val="290"/>
              </a:spcBef>
              <a:buFont typeface="Wingdings" panose="05000000000000000000" pitchFamily="2" charset="2"/>
              <a:buChar char="Ø"/>
              <a:tabLst>
                <a:tab pos="355600" algn="l"/>
              </a:tabLst>
            </a:pPr>
            <a:r>
              <a:rPr lang="en-US" sz="1600" spc="-5" dirty="0">
                <a:solidFill>
                  <a:srgbClr val="75401F"/>
                </a:solidFill>
                <a:latin typeface="Arial"/>
                <a:cs typeface="Arial"/>
              </a:rPr>
              <a:t>Indian </a:t>
            </a:r>
            <a:r>
              <a:rPr lang="en-US" sz="1600" spc="-10" dirty="0">
                <a:solidFill>
                  <a:srgbClr val="75401F"/>
                </a:solidFill>
                <a:latin typeface="Arial"/>
                <a:cs typeface="Arial"/>
              </a:rPr>
              <a:t>students </a:t>
            </a:r>
            <a:r>
              <a:rPr lang="en-US" sz="1600" dirty="0">
                <a:solidFill>
                  <a:srgbClr val="75401F"/>
                </a:solidFill>
                <a:latin typeface="Arial"/>
                <a:cs typeface="Arial"/>
              </a:rPr>
              <a:t>who </a:t>
            </a:r>
            <a:r>
              <a:rPr lang="en-US" sz="1600" spc="-5" dirty="0">
                <a:solidFill>
                  <a:srgbClr val="75401F"/>
                </a:solidFill>
                <a:latin typeface="Arial"/>
                <a:cs typeface="Arial"/>
              </a:rPr>
              <a:t>are </a:t>
            </a:r>
            <a:r>
              <a:rPr lang="en-US" sz="1600" spc="-10" dirty="0">
                <a:solidFill>
                  <a:srgbClr val="75401F"/>
                </a:solidFill>
                <a:latin typeface="Arial"/>
                <a:cs typeface="Arial"/>
              </a:rPr>
              <a:t>looking </a:t>
            </a:r>
            <a:r>
              <a:rPr lang="en-US" sz="1600" dirty="0">
                <a:solidFill>
                  <a:srgbClr val="75401F"/>
                </a:solidFill>
                <a:latin typeface="Arial"/>
                <a:cs typeface="Arial"/>
              </a:rPr>
              <a:t>to study MBBS in </a:t>
            </a:r>
            <a:r>
              <a:rPr lang="en-US" sz="1600" spc="-10" dirty="0">
                <a:solidFill>
                  <a:srgbClr val="75401F"/>
                </a:solidFill>
                <a:latin typeface="Arial"/>
                <a:cs typeface="Arial"/>
              </a:rPr>
              <a:t>Bashkir state Medical University</a:t>
            </a:r>
            <a:r>
              <a:rPr lang="en-US" sz="1600" spc="-5" dirty="0">
                <a:solidFill>
                  <a:srgbClr val="75401F"/>
                </a:solidFill>
                <a:latin typeface="Arial"/>
                <a:cs typeface="Arial"/>
              </a:rPr>
              <a:t> have</a:t>
            </a:r>
            <a:r>
              <a:rPr lang="en-US" sz="1600" dirty="0">
                <a:solidFill>
                  <a:srgbClr val="75401F"/>
                </a:solidFill>
                <a:latin typeface="Arial"/>
                <a:cs typeface="Arial"/>
              </a:rPr>
              <a:t> </a:t>
            </a:r>
            <a:r>
              <a:rPr lang="en-US" sz="1600" spc="-5" dirty="0">
                <a:solidFill>
                  <a:srgbClr val="75401F"/>
                </a:solidFill>
                <a:latin typeface="Arial"/>
                <a:cs typeface="Arial"/>
              </a:rPr>
              <a:t>English</a:t>
            </a:r>
            <a:r>
              <a:rPr lang="en-US" sz="1600" dirty="0">
                <a:solidFill>
                  <a:srgbClr val="75401F"/>
                </a:solidFill>
                <a:latin typeface="Arial"/>
                <a:cs typeface="Arial"/>
              </a:rPr>
              <a:t> </a:t>
            </a:r>
            <a:r>
              <a:rPr lang="en-US" sz="1600" spc="-5" dirty="0">
                <a:solidFill>
                  <a:srgbClr val="75401F"/>
                </a:solidFill>
                <a:latin typeface="Arial"/>
                <a:cs typeface="Arial"/>
              </a:rPr>
              <a:t>medium</a:t>
            </a:r>
            <a:r>
              <a:rPr lang="en-US" sz="1600" dirty="0">
                <a:solidFill>
                  <a:srgbClr val="75401F"/>
                </a:solidFill>
                <a:latin typeface="Arial"/>
                <a:cs typeface="Arial"/>
              </a:rPr>
              <a:t> </a:t>
            </a:r>
            <a:r>
              <a:rPr lang="en-US" sz="1600" spc="-5" dirty="0">
                <a:solidFill>
                  <a:srgbClr val="75401F"/>
                </a:solidFill>
                <a:latin typeface="Arial"/>
                <a:cs typeface="Arial"/>
              </a:rPr>
              <a:t>MBBS</a:t>
            </a:r>
            <a:r>
              <a:rPr lang="en-US" sz="1600" dirty="0">
                <a:solidFill>
                  <a:srgbClr val="75401F"/>
                </a:solidFill>
                <a:latin typeface="Arial"/>
                <a:cs typeface="Arial"/>
              </a:rPr>
              <a:t> </a:t>
            </a:r>
            <a:r>
              <a:rPr lang="en-US" sz="1600" spc="-5" dirty="0">
                <a:solidFill>
                  <a:srgbClr val="75401F"/>
                </a:solidFill>
                <a:latin typeface="Arial"/>
                <a:cs typeface="Arial"/>
              </a:rPr>
              <a:t>course,</a:t>
            </a:r>
            <a:r>
              <a:rPr lang="en-US" sz="1600" dirty="0">
                <a:solidFill>
                  <a:srgbClr val="75401F"/>
                </a:solidFill>
                <a:latin typeface="Arial"/>
                <a:cs typeface="Arial"/>
              </a:rPr>
              <a:t> </a:t>
            </a:r>
            <a:r>
              <a:rPr lang="en-US" sz="1600" spc="-10" dirty="0">
                <a:solidFill>
                  <a:srgbClr val="75401F"/>
                </a:solidFill>
                <a:latin typeface="Arial"/>
                <a:cs typeface="Arial"/>
              </a:rPr>
              <a:t>so,</a:t>
            </a:r>
            <a:r>
              <a:rPr lang="en-US" sz="1600" spc="-5" dirty="0">
                <a:solidFill>
                  <a:srgbClr val="75401F"/>
                </a:solidFill>
                <a:latin typeface="Arial"/>
                <a:cs typeface="Arial"/>
              </a:rPr>
              <a:t> no</a:t>
            </a:r>
            <a:r>
              <a:rPr lang="en-US" sz="1600" dirty="0">
                <a:solidFill>
                  <a:srgbClr val="75401F"/>
                </a:solidFill>
                <a:latin typeface="Arial"/>
                <a:cs typeface="Arial"/>
              </a:rPr>
              <a:t> </a:t>
            </a:r>
            <a:r>
              <a:rPr lang="en-US" sz="1600" spc="-10" dirty="0">
                <a:solidFill>
                  <a:srgbClr val="75401F"/>
                </a:solidFill>
                <a:latin typeface="Arial"/>
                <a:cs typeface="Arial"/>
              </a:rPr>
              <a:t>language </a:t>
            </a:r>
            <a:r>
              <a:rPr lang="en-US" sz="1600" spc="-5" dirty="0">
                <a:solidFill>
                  <a:srgbClr val="75401F"/>
                </a:solidFill>
                <a:latin typeface="Arial"/>
                <a:cs typeface="Arial"/>
              </a:rPr>
              <a:t> </a:t>
            </a:r>
            <a:r>
              <a:rPr lang="en-US" sz="1600" spc="-10" dirty="0">
                <a:solidFill>
                  <a:srgbClr val="75401F"/>
                </a:solidFill>
                <a:latin typeface="Arial"/>
                <a:cs typeface="Arial"/>
              </a:rPr>
              <a:t>barrier.</a:t>
            </a:r>
            <a:endParaRPr lang="en-US" sz="1600" dirty="0">
              <a:solidFill>
                <a:srgbClr val="75401F"/>
              </a:solidFill>
              <a:latin typeface="Arial"/>
              <a:cs typeface="Arial"/>
            </a:endParaRPr>
          </a:p>
          <a:p>
            <a:pPr marL="298450" indent="-285750" algn="just">
              <a:spcBef>
                <a:spcPts val="290"/>
              </a:spcBef>
              <a:buFont typeface="Wingdings" panose="05000000000000000000" pitchFamily="2" charset="2"/>
              <a:buChar char="Ø"/>
              <a:tabLst>
                <a:tab pos="355600" algn="l"/>
              </a:tabLst>
            </a:pPr>
            <a:r>
              <a:rPr lang="en-US" sz="1600" spc="-5" dirty="0">
                <a:solidFill>
                  <a:srgbClr val="75401F"/>
                </a:solidFill>
                <a:latin typeface="Arial"/>
                <a:cs typeface="Arial"/>
              </a:rPr>
              <a:t>The strength </a:t>
            </a:r>
            <a:r>
              <a:rPr lang="en-US" sz="1600" spc="-10" dirty="0">
                <a:solidFill>
                  <a:srgbClr val="75401F"/>
                </a:solidFill>
                <a:latin typeface="Arial"/>
                <a:cs typeface="Arial"/>
              </a:rPr>
              <a:t>of </a:t>
            </a:r>
            <a:r>
              <a:rPr lang="en-US" sz="1600" spc="-5" dirty="0">
                <a:solidFill>
                  <a:srgbClr val="75401F"/>
                </a:solidFill>
                <a:latin typeface="Arial"/>
                <a:cs typeface="Arial"/>
              </a:rPr>
              <a:t>the batch </a:t>
            </a:r>
            <a:r>
              <a:rPr lang="en-US" sz="1600" dirty="0">
                <a:solidFill>
                  <a:srgbClr val="75401F"/>
                </a:solidFill>
                <a:latin typeface="Arial"/>
                <a:cs typeface="Arial"/>
              </a:rPr>
              <a:t>is </a:t>
            </a:r>
            <a:r>
              <a:rPr lang="en-US" sz="1600" spc="-5" dirty="0">
                <a:solidFill>
                  <a:srgbClr val="75401F"/>
                </a:solidFill>
                <a:latin typeface="Arial"/>
                <a:cs typeface="Arial"/>
              </a:rPr>
              <a:t>limited, </a:t>
            </a:r>
            <a:r>
              <a:rPr lang="en-US" sz="1600" dirty="0">
                <a:solidFill>
                  <a:srgbClr val="75401F"/>
                </a:solidFill>
                <a:latin typeface="Arial"/>
                <a:cs typeface="Arial"/>
              </a:rPr>
              <a:t>every </a:t>
            </a:r>
            <a:r>
              <a:rPr lang="en-US" sz="1600" spc="-5" dirty="0">
                <a:solidFill>
                  <a:srgbClr val="75401F"/>
                </a:solidFill>
                <a:latin typeface="Arial"/>
                <a:cs typeface="Arial"/>
              </a:rPr>
              <a:t>student </a:t>
            </a:r>
            <a:r>
              <a:rPr lang="en-US" sz="1600" spc="-10" dirty="0">
                <a:solidFill>
                  <a:srgbClr val="75401F"/>
                </a:solidFill>
                <a:latin typeface="Arial"/>
                <a:cs typeface="Arial"/>
              </a:rPr>
              <a:t>gets </a:t>
            </a:r>
            <a:r>
              <a:rPr lang="en-US" sz="1600" spc="-5" dirty="0">
                <a:solidFill>
                  <a:srgbClr val="75401F"/>
                </a:solidFill>
                <a:latin typeface="Arial"/>
                <a:cs typeface="Arial"/>
              </a:rPr>
              <a:t>the </a:t>
            </a:r>
            <a:r>
              <a:rPr lang="en-US" sz="1600" spc="-10" dirty="0">
                <a:solidFill>
                  <a:srgbClr val="75401F"/>
                </a:solidFill>
                <a:latin typeface="Arial"/>
                <a:cs typeface="Arial"/>
              </a:rPr>
              <a:t>individual </a:t>
            </a:r>
            <a:r>
              <a:rPr lang="en-US" sz="1600" spc="-5" dirty="0">
                <a:solidFill>
                  <a:srgbClr val="75401F"/>
                </a:solidFill>
                <a:latin typeface="Arial"/>
                <a:cs typeface="Arial"/>
              </a:rPr>
              <a:t> attention</a:t>
            </a:r>
            <a:r>
              <a:rPr lang="en-US" sz="1600" spc="-50" dirty="0">
                <a:solidFill>
                  <a:srgbClr val="75401F"/>
                </a:solidFill>
                <a:latin typeface="Arial"/>
                <a:cs typeface="Arial"/>
              </a:rPr>
              <a:t> </a:t>
            </a:r>
            <a:r>
              <a:rPr lang="en-US" sz="1600" spc="-5" dirty="0">
                <a:solidFill>
                  <a:srgbClr val="75401F"/>
                </a:solidFill>
                <a:latin typeface="Arial"/>
                <a:cs typeface="Arial"/>
              </a:rPr>
              <a:t>of the</a:t>
            </a:r>
            <a:r>
              <a:rPr lang="en-US" sz="1600" spc="-20" dirty="0">
                <a:solidFill>
                  <a:srgbClr val="75401F"/>
                </a:solidFill>
                <a:latin typeface="Arial"/>
                <a:cs typeface="Arial"/>
              </a:rPr>
              <a:t> </a:t>
            </a:r>
            <a:r>
              <a:rPr lang="en-US" sz="1600" dirty="0">
                <a:solidFill>
                  <a:srgbClr val="75401F"/>
                </a:solidFill>
                <a:latin typeface="Arial"/>
                <a:cs typeface="Arial"/>
              </a:rPr>
              <a:t>teachers. </a:t>
            </a:r>
          </a:p>
          <a:p>
            <a:pPr marL="298450" indent="-285750" algn="just">
              <a:spcBef>
                <a:spcPts val="290"/>
              </a:spcBef>
              <a:buFont typeface="Wingdings" panose="05000000000000000000" pitchFamily="2" charset="2"/>
              <a:buChar char="Ø"/>
              <a:tabLst>
                <a:tab pos="355600" algn="l"/>
              </a:tabLst>
            </a:pPr>
            <a:r>
              <a:rPr lang="en-US" sz="1600" spc="-10" dirty="0">
                <a:solidFill>
                  <a:srgbClr val="75401F"/>
                </a:solidFill>
                <a:latin typeface="Arial"/>
                <a:cs typeface="Arial"/>
              </a:rPr>
              <a:t>Bashkir state Medical University</a:t>
            </a:r>
            <a:r>
              <a:rPr lang="en-US" sz="1600" spc="185" dirty="0">
                <a:solidFill>
                  <a:srgbClr val="75401F"/>
                </a:solidFill>
                <a:latin typeface="Arial"/>
                <a:cs typeface="Arial"/>
              </a:rPr>
              <a:t> </a:t>
            </a:r>
            <a:r>
              <a:rPr lang="en-US" sz="1600" dirty="0">
                <a:solidFill>
                  <a:srgbClr val="75401F"/>
                </a:solidFill>
                <a:latin typeface="Arial"/>
                <a:cs typeface="Arial"/>
              </a:rPr>
              <a:t>is</a:t>
            </a:r>
            <a:r>
              <a:rPr lang="en-US" sz="1600" spc="220" dirty="0">
                <a:solidFill>
                  <a:srgbClr val="75401F"/>
                </a:solidFill>
                <a:latin typeface="Arial"/>
                <a:cs typeface="Arial"/>
              </a:rPr>
              <a:t> </a:t>
            </a:r>
            <a:r>
              <a:rPr lang="en-US" sz="1600" dirty="0">
                <a:solidFill>
                  <a:srgbClr val="75401F"/>
                </a:solidFill>
                <a:latin typeface="Arial"/>
                <a:cs typeface="Arial"/>
              </a:rPr>
              <a:t>much</a:t>
            </a:r>
            <a:r>
              <a:rPr lang="en-US" sz="1600" spc="204" dirty="0">
                <a:solidFill>
                  <a:srgbClr val="75401F"/>
                </a:solidFill>
                <a:latin typeface="Arial"/>
                <a:cs typeface="Arial"/>
              </a:rPr>
              <a:t> </a:t>
            </a:r>
            <a:r>
              <a:rPr lang="en-US" sz="1600" spc="-5" dirty="0">
                <a:solidFill>
                  <a:srgbClr val="75401F"/>
                </a:solidFill>
                <a:latin typeface="Arial"/>
                <a:cs typeface="Arial"/>
              </a:rPr>
              <a:t>more</a:t>
            </a:r>
            <a:r>
              <a:rPr lang="en-US" sz="1600" spc="210" dirty="0">
                <a:solidFill>
                  <a:srgbClr val="75401F"/>
                </a:solidFill>
                <a:latin typeface="Arial"/>
                <a:cs typeface="Arial"/>
              </a:rPr>
              <a:t> </a:t>
            </a:r>
            <a:r>
              <a:rPr lang="en-US" sz="1600" spc="-5" dirty="0">
                <a:solidFill>
                  <a:srgbClr val="75401F"/>
                </a:solidFill>
                <a:latin typeface="Arial"/>
                <a:cs typeface="Arial"/>
              </a:rPr>
              <a:t>affordable</a:t>
            </a:r>
            <a:r>
              <a:rPr lang="en-US" sz="1600" spc="204" dirty="0">
                <a:solidFill>
                  <a:srgbClr val="75401F"/>
                </a:solidFill>
                <a:latin typeface="Arial"/>
                <a:cs typeface="Arial"/>
              </a:rPr>
              <a:t> </a:t>
            </a:r>
            <a:r>
              <a:rPr lang="en-US" sz="1600" spc="-5" dirty="0">
                <a:solidFill>
                  <a:srgbClr val="75401F"/>
                </a:solidFill>
                <a:latin typeface="Arial"/>
                <a:cs typeface="Arial"/>
              </a:rPr>
              <a:t>than</a:t>
            </a:r>
            <a:r>
              <a:rPr lang="en-US" sz="1600" spc="204" dirty="0">
                <a:solidFill>
                  <a:srgbClr val="75401F"/>
                </a:solidFill>
                <a:latin typeface="Arial"/>
                <a:cs typeface="Arial"/>
              </a:rPr>
              <a:t> </a:t>
            </a:r>
            <a:r>
              <a:rPr lang="en-US" sz="1600" spc="-5" dirty="0">
                <a:solidFill>
                  <a:srgbClr val="75401F"/>
                </a:solidFill>
                <a:latin typeface="Arial"/>
                <a:cs typeface="Arial"/>
              </a:rPr>
              <a:t>that</a:t>
            </a:r>
            <a:r>
              <a:rPr lang="en-US" sz="1600" spc="225" dirty="0">
                <a:solidFill>
                  <a:srgbClr val="75401F"/>
                </a:solidFill>
                <a:latin typeface="Arial"/>
                <a:cs typeface="Arial"/>
              </a:rPr>
              <a:t> </a:t>
            </a:r>
            <a:r>
              <a:rPr lang="en-US" sz="1600" spc="-20" dirty="0">
                <a:solidFill>
                  <a:srgbClr val="75401F"/>
                </a:solidFill>
                <a:latin typeface="Arial"/>
                <a:cs typeface="Arial"/>
              </a:rPr>
              <a:t>of</a:t>
            </a:r>
            <a:r>
              <a:rPr lang="en-US" sz="1600" dirty="0">
                <a:solidFill>
                  <a:srgbClr val="75401F"/>
                </a:solidFill>
                <a:latin typeface="Arial"/>
                <a:cs typeface="Arial"/>
              </a:rPr>
              <a:t> </a:t>
            </a:r>
            <a:r>
              <a:rPr lang="en-US" sz="1600" spc="-5" dirty="0">
                <a:solidFill>
                  <a:srgbClr val="75401F"/>
                </a:solidFill>
                <a:latin typeface="Arial"/>
                <a:cs typeface="Arial"/>
              </a:rPr>
              <a:t>private</a:t>
            </a:r>
            <a:r>
              <a:rPr lang="en-US" sz="1600" spc="-30" dirty="0">
                <a:solidFill>
                  <a:srgbClr val="75401F"/>
                </a:solidFill>
                <a:latin typeface="Arial"/>
                <a:cs typeface="Arial"/>
              </a:rPr>
              <a:t> </a:t>
            </a:r>
            <a:r>
              <a:rPr lang="en-US" sz="1600" dirty="0">
                <a:solidFill>
                  <a:srgbClr val="75401F"/>
                </a:solidFill>
                <a:latin typeface="Arial"/>
                <a:cs typeface="Arial"/>
              </a:rPr>
              <a:t>colleges</a:t>
            </a:r>
            <a:r>
              <a:rPr lang="en-US" sz="1600" spc="-65" dirty="0">
                <a:solidFill>
                  <a:srgbClr val="75401F"/>
                </a:solidFill>
                <a:latin typeface="Arial"/>
                <a:cs typeface="Arial"/>
              </a:rPr>
              <a:t> </a:t>
            </a:r>
            <a:r>
              <a:rPr lang="en-US" sz="1600" spc="5" dirty="0">
                <a:solidFill>
                  <a:srgbClr val="75401F"/>
                </a:solidFill>
                <a:latin typeface="Arial"/>
                <a:cs typeface="Arial"/>
              </a:rPr>
              <a:t>in</a:t>
            </a:r>
            <a:r>
              <a:rPr lang="en-US" sz="1600" spc="-25" dirty="0">
                <a:solidFill>
                  <a:srgbClr val="75401F"/>
                </a:solidFill>
                <a:latin typeface="Arial"/>
                <a:cs typeface="Arial"/>
              </a:rPr>
              <a:t> </a:t>
            </a:r>
            <a:r>
              <a:rPr lang="en-US" sz="1600" spc="-5" dirty="0">
                <a:solidFill>
                  <a:srgbClr val="75401F"/>
                </a:solidFill>
                <a:latin typeface="Arial"/>
                <a:cs typeface="Arial"/>
              </a:rPr>
              <a:t>India.</a:t>
            </a:r>
            <a:r>
              <a:rPr lang="en-US" sz="1600" dirty="0">
                <a:solidFill>
                  <a:srgbClr val="75401F"/>
                </a:solidFill>
                <a:latin typeface="Arial"/>
                <a:cs typeface="Arial"/>
              </a:rPr>
              <a:t> </a:t>
            </a:r>
          </a:p>
          <a:p>
            <a:pPr marL="298450" indent="-285750" algn="just">
              <a:spcBef>
                <a:spcPts val="290"/>
              </a:spcBef>
              <a:buFont typeface="Wingdings" panose="05000000000000000000" pitchFamily="2" charset="2"/>
              <a:buChar char="Ø"/>
              <a:tabLst>
                <a:tab pos="355600" algn="l"/>
              </a:tabLst>
            </a:pPr>
            <a:r>
              <a:rPr lang="en-US" sz="1600" spc="-5" dirty="0">
                <a:solidFill>
                  <a:srgbClr val="75401F"/>
                </a:solidFill>
                <a:latin typeface="Arial"/>
                <a:cs typeface="Arial"/>
              </a:rPr>
              <a:t>No</a:t>
            </a:r>
            <a:r>
              <a:rPr lang="en-US" sz="1600" spc="-10" dirty="0">
                <a:solidFill>
                  <a:srgbClr val="75401F"/>
                </a:solidFill>
                <a:latin typeface="Arial"/>
                <a:cs typeface="Arial"/>
              </a:rPr>
              <a:t> </a:t>
            </a:r>
            <a:r>
              <a:rPr lang="en-US" sz="1600" spc="-5" dirty="0">
                <a:solidFill>
                  <a:srgbClr val="75401F"/>
                </a:solidFill>
                <a:latin typeface="Arial"/>
                <a:cs typeface="Arial"/>
              </a:rPr>
              <a:t>discrimination</a:t>
            </a:r>
            <a:r>
              <a:rPr lang="en-US" sz="1600" spc="-25" dirty="0">
                <a:solidFill>
                  <a:srgbClr val="75401F"/>
                </a:solidFill>
                <a:latin typeface="Arial"/>
                <a:cs typeface="Arial"/>
              </a:rPr>
              <a:t> </a:t>
            </a:r>
            <a:r>
              <a:rPr lang="en-US" sz="1600" dirty="0">
                <a:solidFill>
                  <a:srgbClr val="75401F"/>
                </a:solidFill>
                <a:latin typeface="Arial"/>
                <a:cs typeface="Arial"/>
              </a:rPr>
              <a:t>based</a:t>
            </a:r>
            <a:r>
              <a:rPr lang="en-US" sz="1600" spc="-40" dirty="0">
                <a:solidFill>
                  <a:srgbClr val="75401F"/>
                </a:solidFill>
                <a:latin typeface="Arial"/>
                <a:cs typeface="Arial"/>
              </a:rPr>
              <a:t> </a:t>
            </a:r>
            <a:r>
              <a:rPr lang="en-US" sz="1600" spc="-5" dirty="0">
                <a:solidFill>
                  <a:srgbClr val="75401F"/>
                </a:solidFill>
                <a:latin typeface="Arial"/>
                <a:cs typeface="Arial"/>
              </a:rPr>
              <a:t>on</a:t>
            </a:r>
            <a:r>
              <a:rPr lang="en-US" sz="1600" spc="-10" dirty="0">
                <a:solidFill>
                  <a:srgbClr val="75401F"/>
                </a:solidFill>
                <a:latin typeface="Arial"/>
                <a:cs typeface="Arial"/>
              </a:rPr>
              <a:t> </a:t>
            </a:r>
            <a:r>
              <a:rPr lang="en-US" sz="1600" dirty="0">
                <a:solidFill>
                  <a:srgbClr val="75401F"/>
                </a:solidFill>
                <a:latin typeface="Arial"/>
                <a:cs typeface="Arial"/>
              </a:rPr>
              <a:t>caste,</a:t>
            </a:r>
            <a:r>
              <a:rPr lang="en-US" sz="1600" spc="-25" dirty="0">
                <a:solidFill>
                  <a:srgbClr val="75401F"/>
                </a:solidFill>
                <a:latin typeface="Arial"/>
                <a:cs typeface="Arial"/>
              </a:rPr>
              <a:t> </a:t>
            </a:r>
            <a:r>
              <a:rPr lang="en-US" sz="1600" spc="-15" dirty="0">
                <a:solidFill>
                  <a:srgbClr val="75401F"/>
                </a:solidFill>
                <a:latin typeface="Arial"/>
                <a:cs typeface="Arial"/>
              </a:rPr>
              <a:t>gender,</a:t>
            </a:r>
            <a:r>
              <a:rPr lang="en-US" sz="1600" spc="-30" dirty="0">
                <a:solidFill>
                  <a:srgbClr val="75401F"/>
                </a:solidFill>
                <a:latin typeface="Arial"/>
                <a:cs typeface="Arial"/>
              </a:rPr>
              <a:t> </a:t>
            </a:r>
            <a:r>
              <a:rPr lang="en-US" sz="1600" spc="-5" dirty="0">
                <a:solidFill>
                  <a:srgbClr val="75401F"/>
                </a:solidFill>
                <a:latin typeface="Arial"/>
                <a:cs typeface="Arial"/>
              </a:rPr>
              <a:t>religion</a:t>
            </a:r>
            <a:r>
              <a:rPr lang="en-US" sz="1600" spc="-40" dirty="0">
                <a:solidFill>
                  <a:srgbClr val="75401F"/>
                </a:solidFill>
                <a:latin typeface="Arial"/>
                <a:cs typeface="Arial"/>
              </a:rPr>
              <a:t> </a:t>
            </a:r>
            <a:r>
              <a:rPr lang="en-US" sz="1600" spc="-5" dirty="0">
                <a:solidFill>
                  <a:srgbClr val="75401F"/>
                </a:solidFill>
                <a:latin typeface="Arial"/>
                <a:cs typeface="Arial"/>
              </a:rPr>
              <a:t>or</a:t>
            </a:r>
            <a:r>
              <a:rPr lang="en-US" sz="1600" dirty="0">
                <a:solidFill>
                  <a:srgbClr val="75401F"/>
                </a:solidFill>
                <a:latin typeface="Arial"/>
                <a:cs typeface="Arial"/>
              </a:rPr>
              <a:t> </a:t>
            </a:r>
            <a:r>
              <a:rPr lang="en-US" sz="1600" spc="-15" dirty="0">
                <a:solidFill>
                  <a:srgbClr val="75401F"/>
                </a:solidFill>
                <a:latin typeface="Arial"/>
                <a:cs typeface="Arial"/>
              </a:rPr>
              <a:t>nationality.</a:t>
            </a:r>
            <a:endParaRPr sz="1600" dirty="0">
              <a:solidFill>
                <a:srgbClr val="75401F"/>
              </a:solidFill>
              <a:latin typeface="Arial"/>
              <a:cs typeface="Arial"/>
            </a:endParaRPr>
          </a:p>
        </p:txBody>
      </p:sp>
      <p:pic>
        <p:nvPicPr>
          <p:cNvPr id="5" name="object 6">
            <a:extLst>
              <a:ext uri="{FF2B5EF4-FFF2-40B4-BE49-F238E27FC236}">
                <a16:creationId xmlns:a16="http://schemas.microsoft.com/office/drawing/2014/main" id="{D6E64DD5-481A-40B8-882D-89BB824A387F}"/>
              </a:ext>
            </a:extLst>
          </p:cNvPr>
          <p:cNvPicPr/>
          <p:nvPr/>
        </p:nvPicPr>
        <p:blipFill>
          <a:blip r:embed="rId2" cstate="print"/>
          <a:stretch>
            <a:fillRect/>
          </a:stretch>
        </p:blipFill>
        <p:spPr>
          <a:xfrm>
            <a:off x="426090" y="2344183"/>
            <a:ext cx="3117414" cy="21696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object 9">
            <a:extLst>
              <a:ext uri="{FF2B5EF4-FFF2-40B4-BE49-F238E27FC236}">
                <a16:creationId xmlns:a16="http://schemas.microsoft.com/office/drawing/2014/main" id="{631AE571-E707-4C53-8759-9CC0FA903C8E}"/>
              </a:ext>
            </a:extLst>
          </p:cNvPr>
          <p:cNvPicPr/>
          <p:nvPr/>
        </p:nvPicPr>
        <p:blipFill>
          <a:blip r:embed="rId3" cstate="print"/>
          <a:stretch>
            <a:fillRect/>
          </a:stretch>
        </p:blipFill>
        <p:spPr>
          <a:xfrm>
            <a:off x="417921" y="307356"/>
            <a:ext cx="3124658" cy="17893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object 12">
            <a:extLst>
              <a:ext uri="{FF2B5EF4-FFF2-40B4-BE49-F238E27FC236}">
                <a16:creationId xmlns:a16="http://schemas.microsoft.com/office/drawing/2014/main" id="{E9C7899E-D977-4B4F-87E9-AD436FEA79D6}"/>
              </a:ext>
            </a:extLst>
          </p:cNvPr>
          <p:cNvPicPr/>
          <p:nvPr/>
        </p:nvPicPr>
        <p:blipFill>
          <a:blip r:embed="rId4" cstate="print"/>
          <a:stretch>
            <a:fillRect/>
          </a:stretch>
        </p:blipFill>
        <p:spPr>
          <a:xfrm>
            <a:off x="426090" y="4870249"/>
            <a:ext cx="3124658" cy="15454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46564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D8529D6-1287-4808-BBF9-46A0B3648323}"/>
              </a:ext>
            </a:extLst>
          </p:cNvPr>
          <p:cNvSpPr txBox="1"/>
          <p:nvPr/>
        </p:nvSpPr>
        <p:spPr>
          <a:xfrm>
            <a:off x="0" y="425197"/>
            <a:ext cx="12192000" cy="523220"/>
          </a:xfrm>
          <a:prstGeom prst="rect">
            <a:avLst/>
          </a:prstGeom>
          <a:solidFill>
            <a:schemeClr val="accent3">
              <a:lumMod val="20000"/>
              <a:lumOff val="80000"/>
            </a:schemeClr>
          </a:solidFill>
        </p:spPr>
        <p:txBody>
          <a:bodyPr wrap="square">
            <a:spAutoFit/>
          </a:bodyPr>
          <a:lstStyle/>
          <a:p>
            <a:pPr algn="ctr"/>
            <a:r>
              <a:rPr lang="en-US" sz="2800" b="1" dirty="0">
                <a:solidFill>
                  <a:srgbClr val="75401F"/>
                </a:solidFill>
                <a:latin typeface="Arial"/>
                <a:cs typeface="Arial"/>
              </a:rPr>
              <a:t>BASHKIR STATE MEDICAL UNIVERSITY</a:t>
            </a:r>
            <a:r>
              <a:rPr lang="en-US" sz="1400" b="1" dirty="0">
                <a:solidFill>
                  <a:srgbClr val="75401F"/>
                </a:solidFill>
                <a:latin typeface="Arial"/>
                <a:cs typeface="Arial"/>
              </a:rPr>
              <a:t> UFA, RUSSIA</a:t>
            </a:r>
            <a:r>
              <a:rPr lang="en-US" sz="1800" b="1" dirty="0">
                <a:solidFill>
                  <a:srgbClr val="75401F"/>
                </a:solidFill>
                <a:latin typeface="Arial"/>
                <a:cs typeface="Arial"/>
              </a:rPr>
              <a:t> ESTABLISHED IN: 1932</a:t>
            </a:r>
            <a:endParaRPr lang="en-US" dirty="0">
              <a:solidFill>
                <a:srgbClr val="75401F"/>
              </a:solidFill>
            </a:endParaRPr>
          </a:p>
        </p:txBody>
      </p:sp>
      <p:graphicFrame>
        <p:nvGraphicFramePr>
          <p:cNvPr id="20" name="Table 19">
            <a:extLst>
              <a:ext uri="{FF2B5EF4-FFF2-40B4-BE49-F238E27FC236}">
                <a16:creationId xmlns:a16="http://schemas.microsoft.com/office/drawing/2014/main" id="{0F0F31F8-2E68-475A-990F-1A4704E78522}"/>
              </a:ext>
            </a:extLst>
          </p:cNvPr>
          <p:cNvGraphicFramePr>
            <a:graphicFrameLocks noGrp="1"/>
          </p:cNvGraphicFramePr>
          <p:nvPr>
            <p:extLst>
              <p:ext uri="{D42A27DB-BD31-4B8C-83A1-F6EECF244321}">
                <p14:modId xmlns:p14="http://schemas.microsoft.com/office/powerpoint/2010/main" val="476839459"/>
              </p:ext>
            </p:extLst>
          </p:nvPr>
        </p:nvGraphicFramePr>
        <p:xfrm>
          <a:off x="-1570" y="1009972"/>
          <a:ext cx="12191999" cy="5848032"/>
        </p:xfrm>
        <a:graphic>
          <a:graphicData uri="http://schemas.openxmlformats.org/drawingml/2006/table">
            <a:tbl>
              <a:tblPr>
                <a:tableStyleId>{5C22544A-7EE6-4342-B048-85BDC9FD1C3A}</a:tableStyleId>
              </a:tblPr>
              <a:tblGrid>
                <a:gridCol w="3382295">
                  <a:extLst>
                    <a:ext uri="{9D8B030D-6E8A-4147-A177-3AD203B41FA5}">
                      <a16:colId xmlns:a16="http://schemas.microsoft.com/office/drawing/2014/main" val="671763329"/>
                    </a:ext>
                  </a:extLst>
                </a:gridCol>
                <a:gridCol w="1468284">
                  <a:extLst>
                    <a:ext uri="{9D8B030D-6E8A-4147-A177-3AD203B41FA5}">
                      <a16:colId xmlns:a16="http://schemas.microsoft.com/office/drawing/2014/main" val="2204654892"/>
                    </a:ext>
                  </a:extLst>
                </a:gridCol>
                <a:gridCol w="1468284">
                  <a:extLst>
                    <a:ext uri="{9D8B030D-6E8A-4147-A177-3AD203B41FA5}">
                      <a16:colId xmlns:a16="http://schemas.microsoft.com/office/drawing/2014/main" val="1459913502"/>
                    </a:ext>
                  </a:extLst>
                </a:gridCol>
                <a:gridCol w="1468284">
                  <a:extLst>
                    <a:ext uri="{9D8B030D-6E8A-4147-A177-3AD203B41FA5}">
                      <a16:colId xmlns:a16="http://schemas.microsoft.com/office/drawing/2014/main" val="1352533159"/>
                    </a:ext>
                  </a:extLst>
                </a:gridCol>
                <a:gridCol w="1468284">
                  <a:extLst>
                    <a:ext uri="{9D8B030D-6E8A-4147-A177-3AD203B41FA5}">
                      <a16:colId xmlns:a16="http://schemas.microsoft.com/office/drawing/2014/main" val="1355333012"/>
                    </a:ext>
                  </a:extLst>
                </a:gridCol>
                <a:gridCol w="1468284">
                  <a:extLst>
                    <a:ext uri="{9D8B030D-6E8A-4147-A177-3AD203B41FA5}">
                      <a16:colId xmlns:a16="http://schemas.microsoft.com/office/drawing/2014/main" val="1188172411"/>
                    </a:ext>
                  </a:extLst>
                </a:gridCol>
                <a:gridCol w="1468284">
                  <a:extLst>
                    <a:ext uri="{9D8B030D-6E8A-4147-A177-3AD203B41FA5}">
                      <a16:colId xmlns:a16="http://schemas.microsoft.com/office/drawing/2014/main" val="2626064781"/>
                    </a:ext>
                  </a:extLst>
                </a:gridCol>
              </a:tblGrid>
              <a:tr h="366738">
                <a:tc>
                  <a:txBody>
                    <a:bodyPr/>
                    <a:lstStyle/>
                    <a:p>
                      <a:pPr algn="ctr" fontAlgn="b"/>
                      <a:r>
                        <a:rPr lang="en-IN" sz="1600" b="1" u="none" strike="noStrike" dirty="0">
                          <a:solidFill>
                            <a:srgbClr val="75401F"/>
                          </a:solidFill>
                          <a:effectLst/>
                        </a:rPr>
                        <a:t>PARTICULARS</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1ST YEAR</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a:solidFill>
                            <a:srgbClr val="75401F"/>
                          </a:solidFill>
                          <a:effectLst/>
                        </a:rPr>
                        <a:t>2ND YEAR</a:t>
                      </a:r>
                      <a:endParaRPr lang="en-IN" sz="1600" b="1" i="0" u="none" strike="noStrike">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a:solidFill>
                            <a:srgbClr val="75401F"/>
                          </a:solidFill>
                          <a:effectLst/>
                        </a:rPr>
                        <a:t>3rd YEAR</a:t>
                      </a:r>
                      <a:endParaRPr lang="en-IN" sz="1600" b="1" i="0" u="none" strike="noStrike">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a:solidFill>
                            <a:srgbClr val="75401F"/>
                          </a:solidFill>
                          <a:effectLst/>
                        </a:rPr>
                        <a:t>4th YEAR</a:t>
                      </a:r>
                      <a:endParaRPr lang="en-IN" sz="1600" b="1" i="0" u="none" strike="noStrike">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a:solidFill>
                            <a:srgbClr val="75401F"/>
                          </a:solidFill>
                          <a:effectLst/>
                        </a:rPr>
                        <a:t>5th YEAR</a:t>
                      </a:r>
                      <a:endParaRPr lang="en-IN" sz="1600" b="1" i="0" u="none" strike="noStrike">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6th YEAR</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extLst>
                  <a:ext uri="{0D108BD9-81ED-4DB2-BD59-A6C34878D82A}">
                    <a16:rowId xmlns:a16="http://schemas.microsoft.com/office/drawing/2014/main" val="2744903738"/>
                  </a:ext>
                </a:extLst>
              </a:tr>
              <a:tr h="366738">
                <a:tc>
                  <a:txBody>
                    <a:bodyPr/>
                    <a:lstStyle/>
                    <a:p>
                      <a:pPr algn="ctr" fontAlgn="b"/>
                      <a:r>
                        <a:rPr lang="en-IN" sz="1600" b="1" u="none" strike="noStrike" dirty="0">
                          <a:solidFill>
                            <a:srgbClr val="75401F"/>
                          </a:solidFill>
                          <a:effectLst/>
                        </a:rPr>
                        <a:t>TUITION FEE</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405000 RUB</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75401F"/>
                          </a:solidFill>
                          <a:effectLst/>
                          <a:uLnTx/>
                          <a:uFillTx/>
                          <a:latin typeface="Calibri" panose="020F0502020204030204"/>
                          <a:ea typeface="+mn-ea"/>
                          <a:cs typeface="+mn-cs"/>
                        </a:rPr>
                        <a:t>405000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75401F"/>
                          </a:solidFill>
                          <a:effectLst/>
                          <a:uLnTx/>
                          <a:uFillTx/>
                          <a:latin typeface="Calibri" panose="020F0502020204030204"/>
                          <a:ea typeface="+mn-ea"/>
                          <a:cs typeface="+mn-cs"/>
                        </a:rPr>
                        <a:t>405000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75401F"/>
                          </a:solidFill>
                          <a:effectLst/>
                          <a:uLnTx/>
                          <a:uFillTx/>
                          <a:latin typeface="Calibri" panose="020F0502020204030204"/>
                          <a:ea typeface="+mn-ea"/>
                          <a:cs typeface="+mn-cs"/>
                        </a:rPr>
                        <a:t>405000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75401F"/>
                          </a:solidFill>
                          <a:effectLst/>
                          <a:uLnTx/>
                          <a:uFillTx/>
                          <a:latin typeface="Calibri" panose="020F0502020204030204"/>
                          <a:ea typeface="+mn-ea"/>
                          <a:cs typeface="+mn-cs"/>
                        </a:rPr>
                        <a:t>405000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srgbClr val="75401F"/>
                          </a:solidFill>
                          <a:effectLst/>
                          <a:uLnTx/>
                          <a:uFillTx/>
                          <a:latin typeface="Calibri" panose="020F0502020204030204"/>
                          <a:ea typeface="+mn-ea"/>
                          <a:cs typeface="+mn-cs"/>
                        </a:rPr>
                        <a:t>405000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extLst>
                  <a:ext uri="{0D108BD9-81ED-4DB2-BD59-A6C34878D82A}">
                    <a16:rowId xmlns:a16="http://schemas.microsoft.com/office/drawing/2014/main" val="3340466757"/>
                  </a:ext>
                </a:extLst>
              </a:tr>
              <a:tr h="366738">
                <a:tc>
                  <a:txBody>
                    <a:bodyPr/>
                    <a:lstStyle/>
                    <a:p>
                      <a:pPr algn="ctr" fontAlgn="b"/>
                      <a:r>
                        <a:rPr lang="en-IN" sz="1600" b="1" u="none" strike="noStrike" dirty="0">
                          <a:solidFill>
                            <a:srgbClr val="75401F"/>
                          </a:solidFill>
                          <a:effectLst/>
                        </a:rPr>
                        <a:t>HOSTEL</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45000 RUB</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srgbClr val="75401F"/>
                          </a:solidFill>
                          <a:effectLst/>
                          <a:uLnTx/>
                          <a:uFillTx/>
                          <a:latin typeface="Calibri" panose="020F0502020204030204"/>
                          <a:ea typeface="+mn-ea"/>
                          <a:cs typeface="+mn-cs"/>
                        </a:rPr>
                        <a:t>45000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srgbClr val="75401F"/>
                          </a:solidFill>
                          <a:effectLst/>
                          <a:uLnTx/>
                          <a:uFillTx/>
                          <a:latin typeface="Calibri" panose="020F0502020204030204"/>
                          <a:ea typeface="+mn-ea"/>
                          <a:cs typeface="+mn-cs"/>
                        </a:rPr>
                        <a:t>45000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75401F"/>
                          </a:solidFill>
                          <a:effectLst/>
                          <a:uLnTx/>
                          <a:uFillTx/>
                          <a:latin typeface="Calibri" panose="020F0502020204030204"/>
                          <a:ea typeface="+mn-ea"/>
                          <a:cs typeface="+mn-cs"/>
                        </a:rPr>
                        <a:t>45000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75401F"/>
                          </a:solidFill>
                          <a:effectLst/>
                          <a:uLnTx/>
                          <a:uFillTx/>
                          <a:latin typeface="Calibri" panose="020F0502020204030204"/>
                          <a:ea typeface="+mn-ea"/>
                          <a:cs typeface="+mn-cs"/>
                        </a:rPr>
                        <a:t>45000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srgbClr val="75401F"/>
                          </a:solidFill>
                          <a:effectLst/>
                          <a:uLnTx/>
                          <a:uFillTx/>
                          <a:latin typeface="Calibri" panose="020F0502020204030204"/>
                          <a:ea typeface="+mn-ea"/>
                          <a:cs typeface="+mn-cs"/>
                        </a:rPr>
                        <a:t>45000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extLst>
                  <a:ext uri="{0D108BD9-81ED-4DB2-BD59-A6C34878D82A}">
                    <a16:rowId xmlns:a16="http://schemas.microsoft.com/office/drawing/2014/main" val="3974367331"/>
                  </a:ext>
                </a:extLst>
              </a:tr>
              <a:tr h="366738">
                <a:tc>
                  <a:txBody>
                    <a:bodyPr/>
                    <a:lstStyle/>
                    <a:p>
                      <a:pPr algn="ctr" fontAlgn="b"/>
                      <a:r>
                        <a:rPr lang="en-IN" sz="1600" b="1" u="none" strike="noStrike" dirty="0">
                          <a:solidFill>
                            <a:srgbClr val="75401F"/>
                          </a:solidFill>
                          <a:effectLst/>
                        </a:rPr>
                        <a:t>INSURANCE</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5000 RUB</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75401F"/>
                          </a:solidFill>
                          <a:effectLst/>
                          <a:uLnTx/>
                          <a:uFillTx/>
                          <a:latin typeface="Calibri" panose="020F0502020204030204"/>
                          <a:ea typeface="+mn-ea"/>
                          <a:cs typeface="+mn-cs"/>
                        </a:rPr>
                        <a:t>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srgbClr val="75401F"/>
                          </a:solidFill>
                          <a:effectLst/>
                          <a:uLnTx/>
                          <a:uFillTx/>
                          <a:latin typeface="Calibri" panose="020F0502020204030204"/>
                          <a:ea typeface="+mn-ea"/>
                          <a:cs typeface="+mn-cs"/>
                        </a:rPr>
                        <a:t>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srgbClr val="75401F"/>
                          </a:solidFill>
                          <a:effectLst/>
                          <a:uLnTx/>
                          <a:uFillTx/>
                          <a:latin typeface="Calibri" panose="020F0502020204030204"/>
                          <a:ea typeface="+mn-ea"/>
                          <a:cs typeface="+mn-cs"/>
                        </a:rPr>
                        <a:t>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a:ln>
                            <a:noFill/>
                          </a:ln>
                          <a:solidFill>
                            <a:srgbClr val="75401F"/>
                          </a:solidFill>
                          <a:effectLst/>
                          <a:uLnTx/>
                          <a:uFillTx/>
                          <a:latin typeface="Calibri" panose="020F0502020204030204"/>
                          <a:ea typeface="+mn-ea"/>
                          <a:cs typeface="+mn-cs"/>
                        </a:rPr>
                        <a:t>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srgbClr val="75401F"/>
                          </a:solidFill>
                          <a:effectLst/>
                          <a:uLnTx/>
                          <a:uFillTx/>
                          <a:latin typeface="Calibri" panose="020F0502020204030204"/>
                          <a:ea typeface="+mn-ea"/>
                          <a:cs typeface="+mn-cs"/>
                        </a:rPr>
                        <a:t>5000 RUB</a:t>
                      </a:r>
                      <a:endParaRPr kumimoji="0" lang="en-IN" sz="1600" b="1" i="0" u="none" strike="noStrike" kern="1200" cap="none" spc="0" normalizeH="0" baseline="0" noProof="0" dirty="0">
                        <a:ln>
                          <a:noFill/>
                        </a:ln>
                        <a:solidFill>
                          <a:srgbClr val="75401F"/>
                        </a:solidFill>
                        <a:effectLst/>
                        <a:uLnTx/>
                        <a:uFillTx/>
                        <a:latin typeface="Calibri" panose="020F0502020204030204" pitchFamily="34" charset="0"/>
                        <a:ea typeface="+mn-ea"/>
                        <a:cs typeface="+mn-cs"/>
                      </a:endParaRPr>
                    </a:p>
                  </a:txBody>
                  <a:tcPr marL="3205" marR="3205" marT="3205" marB="0" anchor="ctr">
                    <a:solidFill>
                      <a:schemeClr val="bg2"/>
                    </a:solidFill>
                  </a:tcPr>
                </a:tc>
                <a:extLst>
                  <a:ext uri="{0D108BD9-81ED-4DB2-BD59-A6C34878D82A}">
                    <a16:rowId xmlns:a16="http://schemas.microsoft.com/office/drawing/2014/main" val="502580997"/>
                  </a:ext>
                </a:extLst>
              </a:tr>
              <a:tr h="366738">
                <a:tc>
                  <a:txBody>
                    <a:bodyPr/>
                    <a:lstStyle/>
                    <a:p>
                      <a:pPr algn="ctr" fontAlgn="b"/>
                      <a:r>
                        <a:rPr lang="en-IN" sz="1600" b="1" u="none" strike="noStrike" dirty="0">
                          <a:solidFill>
                            <a:srgbClr val="75401F"/>
                          </a:solidFill>
                          <a:effectLst/>
                        </a:rPr>
                        <a:t>MEDICAL</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8000 RUB</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NA</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NA</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NA</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NA</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NA</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extLst>
                  <a:ext uri="{0D108BD9-81ED-4DB2-BD59-A6C34878D82A}">
                    <a16:rowId xmlns:a16="http://schemas.microsoft.com/office/drawing/2014/main" val="2577745308"/>
                  </a:ext>
                </a:extLst>
              </a:tr>
              <a:tr h="2867526">
                <a:tc>
                  <a:txBody>
                    <a:bodyPr/>
                    <a:lstStyle/>
                    <a:p>
                      <a:pPr algn="ctr" fontAlgn="ctr"/>
                      <a:r>
                        <a:rPr lang="en-US" sz="1600" b="1" u="none" strike="noStrike" dirty="0">
                          <a:solidFill>
                            <a:srgbClr val="75401F"/>
                          </a:solidFill>
                          <a:effectLst/>
                        </a:rPr>
                        <a:t>REGISTRATION, DOCUMENT TRANSLATION, NOTARIZATION, LEGALIZATION, INVITATION, VISA EXTENSION, STUDENT CARD, LIBRARY CARD, EQUIVALENCE CERTIFICATE, ACCESS TO ENGLISH BOOKS FOR ALL SUBJECTS.</a:t>
                      </a:r>
                      <a:endParaRPr lang="en-US"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a:solidFill>
                            <a:srgbClr val="75401F"/>
                          </a:solidFill>
                          <a:effectLst/>
                        </a:rPr>
                        <a:t>21000 RUB</a:t>
                      </a:r>
                      <a:endParaRPr lang="en-IN" sz="1600" b="1" i="0" u="none" strike="noStrike">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dirty="0">
                          <a:solidFill>
                            <a:srgbClr val="75401F"/>
                          </a:solidFill>
                          <a:effectLst/>
                        </a:rPr>
                        <a:t>VISA EXTENSION ON ACTUALS</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dirty="0">
                          <a:solidFill>
                            <a:srgbClr val="75401F"/>
                          </a:solidFill>
                          <a:effectLst/>
                        </a:rPr>
                        <a:t>VISA EXTENSION ON ACTUALS</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dirty="0">
                          <a:solidFill>
                            <a:srgbClr val="75401F"/>
                          </a:solidFill>
                          <a:effectLst/>
                        </a:rPr>
                        <a:t>VISA EXTENSION ON ACTUALS</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dirty="0">
                          <a:solidFill>
                            <a:srgbClr val="75401F"/>
                          </a:solidFill>
                          <a:effectLst/>
                        </a:rPr>
                        <a:t>VISA EXTENSION ON ACTUALS</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ctr"/>
                      <a:r>
                        <a:rPr lang="en-IN" sz="1600" b="1" u="none" strike="noStrike" dirty="0">
                          <a:solidFill>
                            <a:srgbClr val="75401F"/>
                          </a:solidFill>
                          <a:effectLst/>
                        </a:rPr>
                        <a:t>VISA EXTENSION ON ACTUALS</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extLst>
                  <a:ext uri="{0D108BD9-81ED-4DB2-BD59-A6C34878D82A}">
                    <a16:rowId xmlns:a16="http://schemas.microsoft.com/office/drawing/2014/main" val="1124639980"/>
                  </a:ext>
                </a:extLst>
              </a:tr>
              <a:tr h="366738">
                <a:tc>
                  <a:txBody>
                    <a:bodyPr/>
                    <a:lstStyle/>
                    <a:p>
                      <a:pPr algn="ctr" fontAlgn="b"/>
                      <a:r>
                        <a:rPr lang="en-IN" sz="1600" b="1" u="none" strike="noStrike" dirty="0">
                          <a:solidFill>
                            <a:srgbClr val="75401F"/>
                          </a:solidFill>
                          <a:effectLst/>
                        </a:rPr>
                        <a:t>ADMINISTRATIVE CHARGE (OTC)</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1300$</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a:solidFill>
                            <a:srgbClr val="75401F"/>
                          </a:solidFill>
                          <a:effectLst/>
                        </a:rPr>
                        <a:t>NA</a:t>
                      </a:r>
                      <a:endParaRPr lang="en-IN" sz="1600" b="1" i="0" u="none" strike="noStrike">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NA</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a:solidFill>
                            <a:srgbClr val="75401F"/>
                          </a:solidFill>
                          <a:effectLst/>
                        </a:rPr>
                        <a:t>NA</a:t>
                      </a:r>
                      <a:endParaRPr lang="en-IN" sz="1600" b="1" i="0" u="none" strike="noStrike">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a:solidFill>
                            <a:srgbClr val="75401F"/>
                          </a:solidFill>
                          <a:effectLst/>
                        </a:rPr>
                        <a:t>NA</a:t>
                      </a:r>
                      <a:endParaRPr lang="en-IN" sz="1600" b="1" i="0" u="none" strike="noStrike">
                        <a:solidFill>
                          <a:srgbClr val="75401F"/>
                        </a:solidFill>
                        <a:effectLst/>
                        <a:latin typeface="Calibri" panose="020F0502020204030204" pitchFamily="34" charset="0"/>
                      </a:endParaRPr>
                    </a:p>
                  </a:txBody>
                  <a:tcPr marL="3205" marR="3205" marT="3205" marB="0" anchor="ctr">
                    <a:solidFill>
                      <a:schemeClr val="bg2"/>
                    </a:solidFill>
                  </a:tcPr>
                </a:tc>
                <a:tc>
                  <a:txBody>
                    <a:bodyPr/>
                    <a:lstStyle/>
                    <a:p>
                      <a:pPr algn="ctr" fontAlgn="b"/>
                      <a:r>
                        <a:rPr lang="en-IN" sz="1600" b="1" u="none" strike="noStrike" dirty="0">
                          <a:solidFill>
                            <a:srgbClr val="75401F"/>
                          </a:solidFill>
                          <a:effectLst/>
                        </a:rPr>
                        <a:t>NA</a:t>
                      </a:r>
                      <a:endParaRPr lang="en-IN" sz="16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extLst>
                  <a:ext uri="{0D108BD9-81ED-4DB2-BD59-A6C34878D82A}">
                    <a16:rowId xmlns:a16="http://schemas.microsoft.com/office/drawing/2014/main" val="1689978040"/>
                  </a:ext>
                </a:extLst>
              </a:tr>
              <a:tr h="411987">
                <a:tc gridSpan="7">
                  <a:txBody>
                    <a:bodyPr/>
                    <a:lstStyle/>
                    <a:p>
                      <a:pPr algn="ctr" rtl="0" fontAlgn="ctr"/>
                      <a:r>
                        <a:rPr lang="en-US" sz="1800" b="1" u="none" strike="noStrike" dirty="0">
                          <a:solidFill>
                            <a:srgbClr val="75401F"/>
                          </a:solidFill>
                          <a:effectLst/>
                        </a:rPr>
                        <a:t>BIOMETRIC, FINGERPRINTING CHARGES WILL BE ON ACTUALS TO BE PAID BY STUDENT SEPERATELY. </a:t>
                      </a:r>
                      <a:endParaRPr lang="en-US" sz="1800" b="1" i="0" u="none" strike="noStrike" dirty="0">
                        <a:solidFill>
                          <a:srgbClr val="75401F"/>
                        </a:solidFill>
                        <a:effectLst/>
                        <a:latin typeface="Calibri" panose="020F0502020204030204" pitchFamily="34" charset="0"/>
                      </a:endParaRPr>
                    </a:p>
                  </a:txBody>
                  <a:tcPr marL="3205" marR="3205" marT="3205" marB="0" anchor="ctr">
                    <a:solidFill>
                      <a:schemeClr val="bg2"/>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48103516"/>
                  </a:ext>
                </a:extLst>
              </a:tr>
              <a:tr h="368091">
                <a:tc gridSpan="7">
                  <a:txBody>
                    <a:bodyPr/>
                    <a:lstStyle/>
                    <a:p>
                      <a:pPr algn="ctr" rtl="0" fontAlgn="ctr"/>
                      <a:endParaRPr lang="en-US" sz="1600" b="0" i="0" u="none" strike="noStrike" dirty="0">
                        <a:solidFill>
                          <a:srgbClr val="000000"/>
                        </a:solidFill>
                        <a:effectLst/>
                        <a:latin typeface="Calibri" panose="020F0502020204030204" pitchFamily="34" charset="0"/>
                      </a:endParaRPr>
                    </a:p>
                  </a:txBody>
                  <a:tcPr marL="3205" marR="3205" marT="3205" marB="0" anchor="ctr">
                    <a:solidFill>
                      <a:schemeClr val="bg2"/>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945751425"/>
                  </a:ext>
                </a:extLst>
              </a:tr>
            </a:tbl>
          </a:graphicData>
        </a:graphic>
      </p:graphicFrame>
    </p:spTree>
    <p:extLst>
      <p:ext uri="{BB962C8B-B14F-4D97-AF65-F5344CB8AC3E}">
        <p14:creationId xmlns:p14="http://schemas.microsoft.com/office/powerpoint/2010/main" val="3826122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624</Words>
  <Application>Microsoft Office PowerPoint</Application>
  <PresentationFormat>Widescreen</PresentationFormat>
  <Paragraphs>86</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Trebuchet MS</vt:lpstr>
      <vt:lpstr>Wingdings</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Alisha Negi</cp:lastModifiedBy>
  <cp:revision>16</cp:revision>
  <dcterms:created xsi:type="dcterms:W3CDTF">2026-04-03T09:55:33Z</dcterms:created>
  <dcterms:modified xsi:type="dcterms:W3CDTF">2026-05-23T10:56:54Z</dcterms:modified>
</cp:coreProperties>
</file>