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C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E9A53-0FD3-4944-B250-4A86A941BA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2A826BF-45F4-489D-A26B-9098D6F3C8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829479B-942B-42AD-A47E-F4EAFB42B317}"/>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FC9A1B30-C2E1-4394-B05F-54ED3AB2A1F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E2C6E9C-C31B-4786-92C5-F541A46E43A3}"/>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3038312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A37F5-79F6-4ABE-9AC5-5066FCB008B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E2143B6-9879-48CB-AA6B-2D8105C703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C3D6E2-4B1F-40B7-946F-FA1EA940F66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47BCCEEF-F858-4519-84A8-B59C19B108A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993473-ED12-4ECC-870F-7794C9258BB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359249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F32219-1EEC-40CF-84F5-F170BD3686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9426170-24D2-429A-9B89-AFE16F0519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39CD5C-D4B1-4B41-999E-080AEF1DF239}"/>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6CE267E2-A73D-48A2-9311-0DB96AD19EF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1BDD68-553B-446B-935D-486C9CFEA17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08316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D402-06FF-4C77-8C9E-1D97ADEB671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FF0D5A-5B5C-4DFC-9D9B-FA99A91AA4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AA6CFB1-5562-4045-8073-7BBD821D66DD}"/>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018FAEF7-6EDB-4590-878D-37DA7EA7220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A101E70-3842-40E0-A596-B4DB16EEF32C}"/>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774558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4E05-B914-4CC2-A71C-4BC71CB3D2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C3DDB51-6663-4957-B8C1-2C3794A6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8D2EB2-A5CC-4213-8402-EF1149D5B37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02517893-6B72-4E45-BACB-7670E4240BE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6DFE8D1-C2D1-48C1-ACBF-68D217F05EE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27655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5D52A-2CEA-4551-BBE7-80E18FFB26F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32B69C9-9EF3-4057-91BF-43EB5B02E6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C496574-9750-42D5-A252-96103F6316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5B2B801-2AA9-40B5-BDC5-23806A33BE89}"/>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0D25FAB5-0F06-4B6A-9260-44ECAE7D9BB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F680749-551D-43C0-8B6A-E506FB75559A}"/>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2155527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8DC9-CED2-4A0A-A501-481EA00A62E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FC57731-B9A2-4ACE-9E7E-5F192A4FF8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362A6A-61D2-42F0-9999-94C9A828B1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C62215-295E-4F5F-B9CC-F890885A6A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76F695-0FDC-4F98-A9D6-BE4D8E19A7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5D6209-3828-41D9-9B74-18DFA661BB0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8" name="Footer Placeholder 7">
            <a:extLst>
              <a:ext uri="{FF2B5EF4-FFF2-40B4-BE49-F238E27FC236}">
                <a16:creationId xmlns:a16="http://schemas.microsoft.com/office/drawing/2014/main" id="{C6E5E197-BA8A-4140-9744-F6322EB4A70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3C945E7-D31C-4E30-A73F-3D9645B5B7CD}"/>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49917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FC9B5-CBD9-401E-B8BB-4401D66EC2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4EDFC4C-DAE0-4BF8-9FAC-21C069713462}"/>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4" name="Footer Placeholder 3">
            <a:extLst>
              <a:ext uri="{FF2B5EF4-FFF2-40B4-BE49-F238E27FC236}">
                <a16:creationId xmlns:a16="http://schemas.microsoft.com/office/drawing/2014/main" id="{8F1B8C8F-827C-494B-8B50-1B244040E0A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9D5234C-1EAC-4644-AFF9-989FDAFC5918}"/>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2423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AD29BE-1468-4DDC-883D-B1CFF2A327AE}"/>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3" name="Footer Placeholder 2">
            <a:extLst>
              <a:ext uri="{FF2B5EF4-FFF2-40B4-BE49-F238E27FC236}">
                <a16:creationId xmlns:a16="http://schemas.microsoft.com/office/drawing/2014/main" id="{CA32935E-DAB0-4B6F-8198-33548F896D8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BFA7371-1C02-490A-B8C0-BC06E5873F8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2225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FD62-1A60-4B19-B0BF-2CF97D54FE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08B2B41-BD24-493B-9417-EA72C494EB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2C061DF-1401-435A-A88A-DE69B37B3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6656E2-9BE6-4362-8B87-E229AD0D6231}"/>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21C04C33-4D3D-478C-860C-EA42B6935ED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171EB48-6DC6-4EEE-B757-61631EC47D71}"/>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422640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6B26-D3B6-43F9-BB21-1D8F554C8E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0C4E091-C846-4006-AA0A-29558886E5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53359C4-FAAE-45C2-9E77-FD74BEA61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69E1F-A402-40E5-AD89-4A43F859AC22}"/>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10F88655-6072-445D-861C-01EF18B03B3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ACBD83-88E3-4A02-8833-B4B8C249A662}"/>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4053876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6FFD02-FF2E-4184-BA53-0C1C30CF7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F178B5E-8651-4A46-AE17-5BED08F2CE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05D9E4-AA95-4F95-BE34-8CDC49C390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F9502183-40D5-4F5C-A11E-03D6BDDFE4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D7E3A69-BE10-413E-86AA-3D742120E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015F53-DCEC-40F6-9023-5D8452240C4E}" type="slidenum">
              <a:rPr lang="en-IN" smtClean="0"/>
              <a:t>‹#›</a:t>
            </a:fld>
            <a:endParaRPr lang="en-IN"/>
          </a:p>
        </p:txBody>
      </p:sp>
    </p:spTree>
    <p:extLst>
      <p:ext uri="{BB962C8B-B14F-4D97-AF65-F5344CB8AC3E}">
        <p14:creationId xmlns:p14="http://schemas.microsoft.com/office/powerpoint/2010/main" val="667609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0803655-274E-4AD2-9F59-E0AC8BB8E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72" y="87016"/>
            <a:ext cx="4097610" cy="3069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4" name="Table 3">
            <a:extLst>
              <a:ext uri="{FF2B5EF4-FFF2-40B4-BE49-F238E27FC236}">
                <a16:creationId xmlns:a16="http://schemas.microsoft.com/office/drawing/2014/main" id="{00CEC416-1ABD-4FF9-AF93-3E92B9D99704}"/>
              </a:ext>
            </a:extLst>
          </p:cNvPr>
          <p:cNvGraphicFramePr>
            <a:graphicFrameLocks noGrp="1"/>
          </p:cNvGraphicFramePr>
          <p:nvPr>
            <p:extLst>
              <p:ext uri="{D42A27DB-BD31-4B8C-83A1-F6EECF244321}">
                <p14:modId xmlns:p14="http://schemas.microsoft.com/office/powerpoint/2010/main" val="1852415975"/>
              </p:ext>
            </p:extLst>
          </p:nvPr>
        </p:nvGraphicFramePr>
        <p:xfrm>
          <a:off x="0" y="3236260"/>
          <a:ext cx="12191998" cy="3621740"/>
        </p:xfrm>
        <a:graphic>
          <a:graphicData uri="http://schemas.openxmlformats.org/drawingml/2006/table">
            <a:tbl>
              <a:tblPr>
                <a:tableStyleId>{5C22544A-7EE6-4342-B048-85BDC9FD1C3A}</a:tableStyleId>
              </a:tblPr>
              <a:tblGrid>
                <a:gridCol w="3363310">
                  <a:extLst>
                    <a:ext uri="{9D8B030D-6E8A-4147-A177-3AD203B41FA5}">
                      <a16:colId xmlns:a16="http://schemas.microsoft.com/office/drawing/2014/main" val="4046763349"/>
                    </a:ext>
                  </a:extLst>
                </a:gridCol>
                <a:gridCol w="1471448">
                  <a:extLst>
                    <a:ext uri="{9D8B030D-6E8A-4147-A177-3AD203B41FA5}">
                      <a16:colId xmlns:a16="http://schemas.microsoft.com/office/drawing/2014/main" val="1534990856"/>
                    </a:ext>
                  </a:extLst>
                </a:gridCol>
                <a:gridCol w="1471448">
                  <a:extLst>
                    <a:ext uri="{9D8B030D-6E8A-4147-A177-3AD203B41FA5}">
                      <a16:colId xmlns:a16="http://schemas.microsoft.com/office/drawing/2014/main" val="1181361604"/>
                    </a:ext>
                  </a:extLst>
                </a:gridCol>
                <a:gridCol w="1471448">
                  <a:extLst>
                    <a:ext uri="{9D8B030D-6E8A-4147-A177-3AD203B41FA5}">
                      <a16:colId xmlns:a16="http://schemas.microsoft.com/office/drawing/2014/main" val="116182444"/>
                    </a:ext>
                  </a:extLst>
                </a:gridCol>
                <a:gridCol w="1471448">
                  <a:extLst>
                    <a:ext uri="{9D8B030D-6E8A-4147-A177-3AD203B41FA5}">
                      <a16:colId xmlns:a16="http://schemas.microsoft.com/office/drawing/2014/main" val="3918195304"/>
                    </a:ext>
                  </a:extLst>
                </a:gridCol>
                <a:gridCol w="1471448">
                  <a:extLst>
                    <a:ext uri="{9D8B030D-6E8A-4147-A177-3AD203B41FA5}">
                      <a16:colId xmlns:a16="http://schemas.microsoft.com/office/drawing/2014/main" val="2047624066"/>
                    </a:ext>
                  </a:extLst>
                </a:gridCol>
                <a:gridCol w="1471448">
                  <a:extLst>
                    <a:ext uri="{9D8B030D-6E8A-4147-A177-3AD203B41FA5}">
                      <a16:colId xmlns:a16="http://schemas.microsoft.com/office/drawing/2014/main" val="2559779623"/>
                    </a:ext>
                  </a:extLst>
                </a:gridCol>
              </a:tblGrid>
              <a:tr h="297823">
                <a:tc>
                  <a:txBody>
                    <a:bodyPr/>
                    <a:lstStyle/>
                    <a:p>
                      <a:pPr algn="ctr" fontAlgn="b"/>
                      <a:r>
                        <a:rPr lang="en-IN" sz="1600" b="1" u="none" strike="noStrike" dirty="0">
                          <a:solidFill>
                            <a:srgbClr val="002060"/>
                          </a:solidFill>
                          <a:effectLst/>
                        </a:rPr>
                        <a:t>PARTICULARS </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1ST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2ND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3rd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4th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5th YEAR</a:t>
                      </a:r>
                      <a:endParaRPr lang="en-IN" sz="16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002060"/>
                          </a:solidFill>
                          <a:effectLst/>
                        </a:rPr>
                        <a:t>6th YEAR</a:t>
                      </a:r>
                      <a:endParaRPr lang="en-IN" sz="1600" b="1" i="0" u="none" strike="noStrike" dirty="0">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8029098"/>
                  </a:ext>
                </a:extLst>
              </a:tr>
              <a:tr h="285911">
                <a:tc>
                  <a:txBody>
                    <a:bodyPr/>
                    <a:lstStyle/>
                    <a:p>
                      <a:pPr algn="ctr" fontAlgn="b"/>
                      <a:r>
                        <a:rPr lang="en-IN" sz="1400" b="1" u="none" strike="noStrike" dirty="0">
                          <a:solidFill>
                            <a:srgbClr val="002060"/>
                          </a:solidFill>
                          <a:effectLst/>
                        </a:rPr>
                        <a:t>TUITION FEE</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325000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325000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325000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325000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325000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325000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348587365"/>
                  </a:ext>
                </a:extLst>
              </a:tr>
              <a:tr h="285911">
                <a:tc>
                  <a:txBody>
                    <a:bodyPr/>
                    <a:lstStyle/>
                    <a:p>
                      <a:pPr algn="ctr" fontAlgn="b"/>
                      <a:r>
                        <a:rPr lang="en-IN" sz="1400" b="1" u="none" strike="noStrike" dirty="0">
                          <a:solidFill>
                            <a:srgbClr val="002060"/>
                          </a:solidFill>
                          <a:effectLst/>
                        </a:rPr>
                        <a:t>HOSTEL</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24000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24000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24000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24000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002060"/>
                          </a:solidFill>
                          <a:effectLst/>
                          <a:uLnTx/>
                          <a:uFillTx/>
                          <a:latin typeface="Calibri" panose="020F0502020204030204"/>
                          <a:ea typeface="+mn-ea"/>
                          <a:cs typeface="+mn-cs"/>
                        </a:rPr>
                        <a:t>24000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2060"/>
                          </a:solidFill>
                          <a:effectLst/>
                          <a:uLnTx/>
                          <a:uFillTx/>
                          <a:latin typeface="Calibri" panose="020F0502020204030204"/>
                          <a:ea typeface="+mn-ea"/>
                          <a:cs typeface="+mn-cs"/>
                        </a:rPr>
                        <a:t>24000 RUB</a:t>
                      </a:r>
                      <a:endParaRPr kumimoji="0" lang="en-IN" sz="14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448873084"/>
                  </a:ext>
                </a:extLst>
              </a:tr>
              <a:tr h="285911">
                <a:tc>
                  <a:txBody>
                    <a:bodyPr/>
                    <a:lstStyle/>
                    <a:p>
                      <a:pPr algn="ctr" fontAlgn="b"/>
                      <a:r>
                        <a:rPr lang="en-IN" sz="1400" b="1" u="none" strike="noStrike" dirty="0">
                          <a:solidFill>
                            <a:srgbClr val="002060"/>
                          </a:solidFill>
                          <a:effectLst/>
                        </a:rPr>
                        <a:t>MEDICAL</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8000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80707026"/>
                  </a:ext>
                </a:extLst>
              </a:tr>
              <a:tr h="285911">
                <a:tc>
                  <a:txBody>
                    <a:bodyPr/>
                    <a:lstStyle/>
                    <a:p>
                      <a:pPr algn="ctr" fontAlgn="b"/>
                      <a:r>
                        <a:rPr lang="en-IN" sz="1400" b="1" u="none" strike="noStrike" dirty="0">
                          <a:solidFill>
                            <a:srgbClr val="002060"/>
                          </a:solidFill>
                          <a:effectLst/>
                        </a:rPr>
                        <a:t>INSURANCE</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7500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7500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7500 RUB</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7500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7500 RUB</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7500 RUB</a:t>
                      </a:r>
                      <a:endParaRPr lang="en-IN" sz="1400" b="1" i="0" u="none" strike="noStrike">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651876110"/>
                  </a:ext>
                </a:extLst>
              </a:tr>
              <a:tr h="1429553">
                <a:tc>
                  <a:txBody>
                    <a:bodyPr/>
                    <a:lstStyle/>
                    <a:p>
                      <a:pPr algn="ctr" fontAlgn="b"/>
                      <a:r>
                        <a:rPr lang="en-US" sz="1400" b="1" u="none" strike="noStrike" dirty="0">
                          <a:solidFill>
                            <a:srgbClr val="002060"/>
                          </a:solidFill>
                          <a:effectLst/>
                        </a:rPr>
                        <a:t>REGISTRATION, DOCUMENT TRANSLATION, NOTARIZATION, LEGALIZATION, INVITATION, VISA EXTENSION, STUDENT CARD, LIBRARY CARD, EQUIVALENCE CERTIFICATE, ACCESS TO ENGLISH BOOKS FOR ALL SUBJECTS</a:t>
                      </a:r>
                      <a:endParaRPr lang="en-US"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21000 RUB</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2000 VISA EXTN.</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2000 VISA EXTN.</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2000 VISA EXTN.</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2000 VISA EXTN.</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2060"/>
                          </a:solidFill>
                          <a:effectLst/>
                        </a:rPr>
                        <a:t>2000 VISA EXTN.</a:t>
                      </a:r>
                      <a:endParaRPr lang="en-IN" sz="1400" b="1" i="0" u="none" strike="noStrike" dirty="0">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146924510"/>
                  </a:ext>
                </a:extLst>
              </a:tr>
              <a:tr h="297823">
                <a:tc>
                  <a:txBody>
                    <a:bodyPr/>
                    <a:lstStyle/>
                    <a:p>
                      <a:pPr algn="ctr" fontAlgn="b"/>
                      <a:r>
                        <a:rPr lang="en-IN" sz="1400" b="1" u="none" strike="noStrike" dirty="0">
                          <a:solidFill>
                            <a:srgbClr val="002060"/>
                          </a:solidFill>
                          <a:effectLst/>
                        </a:rPr>
                        <a:t>ADMINISTRATIVE CHARGE (OTC)</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1300$</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2060"/>
                          </a:solidFill>
                          <a:effectLst/>
                        </a:rPr>
                        <a:t>NA</a:t>
                      </a:r>
                      <a:endParaRPr lang="en-IN" sz="1400" b="1" i="0" u="none" strike="noStrike">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2060"/>
                          </a:solidFill>
                          <a:effectLst/>
                        </a:rPr>
                        <a:t>NA</a:t>
                      </a:r>
                      <a:endParaRPr lang="en-IN" sz="1400" b="1" i="0" u="none" strike="noStrike" dirty="0">
                        <a:solidFill>
                          <a:srgbClr val="00206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38205923"/>
                  </a:ext>
                </a:extLst>
              </a:tr>
              <a:tr h="452897">
                <a:tc gridSpan="7">
                  <a:txBody>
                    <a:bodyPr/>
                    <a:lstStyle/>
                    <a:p>
                      <a:pPr algn="ctr" fontAlgn="ctr"/>
                      <a:r>
                        <a:rPr lang="en-US" sz="1400" b="1" u="none" strike="noStrike" dirty="0">
                          <a:solidFill>
                            <a:srgbClr val="002060"/>
                          </a:solidFill>
                          <a:effectLst/>
                        </a:rPr>
                        <a:t>BIOMETRIC, FINGERPRINTING CHARGES WILL BE ON ACTUALS TO BE PAID BY STUDENT ON ARRIVAL.</a:t>
                      </a:r>
                    </a:p>
                  </a:txBody>
                  <a:tcPr marL="7620" marR="7620" marT="762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09801460"/>
                  </a:ext>
                </a:extLst>
              </a:tr>
            </a:tbl>
          </a:graphicData>
        </a:graphic>
      </p:graphicFrame>
      <p:pic>
        <p:nvPicPr>
          <p:cNvPr id="6" name="Picture 5">
            <a:extLst>
              <a:ext uri="{FF2B5EF4-FFF2-40B4-BE49-F238E27FC236}">
                <a16:creationId xmlns:a16="http://schemas.microsoft.com/office/drawing/2014/main" id="{18D0BE2D-E09F-458F-9D95-09449B79E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0680" y="753035"/>
            <a:ext cx="2196352" cy="2252559"/>
          </a:xfrm>
          <a:prstGeom prst="rect">
            <a:avLst/>
          </a:prstGeom>
        </p:spPr>
      </p:pic>
      <p:sp>
        <p:nvSpPr>
          <p:cNvPr id="9" name="Rectangle 8">
            <a:extLst>
              <a:ext uri="{FF2B5EF4-FFF2-40B4-BE49-F238E27FC236}">
                <a16:creationId xmlns:a16="http://schemas.microsoft.com/office/drawing/2014/main" id="{DF1A743F-1747-4D36-B948-E54EE8A93293}"/>
              </a:ext>
            </a:extLst>
          </p:cNvPr>
          <p:cNvSpPr/>
          <p:nvPr/>
        </p:nvSpPr>
        <p:spPr>
          <a:xfrm>
            <a:off x="6840070" y="620253"/>
            <a:ext cx="5113384" cy="2585323"/>
          </a:xfrm>
          <a:prstGeom prst="rect">
            <a:avLst/>
          </a:prstGeom>
        </p:spPr>
        <p:txBody>
          <a:bodyPr wrap="square">
            <a:spAutoFit/>
          </a:bodyPr>
          <a:lstStyle/>
          <a:p>
            <a:pPr algn="just"/>
            <a:r>
              <a:rPr lang="en-US" b="0" i="0" dirty="0">
                <a:solidFill>
                  <a:srgbClr val="1F3CC4"/>
                </a:solidFill>
                <a:effectLst/>
                <a:latin typeface="Roboto"/>
              </a:rPr>
              <a:t>Amur State University is among the youngest and fastest developing universities. It is located in the far eastern region of Russia. With golden 45 years of exceptionally good higher education, the Amur State University perfectly weaves the beads of native tradition and modern world systems of higher education and dwells in the latest technologies to explore new trends in education and sciences.</a:t>
            </a:r>
            <a:endParaRPr lang="en-IN" dirty="0">
              <a:solidFill>
                <a:srgbClr val="1F3CC4"/>
              </a:solidFill>
            </a:endParaRPr>
          </a:p>
        </p:txBody>
      </p:sp>
      <p:sp>
        <p:nvSpPr>
          <p:cNvPr id="10" name="Rectangle 9">
            <a:extLst>
              <a:ext uri="{FF2B5EF4-FFF2-40B4-BE49-F238E27FC236}">
                <a16:creationId xmlns:a16="http://schemas.microsoft.com/office/drawing/2014/main" id="{ADAB6C42-F46C-4B34-90E9-8C7DCFA15F2B}"/>
              </a:ext>
            </a:extLst>
          </p:cNvPr>
          <p:cNvSpPr/>
          <p:nvPr/>
        </p:nvSpPr>
        <p:spPr>
          <a:xfrm>
            <a:off x="6840070" y="73186"/>
            <a:ext cx="5037703" cy="646331"/>
          </a:xfrm>
          <a:prstGeom prst="rect">
            <a:avLst/>
          </a:prstGeom>
        </p:spPr>
        <p:txBody>
          <a:bodyPr wrap="square">
            <a:spAutoFit/>
          </a:bodyPr>
          <a:lstStyle/>
          <a:p>
            <a:pPr algn="ctr"/>
            <a:r>
              <a:rPr lang="en-US" sz="3600" b="1" i="0" dirty="0">
                <a:solidFill>
                  <a:srgbClr val="1F3CC4"/>
                </a:solidFill>
                <a:effectLst/>
                <a:latin typeface="Roboto"/>
              </a:rPr>
              <a:t>Amur State University</a:t>
            </a:r>
            <a:endParaRPr lang="en-IN" sz="3600" b="1" dirty="0">
              <a:solidFill>
                <a:srgbClr val="1F3CC4"/>
              </a:solidFill>
            </a:endParaRPr>
          </a:p>
        </p:txBody>
      </p:sp>
    </p:spTree>
    <p:extLst>
      <p:ext uri="{BB962C8B-B14F-4D97-AF65-F5344CB8AC3E}">
        <p14:creationId xmlns:p14="http://schemas.microsoft.com/office/powerpoint/2010/main" val="1036355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210</Words>
  <Application>Microsoft Office PowerPoint</Application>
  <PresentationFormat>Widescreen</PresentationFormat>
  <Paragraphs>52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Roboto</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6</cp:revision>
  <dcterms:created xsi:type="dcterms:W3CDTF">2025-04-30T11:37:56Z</dcterms:created>
  <dcterms:modified xsi:type="dcterms:W3CDTF">2026-05-23T09:16:13Z</dcterms:modified>
</cp:coreProperties>
</file>